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fntdata" ContentType="application/x-fontdata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6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64" r:id="rId48"/>
    <p:sldId id="366" r:id="rId49"/>
    <p:sldId id="367" r:id="rId50"/>
    <p:sldId id="368" r:id="rId51"/>
    <p:sldId id="369" r:id="rId52"/>
    <p:sldId id="405" r:id="rId53"/>
    <p:sldId id="406" r:id="rId54"/>
    <p:sldId id="411" r:id="rId55"/>
    <p:sldId id="412" r:id="rId56"/>
    <p:sldId id="415" r:id="rId57"/>
    <p:sldId id="416" r:id="rId58"/>
    <p:sldId id="417" r:id="rId59"/>
    <p:sldId id="418" r:id="rId60"/>
    <p:sldId id="419" r:id="rId61"/>
    <p:sldId id="420" r:id="rId62"/>
    <p:sldId id="421" r:id="rId63"/>
    <p:sldId id="422" r:id="rId64"/>
    <p:sldId id="432" r:id="rId65"/>
    <p:sldId id="433" r:id="rId66"/>
    <p:sldId id="437" r:id="rId67"/>
    <p:sldId id="438" r:id="rId68"/>
    <p:sldId id="439" r:id="rId69"/>
    <p:sldId id="440" r:id="rId70"/>
    <p:sldId id="441" r:id="rId71"/>
    <p:sldId id="442" r:id="rId72"/>
    <p:sldId id="444" r:id="rId73"/>
    <p:sldId id="445" r:id="rId74"/>
    <p:sldId id="446" r:id="rId75"/>
    <p:sldId id="447" r:id="rId76"/>
    <p:sldId id="448" r:id="rId77"/>
    <p:sldId id="449" r:id="rId78"/>
    <p:sldId id="450" r:id="rId79"/>
    <p:sldId id="451" r:id="rId80"/>
    <p:sldId id="452" r:id="rId81"/>
    <p:sldId id="453" r:id="rId82"/>
    <p:sldId id="454" r:id="rId83"/>
    <p:sldId id="455" r:id="rId84"/>
    <p:sldId id="456" r:id="rId85"/>
    <p:sldId id="457" r:id="rId86"/>
    <p:sldId id="458" r:id="rId87"/>
    <p:sldId id="459" r:id="rId88"/>
    <p:sldId id="462" r:id="rId89"/>
    <p:sldId id="463" r:id="rId90"/>
    <p:sldId id="464" r:id="rId91"/>
    <p:sldId id="465" r:id="rId92"/>
    <p:sldId id="466" r:id="rId93"/>
    <p:sldId id="467" r:id="rId94"/>
    <p:sldId id="468" r:id="rId95"/>
    <p:sldId id="471" r:id="rId96"/>
    <p:sldId id="305" r:id="rId97"/>
    <p:sldId id="371" r:id="rId98"/>
    <p:sldId id="372" r:id="rId99"/>
    <p:sldId id="373" r:id="rId100"/>
    <p:sldId id="374" r:id="rId101"/>
    <p:sldId id="375" r:id="rId102"/>
    <p:sldId id="376" r:id="rId103"/>
    <p:sldId id="377" r:id="rId104"/>
    <p:sldId id="378" r:id="rId105"/>
    <p:sldId id="379" r:id="rId106"/>
    <p:sldId id="380" r:id="rId107"/>
    <p:sldId id="381" r:id="rId108"/>
    <p:sldId id="382" r:id="rId109"/>
    <p:sldId id="383" r:id="rId110"/>
    <p:sldId id="384" r:id="rId111"/>
    <p:sldId id="385" r:id="rId112"/>
    <p:sldId id="386" r:id="rId113"/>
    <p:sldId id="387" r:id="rId114"/>
    <p:sldId id="388" r:id="rId115"/>
    <p:sldId id="389" r:id="rId116"/>
    <p:sldId id="390" r:id="rId117"/>
    <p:sldId id="391" r:id="rId118"/>
    <p:sldId id="392" r:id="rId119"/>
    <p:sldId id="393" r:id="rId120"/>
    <p:sldId id="394" r:id="rId121"/>
    <p:sldId id="395" r:id="rId122"/>
    <p:sldId id="396" r:id="rId123"/>
    <p:sldId id="397" r:id="rId124"/>
    <p:sldId id="400" r:id="rId125"/>
    <p:sldId id="401" r:id="rId126"/>
    <p:sldId id="402" r:id="rId127"/>
    <p:sldId id="403" r:id="rId128"/>
    <p:sldId id="404" r:id="rId129"/>
    <p:sldId id="472" r:id="rId130"/>
    <p:sldId id="473" r:id="rId131"/>
    <p:sldId id="407" r:id="rId132"/>
    <p:sldId id="408" r:id="rId133"/>
    <p:sldId id="409" r:id="rId134"/>
    <p:sldId id="410" r:id="rId135"/>
    <p:sldId id="474" r:id="rId136"/>
    <p:sldId id="475" r:id="rId137"/>
    <p:sldId id="413" r:id="rId138"/>
    <p:sldId id="414" r:id="rId139"/>
    <p:sldId id="477" r:id="rId140"/>
    <p:sldId id="478" r:id="rId141"/>
    <p:sldId id="479" r:id="rId142"/>
    <p:sldId id="343" r:id="rId143"/>
    <p:sldId id="344" r:id="rId144"/>
    <p:sldId id="345" r:id="rId145"/>
    <p:sldId id="346" r:id="rId146"/>
    <p:sldId id="347" r:id="rId147"/>
    <p:sldId id="348" r:id="rId148"/>
    <p:sldId id="349" r:id="rId149"/>
    <p:sldId id="350" r:id="rId150"/>
    <p:sldId id="351" r:id="rId151"/>
    <p:sldId id="352" r:id="rId152"/>
    <p:sldId id="353" r:id="rId153"/>
    <p:sldId id="354" r:id="rId154"/>
    <p:sldId id="355" r:id="rId155"/>
    <p:sldId id="356" r:id="rId156"/>
    <p:sldId id="357" r:id="rId157"/>
    <p:sldId id="358" r:id="rId158"/>
    <p:sldId id="359" r:id="rId159"/>
    <p:sldId id="360" r:id="rId160"/>
    <p:sldId id="361" r:id="rId161"/>
    <p:sldId id="362" r:id="rId162"/>
    <p:sldId id="363" r:id="rId163"/>
  </p:sldIdLst>
  <p:sldSz cx="18288000" cy="10287000"/>
  <p:notesSz cx="6858000" cy="9144000"/>
  <p:embeddedFontLst>
    <p:embeddedFont>
      <p:font typeface="Arimo" panose="020B0604020202020204" pitchFamily="34" charset="0"/>
      <p:regular r:id="rId165"/>
    </p:embeddedFont>
    <p:embeddedFont>
      <p:font typeface="Cambria Math" panose="02040503050406030204" pitchFamily="18" charset="0"/>
      <p:regular r:id="rId166"/>
    </p:embeddedFont>
    <p:embeddedFont>
      <p:font typeface="Open Sans Bold" panose="020B0806030504020204" pitchFamily="34" charset="0"/>
      <p:regular r:id="rId167"/>
      <p:bold r:id="rId168"/>
    </p:embeddedFont>
    <p:embeddedFont>
      <p:font typeface="Times New Roman MT" panose="02030502070405020303" pitchFamily="18" charset="77"/>
      <p:regular r:id="rId169"/>
    </p:embeddedFont>
    <p:embeddedFont>
      <p:font typeface="Times New Roman MT Bold" panose="02030802070405020303" pitchFamily="18" charset="77"/>
      <p:regular r:id="rId170"/>
      <p:bold r:id="rId171"/>
    </p:embeddedFont>
    <p:embeddedFont>
      <p:font typeface="Times New Roman MT Italics" panose="02030502070405090303" pitchFamily="18" charset="77"/>
      <p:regular r:id="rId172"/>
      <p:italic r:id="rId17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303" autoAdjust="0"/>
    <p:restoredTop sz="94626" autoAdjust="0"/>
  </p:normalViewPr>
  <p:slideViewPr>
    <p:cSldViewPr>
      <p:cViewPr varScale="1">
        <p:scale>
          <a:sx n="70" d="100"/>
          <a:sy n="70" d="100"/>
        </p:scale>
        <p:origin x="632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font" Target="fonts/font6.fntdata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font" Target="fonts/font7.fntdata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tableStyles" Target="tableStyles.xml"/><Relationship Id="rId172" Type="http://schemas.openxmlformats.org/officeDocument/2006/relationships/font" Target="fonts/font8.fntdata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font" Target="fonts/font3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font" Target="fonts/font9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font" Target="fonts/font4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presProps" Target="pres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notesMaster" Target="notesMasters/notesMaster1.xml"/><Relationship Id="rId16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viewProps" Target="viewProps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font" Target="fonts/font1.fntdata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theme" Target="theme/theme1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font" Target="fonts/font2.fntdata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01.01.2026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26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26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5248385" y="617772"/>
            <a:ext cx="7791228" cy="8309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400" b="1" i="0">
                <a:solidFill>
                  <a:schemeClr val="hlink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1/1/26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290513">
              <a:spcBef>
                <a:spcPts val="60"/>
              </a:spcBef>
            </a:pPr>
            <a:fld id="{81D60167-4931-47E6-BA6A-407CBD079E47}" type="slidenum">
              <a:rPr lang="en-GB" spc="-75" smtClean="0"/>
              <a:pPr marL="290513">
                <a:spcBef>
                  <a:spcPts val="60"/>
                </a:spcBef>
              </a:pPr>
              <a:t>‹#›</a:t>
            </a:fld>
            <a:endParaRPr lang="en-GB" spc="-75" dirty="0"/>
          </a:p>
        </p:txBody>
      </p:sp>
    </p:spTree>
    <p:extLst>
      <p:ext uri="{BB962C8B-B14F-4D97-AF65-F5344CB8AC3E}">
        <p14:creationId xmlns:p14="http://schemas.microsoft.com/office/powerpoint/2010/main" val="42366110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1/1/26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1/1/26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1/1/26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1/1/26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1/1/26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1/1/26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1/1/26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jpeg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jp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0.jpg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5.jpeg"/><Relationship Id="rId5" Type="http://schemas.openxmlformats.org/officeDocument/2006/relationships/image" Target="../media/image144.png"/><Relationship Id="rId4" Type="http://schemas.openxmlformats.org/officeDocument/2006/relationships/image" Target="../media/image143.pn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6.jpeg"/><Relationship Id="rId5" Type="http://schemas.openxmlformats.org/officeDocument/2006/relationships/image" Target="../media/image144.png"/><Relationship Id="rId4" Type="http://schemas.openxmlformats.org/officeDocument/2006/relationships/image" Target="../media/image143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7.jpeg"/><Relationship Id="rId5" Type="http://schemas.openxmlformats.org/officeDocument/2006/relationships/image" Target="../media/image144.png"/><Relationship Id="rId4" Type="http://schemas.openxmlformats.org/officeDocument/2006/relationships/image" Target="../media/image143.pn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8.jpeg"/><Relationship Id="rId5" Type="http://schemas.openxmlformats.org/officeDocument/2006/relationships/image" Target="../media/image144.png"/><Relationship Id="rId4" Type="http://schemas.openxmlformats.org/officeDocument/2006/relationships/image" Target="../media/image143.png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9.jpeg"/><Relationship Id="rId5" Type="http://schemas.openxmlformats.org/officeDocument/2006/relationships/image" Target="../media/image144.png"/><Relationship Id="rId4" Type="http://schemas.openxmlformats.org/officeDocument/2006/relationships/image" Target="../media/image143.png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0.jpeg"/><Relationship Id="rId5" Type="http://schemas.openxmlformats.org/officeDocument/2006/relationships/image" Target="../media/image144.png"/><Relationship Id="rId4" Type="http://schemas.openxmlformats.org/officeDocument/2006/relationships/image" Target="../media/image143.png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1.jpeg"/><Relationship Id="rId5" Type="http://schemas.openxmlformats.org/officeDocument/2006/relationships/image" Target="../media/image144.png"/><Relationship Id="rId4" Type="http://schemas.openxmlformats.org/officeDocument/2006/relationships/image" Target="../media/image14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8.jpeg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2.emf"/><Relationship Id="rId5" Type="http://schemas.openxmlformats.org/officeDocument/2006/relationships/package" Target="../embeddings/Microsoft_Excel_Worksheet1.xlsx"/><Relationship Id="rId4" Type="http://schemas.openxmlformats.org/officeDocument/2006/relationships/image" Target="../media/image143.png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7" Type="http://schemas.openxmlformats.org/officeDocument/2006/relationships/image" Target="../media/image154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3.png"/><Relationship Id="rId5" Type="http://schemas.openxmlformats.org/officeDocument/2006/relationships/image" Target="../media/image144.png"/><Relationship Id="rId4" Type="http://schemas.openxmlformats.org/officeDocument/2006/relationships/image" Target="../media/image143.png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5.emf"/><Relationship Id="rId5" Type="http://schemas.openxmlformats.org/officeDocument/2006/relationships/package" Target="../embeddings/Microsoft_Excel_Worksheet2.xlsx"/><Relationship Id="rId4" Type="http://schemas.openxmlformats.org/officeDocument/2006/relationships/image" Target="../media/image143.png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6.jpeg"/><Relationship Id="rId5" Type="http://schemas.openxmlformats.org/officeDocument/2006/relationships/image" Target="../media/image144.png"/><Relationship Id="rId4" Type="http://schemas.openxmlformats.org/officeDocument/2006/relationships/image" Target="../media/image143.png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7.jpeg"/><Relationship Id="rId5" Type="http://schemas.openxmlformats.org/officeDocument/2006/relationships/image" Target="../media/image144.png"/><Relationship Id="rId4" Type="http://schemas.openxmlformats.org/officeDocument/2006/relationships/image" Target="../media/image143.png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4.png"/><Relationship Id="rId4" Type="http://schemas.openxmlformats.org/officeDocument/2006/relationships/image" Target="../media/image143.png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4.png"/><Relationship Id="rId4" Type="http://schemas.openxmlformats.org/officeDocument/2006/relationships/image" Target="../media/image143.png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7" Type="http://schemas.openxmlformats.org/officeDocument/2006/relationships/hyperlink" Target="https://www.labellerr.com/blog/chosing-the-right-llm/" TargetMode="External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8.jpeg"/><Relationship Id="rId5" Type="http://schemas.openxmlformats.org/officeDocument/2006/relationships/image" Target="../media/image144.png"/><Relationship Id="rId4" Type="http://schemas.openxmlformats.org/officeDocument/2006/relationships/image" Target="../media/image143.png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7" Type="http://schemas.openxmlformats.org/officeDocument/2006/relationships/hyperlink" Target="https://www.labellerr.com/blog/chosing-the-right-llm/" TargetMode="External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9.jpeg"/><Relationship Id="rId5" Type="http://schemas.openxmlformats.org/officeDocument/2006/relationships/image" Target="../media/image144.png"/><Relationship Id="rId4" Type="http://schemas.openxmlformats.org/officeDocument/2006/relationships/image" Target="../media/image143.png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7" Type="http://schemas.openxmlformats.org/officeDocument/2006/relationships/image" Target="../media/image144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0.emf"/><Relationship Id="rId5" Type="http://schemas.openxmlformats.org/officeDocument/2006/relationships/package" Target="../embeddings/Microsoft_Excel_Worksheet3.xlsx"/><Relationship Id="rId4" Type="http://schemas.openxmlformats.org/officeDocument/2006/relationships/image" Target="../media/image14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7" Type="http://schemas.openxmlformats.org/officeDocument/2006/relationships/hyperlink" Target="https://link.springer.com/article/10.1007/s44443-025-00137-9#Sec12" TargetMode="External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1.jpeg"/><Relationship Id="rId5" Type="http://schemas.openxmlformats.org/officeDocument/2006/relationships/image" Target="../media/image144.png"/><Relationship Id="rId4" Type="http://schemas.openxmlformats.org/officeDocument/2006/relationships/image" Target="../media/image143.png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5.svg"/><Relationship Id="rId5" Type="http://schemas.openxmlformats.org/officeDocument/2006/relationships/image" Target="../media/image164.png"/><Relationship Id="rId4" Type="http://schemas.openxmlformats.org/officeDocument/2006/relationships/image" Target="../media/image163.png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7.svg"/><Relationship Id="rId5" Type="http://schemas.openxmlformats.org/officeDocument/2006/relationships/image" Target="../media/image166.png"/><Relationship Id="rId4" Type="http://schemas.openxmlformats.org/officeDocument/2006/relationships/image" Target="../media/image16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2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5.svg"/><Relationship Id="rId7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5.svg"/><Relationship Id="rId7" Type="http://schemas.openxmlformats.org/officeDocument/2006/relationships/image" Target="../media/image1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5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40.jpe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stanford.edu/~shervine/teaching/cs-230/cheatsheet-recurrent-neural-networks" TargetMode="Externa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stanford.edu/~shervine/teaching/cs-230/cheatsheet-recurrent-neural-networks" TargetMode="External"/><Relationship Id="rId4" Type="http://schemas.openxmlformats.org/officeDocument/2006/relationships/image" Target="../media/image5.sv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package" Target="../embeddings/Microsoft_Excel_Worksheet.xlsx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stanford.edu/~shervine/teaching/cs-230/cheatsheet-recurrent-neural-networks" TargetMode="Externa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stanford.edu/~shervine/teaching/cs-230/cheatsheet-recurrent-neural-networks" TargetMode="External"/><Relationship Id="rId4" Type="http://schemas.openxmlformats.org/officeDocument/2006/relationships/image" Target="../media/image4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stanford.edu/~shervine/teaching/cs-230/cheatsheet-recurrent-neural-networks" TargetMode="External"/><Relationship Id="rId4" Type="http://schemas.openxmlformats.org/officeDocument/2006/relationships/image" Target="../media/image4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stanford.edu/~shervine/teaching/cs-230/cheatsheet-recurrent-neural-networks" TargetMode="External"/><Relationship Id="rId4" Type="http://schemas.openxmlformats.org/officeDocument/2006/relationships/image" Target="../media/image4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stanford.edu/~shervine/teaching/cs-230/cheatsheet-recurrent-neural-networks" TargetMode="External"/><Relationship Id="rId4" Type="http://schemas.openxmlformats.org/officeDocument/2006/relationships/image" Target="../media/image49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2.png"/><Relationship Id="rId7" Type="http://schemas.openxmlformats.org/officeDocument/2006/relationships/image" Target="../media/image57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3.png"/><Relationship Id="rId4" Type="http://schemas.openxmlformats.org/officeDocument/2006/relationships/image" Target="../media/image55.png"/><Relationship Id="rId9" Type="http://schemas.openxmlformats.org/officeDocument/2006/relationships/image" Target="../media/image5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hyperlink" Target="https://arxiv.org/pdf/2104.09864.pdf" TargetMode="External"/><Relationship Id="rId3" Type="http://schemas.openxmlformats.org/officeDocument/2006/relationships/image" Target="../media/image52.png"/><Relationship Id="rId7" Type="http://schemas.openxmlformats.org/officeDocument/2006/relationships/image" Target="../media/image62.jp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1.jpg"/><Relationship Id="rId5" Type="http://schemas.openxmlformats.org/officeDocument/2006/relationships/image" Target="../media/image60.png"/><Relationship Id="rId4" Type="http://schemas.openxmlformats.org/officeDocument/2006/relationships/image" Target="../media/image59.jp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52.png"/><Relationship Id="rId7" Type="http://schemas.openxmlformats.org/officeDocument/2006/relationships/image" Target="../media/image55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Relationship Id="rId9" Type="http://schemas.openxmlformats.org/officeDocument/2006/relationships/image" Target="../media/image65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66.png"/><Relationship Id="rId7" Type="http://schemas.openxmlformats.org/officeDocument/2006/relationships/image" Target="../media/image53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11" Type="http://schemas.openxmlformats.org/officeDocument/2006/relationships/image" Target="../media/image72.png"/><Relationship Id="rId5" Type="http://schemas.openxmlformats.org/officeDocument/2006/relationships/image" Target="../media/image68.png"/><Relationship Id="rId10" Type="http://schemas.openxmlformats.org/officeDocument/2006/relationships/image" Target="../media/image71.png"/><Relationship Id="rId4" Type="http://schemas.openxmlformats.org/officeDocument/2006/relationships/image" Target="../media/image67.png"/><Relationship Id="rId9" Type="http://schemas.openxmlformats.org/officeDocument/2006/relationships/image" Target="../media/image70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4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jpg"/><Relationship Id="rId4" Type="http://schemas.openxmlformats.org/officeDocument/2006/relationships/image" Target="../media/image78.jp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jpg"/><Relationship Id="rId5" Type="http://schemas.openxmlformats.org/officeDocument/2006/relationships/image" Target="../media/image80.jpg"/><Relationship Id="rId4" Type="http://schemas.openxmlformats.org/officeDocument/2006/relationships/image" Target="../media/image79.jp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7" Type="http://schemas.openxmlformats.org/officeDocument/2006/relationships/image" Target="../media/image91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7" Type="http://schemas.openxmlformats.org/officeDocument/2006/relationships/image" Target="../media/image91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13" Type="http://schemas.openxmlformats.org/officeDocument/2006/relationships/image" Target="../media/image100.png"/><Relationship Id="rId3" Type="http://schemas.openxmlformats.org/officeDocument/2006/relationships/image" Target="../media/image95.png"/><Relationship Id="rId7" Type="http://schemas.openxmlformats.org/officeDocument/2006/relationships/image" Target="../media/image54.png"/><Relationship Id="rId12" Type="http://schemas.openxmlformats.org/officeDocument/2006/relationships/image" Target="../media/image99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11" Type="http://schemas.openxmlformats.org/officeDocument/2006/relationships/image" Target="../media/image98.png"/><Relationship Id="rId5" Type="http://schemas.openxmlformats.org/officeDocument/2006/relationships/image" Target="../media/image56.png"/><Relationship Id="rId10" Type="http://schemas.openxmlformats.org/officeDocument/2006/relationships/image" Target="../media/image64.png"/><Relationship Id="rId4" Type="http://schemas.openxmlformats.org/officeDocument/2006/relationships/image" Target="../media/image58.png"/><Relationship Id="rId9" Type="http://schemas.openxmlformats.org/officeDocument/2006/relationships/image" Target="../media/image97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13" Type="http://schemas.openxmlformats.org/officeDocument/2006/relationships/image" Target="../media/image111.png"/><Relationship Id="rId18" Type="http://schemas.openxmlformats.org/officeDocument/2006/relationships/image" Target="../media/image116.png"/><Relationship Id="rId3" Type="http://schemas.openxmlformats.org/officeDocument/2006/relationships/image" Target="../media/image101.png"/><Relationship Id="rId21" Type="http://schemas.openxmlformats.org/officeDocument/2006/relationships/image" Target="../media/image119.png"/><Relationship Id="rId7" Type="http://schemas.openxmlformats.org/officeDocument/2006/relationships/image" Target="../media/image105.png"/><Relationship Id="rId12" Type="http://schemas.openxmlformats.org/officeDocument/2006/relationships/image" Target="../media/image110.png"/><Relationship Id="rId17" Type="http://schemas.openxmlformats.org/officeDocument/2006/relationships/image" Target="../media/image115.png"/><Relationship Id="rId2" Type="http://schemas.openxmlformats.org/officeDocument/2006/relationships/image" Target="../media/image93.png"/><Relationship Id="rId16" Type="http://schemas.openxmlformats.org/officeDocument/2006/relationships/image" Target="../media/image114.png"/><Relationship Id="rId20" Type="http://schemas.openxmlformats.org/officeDocument/2006/relationships/image" Target="../media/image1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png"/><Relationship Id="rId11" Type="http://schemas.openxmlformats.org/officeDocument/2006/relationships/image" Target="../media/image109.png"/><Relationship Id="rId24" Type="http://schemas.openxmlformats.org/officeDocument/2006/relationships/image" Target="../media/image122.png"/><Relationship Id="rId5" Type="http://schemas.openxmlformats.org/officeDocument/2006/relationships/image" Target="../media/image103.png"/><Relationship Id="rId15" Type="http://schemas.openxmlformats.org/officeDocument/2006/relationships/image" Target="../media/image113.png"/><Relationship Id="rId23" Type="http://schemas.openxmlformats.org/officeDocument/2006/relationships/image" Target="../media/image121.png"/><Relationship Id="rId10" Type="http://schemas.openxmlformats.org/officeDocument/2006/relationships/image" Target="../media/image108.png"/><Relationship Id="rId19" Type="http://schemas.openxmlformats.org/officeDocument/2006/relationships/image" Target="../media/image117.png"/><Relationship Id="rId4" Type="http://schemas.openxmlformats.org/officeDocument/2006/relationships/image" Target="../media/image102.png"/><Relationship Id="rId9" Type="http://schemas.openxmlformats.org/officeDocument/2006/relationships/image" Target="../media/image107.png"/><Relationship Id="rId14" Type="http://schemas.openxmlformats.org/officeDocument/2006/relationships/image" Target="../media/image112.png"/><Relationship Id="rId22" Type="http://schemas.openxmlformats.org/officeDocument/2006/relationships/image" Target="../media/image120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13" Type="http://schemas.openxmlformats.org/officeDocument/2006/relationships/image" Target="../media/image111.png"/><Relationship Id="rId18" Type="http://schemas.openxmlformats.org/officeDocument/2006/relationships/image" Target="../media/image116.png"/><Relationship Id="rId3" Type="http://schemas.openxmlformats.org/officeDocument/2006/relationships/image" Target="../media/image101.png"/><Relationship Id="rId21" Type="http://schemas.openxmlformats.org/officeDocument/2006/relationships/image" Target="../media/image119.png"/><Relationship Id="rId7" Type="http://schemas.openxmlformats.org/officeDocument/2006/relationships/image" Target="../media/image105.png"/><Relationship Id="rId12" Type="http://schemas.openxmlformats.org/officeDocument/2006/relationships/image" Target="../media/image110.png"/><Relationship Id="rId17" Type="http://schemas.openxmlformats.org/officeDocument/2006/relationships/image" Target="../media/image115.png"/><Relationship Id="rId25" Type="http://schemas.openxmlformats.org/officeDocument/2006/relationships/image" Target="../media/image123.png"/><Relationship Id="rId2" Type="http://schemas.openxmlformats.org/officeDocument/2006/relationships/image" Target="../media/image93.png"/><Relationship Id="rId16" Type="http://schemas.openxmlformats.org/officeDocument/2006/relationships/image" Target="../media/image114.png"/><Relationship Id="rId20" Type="http://schemas.openxmlformats.org/officeDocument/2006/relationships/image" Target="../media/image1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png"/><Relationship Id="rId11" Type="http://schemas.openxmlformats.org/officeDocument/2006/relationships/image" Target="../media/image109.png"/><Relationship Id="rId24" Type="http://schemas.openxmlformats.org/officeDocument/2006/relationships/image" Target="../media/image122.png"/><Relationship Id="rId5" Type="http://schemas.openxmlformats.org/officeDocument/2006/relationships/image" Target="../media/image103.png"/><Relationship Id="rId15" Type="http://schemas.openxmlformats.org/officeDocument/2006/relationships/image" Target="../media/image113.png"/><Relationship Id="rId23" Type="http://schemas.openxmlformats.org/officeDocument/2006/relationships/image" Target="../media/image121.png"/><Relationship Id="rId10" Type="http://schemas.openxmlformats.org/officeDocument/2006/relationships/image" Target="../media/image108.png"/><Relationship Id="rId19" Type="http://schemas.openxmlformats.org/officeDocument/2006/relationships/image" Target="../media/image117.png"/><Relationship Id="rId4" Type="http://schemas.openxmlformats.org/officeDocument/2006/relationships/image" Target="../media/image102.png"/><Relationship Id="rId9" Type="http://schemas.openxmlformats.org/officeDocument/2006/relationships/image" Target="../media/image107.png"/><Relationship Id="rId14" Type="http://schemas.openxmlformats.org/officeDocument/2006/relationships/image" Target="../media/image112.png"/><Relationship Id="rId22" Type="http://schemas.openxmlformats.org/officeDocument/2006/relationships/image" Target="../media/image120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5.jpg"/><Relationship Id="rId4" Type="http://schemas.openxmlformats.org/officeDocument/2006/relationships/image" Target="../media/image124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7.jpg"/><Relationship Id="rId5" Type="http://schemas.openxmlformats.org/officeDocument/2006/relationships/image" Target="../media/image126.png"/><Relationship Id="rId4" Type="http://schemas.openxmlformats.org/officeDocument/2006/relationships/image" Target="../media/image125.jp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8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jpg"/><Relationship Id="rId3" Type="http://schemas.openxmlformats.org/officeDocument/2006/relationships/image" Target="../media/image128.png"/><Relationship Id="rId7" Type="http://schemas.openxmlformats.org/officeDocument/2006/relationships/image" Target="../media/image132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1.png"/><Relationship Id="rId5" Type="http://schemas.openxmlformats.org/officeDocument/2006/relationships/image" Target="../media/image130.jpg"/><Relationship Id="rId4" Type="http://schemas.openxmlformats.org/officeDocument/2006/relationships/image" Target="../media/image129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7" Type="http://schemas.openxmlformats.org/officeDocument/2006/relationships/image" Target="../media/image134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5" Type="http://schemas.openxmlformats.org/officeDocument/2006/relationships/image" Target="../media/image91.png"/><Relationship Id="rId4" Type="http://schemas.openxmlformats.org/officeDocument/2006/relationships/image" Target="../media/image53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3.jp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7" Type="http://schemas.openxmlformats.org/officeDocument/2006/relationships/image" Target="../media/image138.jp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7.png"/><Relationship Id="rId5" Type="http://schemas.openxmlformats.org/officeDocument/2006/relationships/image" Target="../media/image136.jpg"/><Relationship Id="rId4" Type="http://schemas.openxmlformats.org/officeDocument/2006/relationships/image" Target="../media/image133.jp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8.jpg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650226" y="437624"/>
            <a:ext cx="1525644" cy="681090"/>
            <a:chOff x="0" y="0"/>
            <a:chExt cx="2034192" cy="90812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034159" cy="908177"/>
            </a:xfrm>
            <a:custGeom>
              <a:avLst/>
              <a:gdLst/>
              <a:ahLst/>
              <a:cxnLst/>
              <a:rect l="l" t="t" r="r" b="b"/>
              <a:pathLst>
                <a:path w="2034159" h="908177">
                  <a:moveTo>
                    <a:pt x="0" y="0"/>
                  </a:moveTo>
                  <a:lnTo>
                    <a:pt x="2034159" y="0"/>
                  </a:lnTo>
                  <a:lnTo>
                    <a:pt x="2034159" y="908177"/>
                  </a:lnTo>
                  <a:lnTo>
                    <a:pt x="0" y="9081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5331666" y="536576"/>
            <a:ext cx="2306106" cy="489898"/>
            <a:chOff x="0" y="0"/>
            <a:chExt cx="3074808" cy="65319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074797" cy="653161"/>
            </a:xfrm>
            <a:custGeom>
              <a:avLst/>
              <a:gdLst/>
              <a:ahLst/>
              <a:cxnLst/>
              <a:rect l="l" t="t" r="r" b="b"/>
              <a:pathLst>
                <a:path w="3074797" h="653161">
                  <a:moveTo>
                    <a:pt x="0" y="0"/>
                  </a:moveTo>
                  <a:lnTo>
                    <a:pt x="3074797" y="0"/>
                  </a:lnTo>
                  <a:lnTo>
                    <a:pt x="3074797" y="653161"/>
                  </a:lnTo>
                  <a:lnTo>
                    <a:pt x="0" y="653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-12578" y="3300852"/>
            <a:ext cx="18300578" cy="3138847"/>
            <a:chOff x="0" y="0"/>
            <a:chExt cx="4819905" cy="82669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819905" cy="826692"/>
            </a:xfrm>
            <a:custGeom>
              <a:avLst/>
              <a:gdLst/>
              <a:ahLst/>
              <a:cxnLst/>
              <a:rect l="l" t="t" r="r" b="b"/>
              <a:pathLst>
                <a:path w="4819905" h="826692">
                  <a:moveTo>
                    <a:pt x="0" y="0"/>
                  </a:moveTo>
                  <a:lnTo>
                    <a:pt x="4819905" y="0"/>
                  </a:lnTo>
                  <a:lnTo>
                    <a:pt x="4819905" y="826692"/>
                  </a:lnTo>
                  <a:lnTo>
                    <a:pt x="0" y="826692"/>
                  </a:lnTo>
                  <a:close/>
                </a:path>
              </a:pathLst>
            </a:custGeom>
            <a:solidFill>
              <a:srgbClr val="38665F">
                <a:alpha val="92941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19050"/>
              <a:ext cx="4819905" cy="8457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680"/>
                </a:lnSpc>
              </a:pPr>
              <a:endParaRPr/>
            </a:p>
          </p:txBody>
        </p:sp>
      </p:grpSp>
      <p:sp>
        <p:nvSpPr>
          <p:cNvPr id="9" name="AutoShape 9"/>
          <p:cNvSpPr/>
          <p:nvPr/>
        </p:nvSpPr>
        <p:spPr>
          <a:xfrm>
            <a:off x="2589955" y="5334348"/>
            <a:ext cx="12505112" cy="12700"/>
          </a:xfrm>
          <a:prstGeom prst="line">
            <a:avLst/>
          </a:prstGeom>
          <a:ln w="95250" cap="rnd">
            <a:solidFill>
              <a:srgbClr val="C4995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Freeform 10"/>
          <p:cNvSpPr/>
          <p:nvPr/>
        </p:nvSpPr>
        <p:spPr>
          <a:xfrm>
            <a:off x="14392486" y="148621"/>
            <a:ext cx="3426511" cy="1930218"/>
          </a:xfrm>
          <a:custGeom>
            <a:avLst/>
            <a:gdLst/>
            <a:ahLst/>
            <a:cxnLst/>
            <a:rect l="l" t="t" r="r" b="b"/>
            <a:pathLst>
              <a:path w="3426511" h="1930218">
                <a:moveTo>
                  <a:pt x="0" y="0"/>
                </a:moveTo>
                <a:lnTo>
                  <a:pt x="3426511" y="0"/>
                </a:lnTo>
                <a:lnTo>
                  <a:pt x="3426511" y="1930218"/>
                </a:lnTo>
                <a:lnTo>
                  <a:pt x="0" y="193021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50522" y="148621"/>
            <a:ext cx="3564778" cy="2061151"/>
          </a:xfrm>
          <a:custGeom>
            <a:avLst/>
            <a:gdLst/>
            <a:ahLst/>
            <a:cxnLst/>
            <a:rect l="l" t="t" r="r" b="b"/>
            <a:pathLst>
              <a:path w="3564778" h="2061151">
                <a:moveTo>
                  <a:pt x="0" y="0"/>
                </a:moveTo>
                <a:lnTo>
                  <a:pt x="3564778" y="0"/>
                </a:lnTo>
                <a:lnTo>
                  <a:pt x="3564778" y="2061151"/>
                </a:lnTo>
                <a:lnTo>
                  <a:pt x="0" y="206115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7366070" y="148621"/>
            <a:ext cx="3555860" cy="2052930"/>
          </a:xfrm>
          <a:custGeom>
            <a:avLst/>
            <a:gdLst/>
            <a:ahLst/>
            <a:cxnLst/>
            <a:rect l="l" t="t" r="r" b="b"/>
            <a:pathLst>
              <a:path w="3555860" h="2052930">
                <a:moveTo>
                  <a:pt x="0" y="0"/>
                </a:moveTo>
                <a:lnTo>
                  <a:pt x="3555860" y="0"/>
                </a:lnTo>
                <a:lnTo>
                  <a:pt x="3555860" y="2052930"/>
                </a:lnTo>
                <a:lnTo>
                  <a:pt x="0" y="205293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28976" b="-44232"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504017" y="3483145"/>
            <a:ext cx="15071671" cy="18527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80"/>
              </a:lnSpc>
            </a:pPr>
            <a:r>
              <a:rPr lang="en-US" sz="5057" b="1">
                <a:solidFill>
                  <a:srgbClr val="FFFFFF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 LEVEL 2: Natural Language Processing and Large Language Models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098786" y="5299771"/>
            <a:ext cx="2035814" cy="10270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 rtl="1">
              <a:lnSpc>
                <a:spcPts val="8325"/>
              </a:lnSpc>
              <a:spcBef>
                <a:spcPct val="0"/>
              </a:spcBef>
            </a:pPr>
            <a:r>
              <a:rPr lang="en-US" sz="5946" b="1" u="none" strike="noStrike" dirty="0">
                <a:solidFill>
                  <a:srgbClr val="FFFFFF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Day 5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089194" y="9670570"/>
            <a:ext cx="556964" cy="629088"/>
            <a:chOff x="0" y="0"/>
            <a:chExt cx="742619" cy="83878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42569" cy="838835"/>
            </a:xfrm>
            <a:custGeom>
              <a:avLst/>
              <a:gdLst/>
              <a:ahLst/>
              <a:cxnLst/>
              <a:rect l="l" t="t" r="r" b="b"/>
              <a:pathLst>
                <a:path w="742569" h="838835">
                  <a:moveTo>
                    <a:pt x="0" y="0"/>
                  </a:moveTo>
                  <a:lnTo>
                    <a:pt x="742569" y="0"/>
                  </a:lnTo>
                  <a:lnTo>
                    <a:pt x="742569" y="838835"/>
                  </a:lnTo>
                  <a:lnTo>
                    <a:pt x="0" y="838835"/>
                  </a:lnTo>
                  <a:close/>
                </a:path>
              </a:pathLst>
            </a:custGeom>
            <a:solidFill>
              <a:srgbClr val="C39A5C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273100" y="38140"/>
            <a:ext cx="1525644" cy="681090"/>
            <a:chOff x="0" y="0"/>
            <a:chExt cx="2034192" cy="90812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034159" cy="908177"/>
            </a:xfrm>
            <a:custGeom>
              <a:avLst/>
              <a:gdLst/>
              <a:ahLst/>
              <a:cxnLst/>
              <a:rect l="l" t="t" r="r" b="b"/>
              <a:pathLst>
                <a:path w="2034159" h="908177">
                  <a:moveTo>
                    <a:pt x="0" y="0"/>
                  </a:moveTo>
                  <a:lnTo>
                    <a:pt x="2034159" y="0"/>
                  </a:lnTo>
                  <a:lnTo>
                    <a:pt x="2034159" y="908177"/>
                  </a:lnTo>
                  <a:lnTo>
                    <a:pt x="0" y="9081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id="6" name="AutoShape 6"/>
          <p:cNvSpPr/>
          <p:nvPr/>
        </p:nvSpPr>
        <p:spPr>
          <a:xfrm>
            <a:off x="650250" y="1150806"/>
            <a:ext cx="12505112" cy="12700"/>
          </a:xfrm>
          <a:prstGeom prst="line">
            <a:avLst/>
          </a:prstGeom>
          <a:ln w="47625" cap="rnd">
            <a:solidFill>
              <a:srgbClr val="C4995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Freeform 7"/>
          <p:cNvSpPr/>
          <p:nvPr/>
        </p:nvSpPr>
        <p:spPr>
          <a:xfrm>
            <a:off x="1542321" y="1711377"/>
            <a:ext cx="256423" cy="375660"/>
          </a:xfrm>
          <a:custGeom>
            <a:avLst/>
            <a:gdLst/>
            <a:ahLst/>
            <a:cxnLst/>
            <a:rect l="l" t="t" r="r" b="b"/>
            <a:pathLst>
              <a:path w="256423" h="375660">
                <a:moveTo>
                  <a:pt x="0" y="0"/>
                </a:moveTo>
                <a:lnTo>
                  <a:pt x="256423" y="0"/>
                </a:lnTo>
                <a:lnTo>
                  <a:pt x="256423" y="375660"/>
                </a:lnTo>
                <a:lnTo>
                  <a:pt x="0" y="3756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837290" y="229142"/>
            <a:ext cx="4907819" cy="8182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59"/>
              </a:lnSpc>
              <a:spcBef>
                <a:spcPct val="0"/>
              </a:spcBef>
            </a:pPr>
            <a:r>
              <a:rPr lang="en-US" sz="4328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NLP Applications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7222643" y="9786677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10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918448" y="1587552"/>
            <a:ext cx="15170746" cy="5849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89"/>
              </a:lnSpc>
              <a:spcBef>
                <a:spcPct val="0"/>
              </a:spcBef>
            </a:pPr>
            <a:r>
              <a:rPr lang="en-US" sz="3064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Information Retrieval</a:t>
            </a:r>
          </a:p>
        </p:txBody>
      </p:sp>
      <p:sp>
        <p:nvSpPr>
          <p:cNvPr id="11" name="Freeform 11"/>
          <p:cNvSpPr/>
          <p:nvPr/>
        </p:nvSpPr>
        <p:spPr>
          <a:xfrm>
            <a:off x="2498471" y="2580470"/>
            <a:ext cx="13291057" cy="6828281"/>
          </a:xfrm>
          <a:custGeom>
            <a:avLst/>
            <a:gdLst/>
            <a:ahLst/>
            <a:cxnLst/>
            <a:rect l="l" t="t" r="r" b="b"/>
            <a:pathLst>
              <a:path w="13291057" h="6828281">
                <a:moveTo>
                  <a:pt x="0" y="0"/>
                </a:moveTo>
                <a:lnTo>
                  <a:pt x="13291058" y="0"/>
                </a:lnTo>
                <a:lnTo>
                  <a:pt x="13291058" y="6828281"/>
                </a:lnTo>
                <a:lnTo>
                  <a:pt x="0" y="68282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170840" y="1386566"/>
            <a:ext cx="5946456" cy="8526780"/>
            <a:chOff x="4113893" y="924377"/>
            <a:chExt cx="3964304" cy="56845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94566" y="1003509"/>
              <a:ext cx="3809225" cy="5605375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095998" y="930727"/>
              <a:ext cx="1976120" cy="4996815"/>
            </a:xfrm>
            <a:custGeom>
              <a:avLst/>
              <a:gdLst/>
              <a:ahLst/>
              <a:cxnLst/>
              <a:rect l="l" t="t" r="r" b="b"/>
              <a:pathLst>
                <a:path w="1976120" h="4996815">
                  <a:moveTo>
                    <a:pt x="1646455" y="0"/>
                  </a:moveTo>
                  <a:lnTo>
                    <a:pt x="329299" y="0"/>
                  </a:lnTo>
                  <a:lnTo>
                    <a:pt x="280638" y="3570"/>
                  </a:lnTo>
                  <a:lnTo>
                    <a:pt x="234193" y="13942"/>
                  </a:lnTo>
                  <a:lnTo>
                    <a:pt x="190475" y="30606"/>
                  </a:lnTo>
                  <a:lnTo>
                    <a:pt x="149992" y="53052"/>
                  </a:lnTo>
                  <a:lnTo>
                    <a:pt x="113255" y="80771"/>
                  </a:lnTo>
                  <a:lnTo>
                    <a:pt x="80771" y="113255"/>
                  </a:lnTo>
                  <a:lnTo>
                    <a:pt x="53052" y="149992"/>
                  </a:lnTo>
                  <a:lnTo>
                    <a:pt x="30606" y="190475"/>
                  </a:lnTo>
                  <a:lnTo>
                    <a:pt x="13942" y="234193"/>
                  </a:lnTo>
                  <a:lnTo>
                    <a:pt x="3570" y="280638"/>
                  </a:lnTo>
                  <a:lnTo>
                    <a:pt x="0" y="329299"/>
                  </a:lnTo>
                  <a:lnTo>
                    <a:pt x="0" y="4667245"/>
                  </a:lnTo>
                  <a:lnTo>
                    <a:pt x="3570" y="4715907"/>
                  </a:lnTo>
                  <a:lnTo>
                    <a:pt x="13942" y="4762351"/>
                  </a:lnTo>
                  <a:lnTo>
                    <a:pt x="30606" y="4806070"/>
                  </a:lnTo>
                  <a:lnTo>
                    <a:pt x="53052" y="4846553"/>
                  </a:lnTo>
                  <a:lnTo>
                    <a:pt x="80771" y="4883290"/>
                  </a:lnTo>
                  <a:lnTo>
                    <a:pt x="113255" y="4915774"/>
                  </a:lnTo>
                  <a:lnTo>
                    <a:pt x="149992" y="4943493"/>
                  </a:lnTo>
                  <a:lnTo>
                    <a:pt x="190475" y="4965939"/>
                  </a:lnTo>
                  <a:lnTo>
                    <a:pt x="234193" y="4982603"/>
                  </a:lnTo>
                  <a:lnTo>
                    <a:pt x="280638" y="4992975"/>
                  </a:lnTo>
                  <a:lnTo>
                    <a:pt x="329299" y="4996545"/>
                  </a:lnTo>
                  <a:lnTo>
                    <a:pt x="1646455" y="4996545"/>
                  </a:lnTo>
                  <a:lnTo>
                    <a:pt x="1695117" y="4992975"/>
                  </a:lnTo>
                  <a:lnTo>
                    <a:pt x="1741562" y="4982603"/>
                  </a:lnTo>
                  <a:lnTo>
                    <a:pt x="1785280" y="4965939"/>
                  </a:lnTo>
                  <a:lnTo>
                    <a:pt x="1825763" y="4943493"/>
                  </a:lnTo>
                  <a:lnTo>
                    <a:pt x="1862500" y="4915774"/>
                  </a:lnTo>
                  <a:lnTo>
                    <a:pt x="1894984" y="4883290"/>
                  </a:lnTo>
                  <a:lnTo>
                    <a:pt x="1922703" y="4846553"/>
                  </a:lnTo>
                  <a:lnTo>
                    <a:pt x="1945149" y="4806070"/>
                  </a:lnTo>
                  <a:lnTo>
                    <a:pt x="1961813" y="4762351"/>
                  </a:lnTo>
                  <a:lnTo>
                    <a:pt x="1972185" y="4715907"/>
                  </a:lnTo>
                  <a:lnTo>
                    <a:pt x="1975755" y="4667245"/>
                  </a:lnTo>
                  <a:lnTo>
                    <a:pt x="1975755" y="329299"/>
                  </a:lnTo>
                  <a:lnTo>
                    <a:pt x="1972185" y="280638"/>
                  </a:lnTo>
                  <a:lnTo>
                    <a:pt x="1961813" y="234193"/>
                  </a:lnTo>
                  <a:lnTo>
                    <a:pt x="1945149" y="190475"/>
                  </a:lnTo>
                  <a:lnTo>
                    <a:pt x="1922703" y="149992"/>
                  </a:lnTo>
                  <a:lnTo>
                    <a:pt x="1894984" y="113255"/>
                  </a:lnTo>
                  <a:lnTo>
                    <a:pt x="1862500" y="80771"/>
                  </a:lnTo>
                  <a:lnTo>
                    <a:pt x="1825763" y="53052"/>
                  </a:lnTo>
                  <a:lnTo>
                    <a:pt x="1785280" y="30606"/>
                  </a:lnTo>
                  <a:lnTo>
                    <a:pt x="1741562" y="13942"/>
                  </a:lnTo>
                  <a:lnTo>
                    <a:pt x="1695117" y="3570"/>
                  </a:lnTo>
                  <a:lnTo>
                    <a:pt x="1646455" y="0"/>
                  </a:lnTo>
                  <a:close/>
                </a:path>
              </a:pathLst>
            </a:custGeom>
            <a:solidFill>
              <a:srgbClr val="BDD7EE">
                <a:alpha val="34899"/>
              </a:srgbClr>
            </a:solidFill>
          </p:spPr>
          <p:txBody>
            <a:bodyPr wrap="square" lIns="0" tIns="0" rIns="0" bIns="0" rtlCol="0"/>
            <a:lstStyle/>
            <a:p>
              <a:endParaRPr sz="2700"/>
            </a:p>
          </p:txBody>
        </p:sp>
        <p:sp>
          <p:nvSpPr>
            <p:cNvPr id="5" name="object 5"/>
            <p:cNvSpPr/>
            <p:nvPr/>
          </p:nvSpPr>
          <p:spPr>
            <a:xfrm>
              <a:off x="6095998" y="930727"/>
              <a:ext cx="1976120" cy="4996815"/>
            </a:xfrm>
            <a:custGeom>
              <a:avLst/>
              <a:gdLst/>
              <a:ahLst/>
              <a:cxnLst/>
              <a:rect l="l" t="t" r="r" b="b"/>
              <a:pathLst>
                <a:path w="1976120" h="4996815">
                  <a:moveTo>
                    <a:pt x="0" y="329299"/>
                  </a:moveTo>
                  <a:lnTo>
                    <a:pt x="3570" y="280638"/>
                  </a:lnTo>
                  <a:lnTo>
                    <a:pt x="13942" y="234193"/>
                  </a:lnTo>
                  <a:lnTo>
                    <a:pt x="30605" y="190475"/>
                  </a:lnTo>
                  <a:lnTo>
                    <a:pt x="53052" y="149992"/>
                  </a:lnTo>
                  <a:lnTo>
                    <a:pt x="80771" y="113254"/>
                  </a:lnTo>
                  <a:lnTo>
                    <a:pt x="113255" y="80771"/>
                  </a:lnTo>
                  <a:lnTo>
                    <a:pt x="149992" y="53052"/>
                  </a:lnTo>
                  <a:lnTo>
                    <a:pt x="190475" y="30605"/>
                  </a:lnTo>
                  <a:lnTo>
                    <a:pt x="234193" y="13942"/>
                  </a:lnTo>
                  <a:lnTo>
                    <a:pt x="280638" y="3570"/>
                  </a:lnTo>
                  <a:lnTo>
                    <a:pt x="329300" y="0"/>
                  </a:lnTo>
                  <a:lnTo>
                    <a:pt x="1646456" y="0"/>
                  </a:lnTo>
                  <a:lnTo>
                    <a:pt x="1695117" y="3570"/>
                  </a:lnTo>
                  <a:lnTo>
                    <a:pt x="1741562" y="13942"/>
                  </a:lnTo>
                  <a:lnTo>
                    <a:pt x="1785280" y="30605"/>
                  </a:lnTo>
                  <a:lnTo>
                    <a:pt x="1825763" y="53052"/>
                  </a:lnTo>
                  <a:lnTo>
                    <a:pt x="1862500" y="80771"/>
                  </a:lnTo>
                  <a:lnTo>
                    <a:pt x="1894984" y="113254"/>
                  </a:lnTo>
                  <a:lnTo>
                    <a:pt x="1922703" y="149992"/>
                  </a:lnTo>
                  <a:lnTo>
                    <a:pt x="1945149" y="190475"/>
                  </a:lnTo>
                  <a:lnTo>
                    <a:pt x="1961813" y="234193"/>
                  </a:lnTo>
                  <a:lnTo>
                    <a:pt x="1972185" y="280638"/>
                  </a:lnTo>
                  <a:lnTo>
                    <a:pt x="1975756" y="329299"/>
                  </a:lnTo>
                  <a:lnTo>
                    <a:pt x="1975756" y="4667246"/>
                  </a:lnTo>
                  <a:lnTo>
                    <a:pt x="1972185" y="4715907"/>
                  </a:lnTo>
                  <a:lnTo>
                    <a:pt x="1961813" y="4762352"/>
                  </a:lnTo>
                  <a:lnTo>
                    <a:pt x="1945149" y="4806070"/>
                  </a:lnTo>
                  <a:lnTo>
                    <a:pt x="1922703" y="4846553"/>
                  </a:lnTo>
                  <a:lnTo>
                    <a:pt x="1894984" y="4883290"/>
                  </a:lnTo>
                  <a:lnTo>
                    <a:pt x="1862500" y="4915774"/>
                  </a:lnTo>
                  <a:lnTo>
                    <a:pt x="1825763" y="4943493"/>
                  </a:lnTo>
                  <a:lnTo>
                    <a:pt x="1785280" y="4965940"/>
                  </a:lnTo>
                  <a:lnTo>
                    <a:pt x="1741562" y="4982603"/>
                  </a:lnTo>
                  <a:lnTo>
                    <a:pt x="1695117" y="4992975"/>
                  </a:lnTo>
                  <a:lnTo>
                    <a:pt x="1646456" y="4996546"/>
                  </a:lnTo>
                  <a:lnTo>
                    <a:pt x="329300" y="4996546"/>
                  </a:lnTo>
                  <a:lnTo>
                    <a:pt x="280638" y="4992975"/>
                  </a:lnTo>
                  <a:lnTo>
                    <a:pt x="234193" y="4982603"/>
                  </a:lnTo>
                  <a:lnTo>
                    <a:pt x="190475" y="4965940"/>
                  </a:lnTo>
                  <a:lnTo>
                    <a:pt x="149992" y="4943493"/>
                  </a:lnTo>
                  <a:lnTo>
                    <a:pt x="113255" y="4915774"/>
                  </a:lnTo>
                  <a:lnTo>
                    <a:pt x="80771" y="4883290"/>
                  </a:lnTo>
                  <a:lnTo>
                    <a:pt x="53052" y="4846553"/>
                  </a:lnTo>
                  <a:lnTo>
                    <a:pt x="30605" y="4806070"/>
                  </a:lnTo>
                  <a:lnTo>
                    <a:pt x="13942" y="4762352"/>
                  </a:lnTo>
                  <a:lnTo>
                    <a:pt x="3570" y="4715907"/>
                  </a:lnTo>
                  <a:lnTo>
                    <a:pt x="0" y="4667246"/>
                  </a:lnTo>
                  <a:lnTo>
                    <a:pt x="0" y="329299"/>
                  </a:lnTo>
                  <a:close/>
                </a:path>
              </a:pathLst>
            </a:custGeom>
            <a:ln w="12700">
              <a:solidFill>
                <a:srgbClr val="172C51"/>
              </a:solidFill>
            </a:ln>
          </p:spPr>
          <p:txBody>
            <a:bodyPr wrap="square" lIns="0" tIns="0" rIns="0" bIns="0" rtlCol="0"/>
            <a:lstStyle/>
            <a:p>
              <a:endParaRPr sz="2700"/>
            </a:p>
          </p:txBody>
        </p:sp>
        <p:sp>
          <p:nvSpPr>
            <p:cNvPr id="6" name="object 6"/>
            <p:cNvSpPr/>
            <p:nvPr/>
          </p:nvSpPr>
          <p:spPr>
            <a:xfrm>
              <a:off x="4120243" y="2743200"/>
              <a:ext cx="1976120" cy="3184525"/>
            </a:xfrm>
            <a:custGeom>
              <a:avLst/>
              <a:gdLst/>
              <a:ahLst/>
              <a:cxnLst/>
              <a:rect l="l" t="t" r="r" b="b"/>
              <a:pathLst>
                <a:path w="1976120" h="3184525">
                  <a:moveTo>
                    <a:pt x="1646455" y="0"/>
                  </a:moveTo>
                  <a:lnTo>
                    <a:pt x="329299" y="0"/>
                  </a:lnTo>
                  <a:lnTo>
                    <a:pt x="280637" y="3570"/>
                  </a:lnTo>
                  <a:lnTo>
                    <a:pt x="234193" y="13942"/>
                  </a:lnTo>
                  <a:lnTo>
                    <a:pt x="190474" y="30605"/>
                  </a:lnTo>
                  <a:lnTo>
                    <a:pt x="149992" y="53052"/>
                  </a:lnTo>
                  <a:lnTo>
                    <a:pt x="113254" y="80771"/>
                  </a:lnTo>
                  <a:lnTo>
                    <a:pt x="80771" y="113254"/>
                  </a:lnTo>
                  <a:lnTo>
                    <a:pt x="53052" y="149992"/>
                  </a:lnTo>
                  <a:lnTo>
                    <a:pt x="30605" y="190474"/>
                  </a:lnTo>
                  <a:lnTo>
                    <a:pt x="13942" y="234193"/>
                  </a:lnTo>
                  <a:lnTo>
                    <a:pt x="3570" y="280637"/>
                  </a:lnTo>
                  <a:lnTo>
                    <a:pt x="0" y="329299"/>
                  </a:lnTo>
                  <a:lnTo>
                    <a:pt x="0" y="2854773"/>
                  </a:lnTo>
                  <a:lnTo>
                    <a:pt x="3570" y="2903434"/>
                  </a:lnTo>
                  <a:lnTo>
                    <a:pt x="13942" y="2949879"/>
                  </a:lnTo>
                  <a:lnTo>
                    <a:pt x="30605" y="2993597"/>
                  </a:lnTo>
                  <a:lnTo>
                    <a:pt x="53052" y="3034080"/>
                  </a:lnTo>
                  <a:lnTo>
                    <a:pt x="80771" y="3070818"/>
                  </a:lnTo>
                  <a:lnTo>
                    <a:pt x="113254" y="3103301"/>
                  </a:lnTo>
                  <a:lnTo>
                    <a:pt x="149992" y="3131020"/>
                  </a:lnTo>
                  <a:lnTo>
                    <a:pt x="190474" y="3153466"/>
                  </a:lnTo>
                  <a:lnTo>
                    <a:pt x="234193" y="3170130"/>
                  </a:lnTo>
                  <a:lnTo>
                    <a:pt x="280637" y="3180502"/>
                  </a:lnTo>
                  <a:lnTo>
                    <a:pt x="329299" y="3184072"/>
                  </a:lnTo>
                  <a:lnTo>
                    <a:pt x="1646455" y="3184072"/>
                  </a:lnTo>
                  <a:lnTo>
                    <a:pt x="1695117" y="3180502"/>
                  </a:lnTo>
                  <a:lnTo>
                    <a:pt x="1741561" y="3170130"/>
                  </a:lnTo>
                  <a:lnTo>
                    <a:pt x="1785280" y="3153466"/>
                  </a:lnTo>
                  <a:lnTo>
                    <a:pt x="1825762" y="3131020"/>
                  </a:lnTo>
                  <a:lnTo>
                    <a:pt x="1862500" y="3103301"/>
                  </a:lnTo>
                  <a:lnTo>
                    <a:pt x="1894983" y="3070818"/>
                  </a:lnTo>
                  <a:lnTo>
                    <a:pt x="1922703" y="3034080"/>
                  </a:lnTo>
                  <a:lnTo>
                    <a:pt x="1945149" y="2993597"/>
                  </a:lnTo>
                  <a:lnTo>
                    <a:pt x="1961813" y="2949879"/>
                  </a:lnTo>
                  <a:lnTo>
                    <a:pt x="1972185" y="2903434"/>
                  </a:lnTo>
                  <a:lnTo>
                    <a:pt x="1975755" y="2854773"/>
                  </a:lnTo>
                  <a:lnTo>
                    <a:pt x="1975755" y="329299"/>
                  </a:lnTo>
                  <a:lnTo>
                    <a:pt x="1972185" y="280637"/>
                  </a:lnTo>
                  <a:lnTo>
                    <a:pt x="1961813" y="234193"/>
                  </a:lnTo>
                  <a:lnTo>
                    <a:pt x="1945149" y="190474"/>
                  </a:lnTo>
                  <a:lnTo>
                    <a:pt x="1922703" y="149992"/>
                  </a:lnTo>
                  <a:lnTo>
                    <a:pt x="1894983" y="113254"/>
                  </a:lnTo>
                  <a:lnTo>
                    <a:pt x="1862500" y="80771"/>
                  </a:lnTo>
                  <a:lnTo>
                    <a:pt x="1825762" y="53052"/>
                  </a:lnTo>
                  <a:lnTo>
                    <a:pt x="1785280" y="30605"/>
                  </a:lnTo>
                  <a:lnTo>
                    <a:pt x="1741561" y="13942"/>
                  </a:lnTo>
                  <a:lnTo>
                    <a:pt x="1695117" y="3570"/>
                  </a:lnTo>
                  <a:lnTo>
                    <a:pt x="1646455" y="0"/>
                  </a:lnTo>
                  <a:close/>
                </a:path>
              </a:pathLst>
            </a:custGeom>
            <a:solidFill>
              <a:srgbClr val="FFE699">
                <a:alpha val="34899"/>
              </a:srgbClr>
            </a:solidFill>
          </p:spPr>
          <p:txBody>
            <a:bodyPr wrap="square" lIns="0" tIns="0" rIns="0" bIns="0" rtlCol="0"/>
            <a:lstStyle/>
            <a:p>
              <a:endParaRPr sz="2700"/>
            </a:p>
          </p:txBody>
        </p:sp>
        <p:sp>
          <p:nvSpPr>
            <p:cNvPr id="7" name="object 7"/>
            <p:cNvSpPr/>
            <p:nvPr/>
          </p:nvSpPr>
          <p:spPr>
            <a:xfrm>
              <a:off x="4120243" y="2743200"/>
              <a:ext cx="1976120" cy="3184525"/>
            </a:xfrm>
            <a:custGeom>
              <a:avLst/>
              <a:gdLst/>
              <a:ahLst/>
              <a:cxnLst/>
              <a:rect l="l" t="t" r="r" b="b"/>
              <a:pathLst>
                <a:path w="1976120" h="3184525">
                  <a:moveTo>
                    <a:pt x="0" y="329299"/>
                  </a:moveTo>
                  <a:lnTo>
                    <a:pt x="3570" y="280637"/>
                  </a:lnTo>
                  <a:lnTo>
                    <a:pt x="13942" y="234193"/>
                  </a:lnTo>
                  <a:lnTo>
                    <a:pt x="30605" y="190475"/>
                  </a:lnTo>
                  <a:lnTo>
                    <a:pt x="53052" y="149992"/>
                  </a:lnTo>
                  <a:lnTo>
                    <a:pt x="80771" y="113254"/>
                  </a:lnTo>
                  <a:lnTo>
                    <a:pt x="113254" y="80771"/>
                  </a:lnTo>
                  <a:lnTo>
                    <a:pt x="149992" y="53052"/>
                  </a:lnTo>
                  <a:lnTo>
                    <a:pt x="190475" y="30605"/>
                  </a:lnTo>
                  <a:lnTo>
                    <a:pt x="234193" y="13942"/>
                  </a:lnTo>
                  <a:lnTo>
                    <a:pt x="280638" y="3570"/>
                  </a:lnTo>
                  <a:lnTo>
                    <a:pt x="329299" y="0"/>
                  </a:lnTo>
                  <a:lnTo>
                    <a:pt x="1646456" y="0"/>
                  </a:lnTo>
                  <a:lnTo>
                    <a:pt x="1695117" y="3570"/>
                  </a:lnTo>
                  <a:lnTo>
                    <a:pt x="1741562" y="13942"/>
                  </a:lnTo>
                  <a:lnTo>
                    <a:pt x="1785280" y="30605"/>
                  </a:lnTo>
                  <a:lnTo>
                    <a:pt x="1825763" y="53052"/>
                  </a:lnTo>
                  <a:lnTo>
                    <a:pt x="1862500" y="80771"/>
                  </a:lnTo>
                  <a:lnTo>
                    <a:pt x="1894984" y="113254"/>
                  </a:lnTo>
                  <a:lnTo>
                    <a:pt x="1922703" y="149992"/>
                  </a:lnTo>
                  <a:lnTo>
                    <a:pt x="1945149" y="190475"/>
                  </a:lnTo>
                  <a:lnTo>
                    <a:pt x="1961813" y="234193"/>
                  </a:lnTo>
                  <a:lnTo>
                    <a:pt x="1972185" y="280637"/>
                  </a:lnTo>
                  <a:lnTo>
                    <a:pt x="1975756" y="329299"/>
                  </a:lnTo>
                  <a:lnTo>
                    <a:pt x="1975756" y="2854774"/>
                  </a:lnTo>
                  <a:lnTo>
                    <a:pt x="1972185" y="2903435"/>
                  </a:lnTo>
                  <a:lnTo>
                    <a:pt x="1961813" y="2949880"/>
                  </a:lnTo>
                  <a:lnTo>
                    <a:pt x="1945149" y="2993598"/>
                  </a:lnTo>
                  <a:lnTo>
                    <a:pt x="1922703" y="3034080"/>
                  </a:lnTo>
                  <a:lnTo>
                    <a:pt x="1894984" y="3070818"/>
                  </a:lnTo>
                  <a:lnTo>
                    <a:pt x="1862500" y="3103301"/>
                  </a:lnTo>
                  <a:lnTo>
                    <a:pt x="1825763" y="3131020"/>
                  </a:lnTo>
                  <a:lnTo>
                    <a:pt x="1785280" y="3153467"/>
                  </a:lnTo>
                  <a:lnTo>
                    <a:pt x="1741562" y="3170130"/>
                  </a:lnTo>
                  <a:lnTo>
                    <a:pt x="1695117" y="3180502"/>
                  </a:lnTo>
                  <a:lnTo>
                    <a:pt x="1646456" y="3184073"/>
                  </a:lnTo>
                  <a:lnTo>
                    <a:pt x="329299" y="3184073"/>
                  </a:lnTo>
                  <a:lnTo>
                    <a:pt x="280638" y="3180502"/>
                  </a:lnTo>
                  <a:lnTo>
                    <a:pt x="234193" y="3170130"/>
                  </a:lnTo>
                  <a:lnTo>
                    <a:pt x="190475" y="3153467"/>
                  </a:lnTo>
                  <a:lnTo>
                    <a:pt x="149992" y="3131020"/>
                  </a:lnTo>
                  <a:lnTo>
                    <a:pt x="113254" y="3103301"/>
                  </a:lnTo>
                  <a:lnTo>
                    <a:pt x="80771" y="3070818"/>
                  </a:lnTo>
                  <a:lnTo>
                    <a:pt x="53052" y="3034080"/>
                  </a:lnTo>
                  <a:lnTo>
                    <a:pt x="30605" y="2993598"/>
                  </a:lnTo>
                  <a:lnTo>
                    <a:pt x="13942" y="2949880"/>
                  </a:lnTo>
                  <a:lnTo>
                    <a:pt x="3570" y="2903435"/>
                  </a:lnTo>
                  <a:lnTo>
                    <a:pt x="0" y="2854774"/>
                  </a:lnTo>
                  <a:lnTo>
                    <a:pt x="0" y="329299"/>
                  </a:lnTo>
                  <a:close/>
                </a:path>
              </a:pathLst>
            </a:custGeom>
            <a:ln w="12700">
              <a:solidFill>
                <a:srgbClr val="172C51"/>
              </a:solidFill>
            </a:ln>
          </p:spPr>
          <p:txBody>
            <a:bodyPr wrap="square" lIns="0" tIns="0" rIns="0" bIns="0" rtlCol="0"/>
            <a:lstStyle/>
            <a:p>
              <a:endParaRPr sz="2700"/>
            </a:p>
          </p:txBody>
        </p:sp>
      </p:grpSp>
      <p:sp>
        <p:nvSpPr>
          <p:cNvPr id="8" name="object 8" descr="$PPTXTitle"/>
          <p:cNvSpPr txBox="1">
            <a:spLocks noGrp="1"/>
          </p:cNvSpPr>
          <p:nvPr>
            <p:ph type="title"/>
          </p:nvPr>
        </p:nvSpPr>
        <p:spPr>
          <a:xfrm>
            <a:off x="685800" y="921037"/>
            <a:ext cx="12344400" cy="696344"/>
          </a:xfrm>
          <a:prstGeom prst="rect">
            <a:avLst/>
          </a:prstGeom>
        </p:spPr>
        <p:txBody>
          <a:bodyPr vert="horz" wrap="square" lIns="0" tIns="19050" rIns="0" bIns="0" rtlCol="0" anchor="ctr">
            <a:spAutoFit/>
          </a:bodyPr>
          <a:lstStyle/>
          <a:p>
            <a:pPr marL="5073015">
              <a:spcBef>
                <a:spcPts val="150"/>
              </a:spcBef>
            </a:pPr>
            <a:r>
              <a:rPr spc="-53" dirty="0"/>
              <a:t>Transformers,</a:t>
            </a:r>
            <a:r>
              <a:rPr spc="-127" dirty="0"/>
              <a:t> </a:t>
            </a:r>
            <a:r>
              <a:rPr spc="-15" dirty="0"/>
              <a:t>mid-</a:t>
            </a:r>
            <a:r>
              <a:rPr spc="-30" dirty="0"/>
              <a:t>2017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xfrm>
            <a:off x="11664267" y="6371008"/>
            <a:ext cx="322579" cy="2114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193675">
              <a:spcBef>
                <a:spcPts val="40"/>
              </a:spcBef>
            </a:pPr>
            <a:fld id="{81D60167-4931-47E6-BA6A-407CBD079E47}" type="slidenum">
              <a:rPr lang="en-GB" spc="-50" smtClean="0"/>
              <a:pPr marL="193675">
                <a:spcBef>
                  <a:spcPts val="40"/>
                </a:spcBef>
              </a:pPr>
              <a:t>100</a:t>
            </a:fld>
            <a:endParaRPr spc="-38" dirty="0"/>
          </a:p>
        </p:txBody>
      </p:sp>
      <p:sp>
        <p:nvSpPr>
          <p:cNvPr id="9" name="object 9"/>
          <p:cNvSpPr txBox="1"/>
          <p:nvPr/>
        </p:nvSpPr>
        <p:spPr>
          <a:xfrm>
            <a:off x="3183527" y="6552449"/>
            <a:ext cx="2612708" cy="463588"/>
          </a:xfrm>
          <a:prstGeom prst="rect">
            <a:avLst/>
          </a:prstGeom>
          <a:solidFill>
            <a:srgbClr val="FFFF00"/>
          </a:solidFill>
        </p:spPr>
        <p:txBody>
          <a:bodyPr vert="horz" wrap="square" lIns="0" tIns="1905" rIns="0" bIns="0" rtlCol="0">
            <a:spAutoFit/>
          </a:bodyPr>
          <a:lstStyle/>
          <a:p>
            <a:pPr>
              <a:spcBef>
                <a:spcPts val="15"/>
              </a:spcBef>
            </a:pPr>
            <a:r>
              <a:rPr sz="3000" b="1" spc="68" dirty="0">
                <a:latin typeface="Calibri"/>
                <a:cs typeface="Calibri"/>
              </a:rPr>
              <a:t>Representation</a:t>
            </a:r>
            <a:endParaRPr sz="30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2467320" y="6552449"/>
            <a:ext cx="1890713" cy="463588"/>
          </a:xfrm>
          <a:prstGeom prst="rect">
            <a:avLst/>
          </a:prstGeom>
          <a:solidFill>
            <a:srgbClr val="00FFFF"/>
          </a:solidFill>
        </p:spPr>
        <p:txBody>
          <a:bodyPr vert="horz" wrap="square" lIns="0" tIns="1905" rIns="0" bIns="0" rtlCol="0">
            <a:spAutoFit/>
          </a:bodyPr>
          <a:lstStyle/>
          <a:p>
            <a:pPr>
              <a:spcBef>
                <a:spcPts val="15"/>
              </a:spcBef>
            </a:pPr>
            <a:r>
              <a:rPr sz="3000" b="1" spc="53" dirty="0">
                <a:latin typeface="Calibri"/>
                <a:cs typeface="Calibri"/>
              </a:rPr>
              <a:t>Generation</a:t>
            </a:r>
            <a:endParaRPr sz="30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35536" y="5243321"/>
            <a:ext cx="3256598" cy="83997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lnSpc>
                <a:spcPts val="3188"/>
              </a:lnSpc>
              <a:spcBef>
                <a:spcPts val="150"/>
              </a:spcBef>
            </a:pPr>
            <a:r>
              <a:rPr sz="2700" b="1" dirty="0">
                <a:solidFill>
                  <a:srgbClr val="242424"/>
                </a:solidFill>
                <a:latin typeface="Calibri"/>
                <a:cs typeface="Calibri"/>
              </a:rPr>
              <a:t>Input</a:t>
            </a:r>
            <a:r>
              <a:rPr sz="2700" b="1" spc="-23" dirty="0">
                <a:solidFill>
                  <a:srgbClr val="242424"/>
                </a:solidFill>
                <a:latin typeface="Calibri"/>
                <a:cs typeface="Calibri"/>
              </a:rPr>
              <a:t> </a:t>
            </a:r>
            <a:r>
              <a:rPr sz="2700" dirty="0">
                <a:solidFill>
                  <a:srgbClr val="242424"/>
                </a:solidFill>
                <a:latin typeface="Calibri"/>
                <a:cs typeface="Calibri"/>
              </a:rPr>
              <a:t>–</a:t>
            </a:r>
            <a:r>
              <a:rPr sz="2700" spc="-23" dirty="0">
                <a:solidFill>
                  <a:srgbClr val="242424"/>
                </a:solidFill>
                <a:latin typeface="Calibri"/>
                <a:cs typeface="Calibri"/>
              </a:rPr>
              <a:t> </a:t>
            </a:r>
            <a:r>
              <a:rPr sz="2700" dirty="0">
                <a:solidFill>
                  <a:srgbClr val="242424"/>
                </a:solidFill>
                <a:latin typeface="Calibri"/>
                <a:cs typeface="Calibri"/>
              </a:rPr>
              <a:t>input</a:t>
            </a:r>
            <a:r>
              <a:rPr sz="2700" spc="-30" dirty="0">
                <a:solidFill>
                  <a:srgbClr val="242424"/>
                </a:solidFill>
                <a:latin typeface="Calibri"/>
                <a:cs typeface="Calibri"/>
              </a:rPr>
              <a:t> </a:t>
            </a:r>
            <a:r>
              <a:rPr sz="2700" spc="-15" dirty="0">
                <a:solidFill>
                  <a:srgbClr val="242424"/>
                </a:solidFill>
                <a:latin typeface="Calibri"/>
                <a:cs typeface="Calibri"/>
              </a:rPr>
              <a:t>tokens</a:t>
            </a:r>
            <a:endParaRPr sz="2700">
              <a:latin typeface="Calibri"/>
              <a:cs typeface="Calibri"/>
            </a:endParaRPr>
          </a:p>
          <a:p>
            <a:pPr marL="19050">
              <a:lnSpc>
                <a:spcPts val="3188"/>
              </a:lnSpc>
            </a:pPr>
            <a:r>
              <a:rPr sz="2700" b="1" dirty="0">
                <a:solidFill>
                  <a:srgbClr val="242424"/>
                </a:solidFill>
                <a:latin typeface="Calibri"/>
                <a:cs typeface="Calibri"/>
              </a:rPr>
              <a:t>Output</a:t>
            </a:r>
            <a:r>
              <a:rPr sz="2700" b="1" spc="-30" dirty="0">
                <a:solidFill>
                  <a:srgbClr val="242424"/>
                </a:solidFill>
                <a:latin typeface="Calibri"/>
                <a:cs typeface="Calibri"/>
              </a:rPr>
              <a:t> </a:t>
            </a:r>
            <a:r>
              <a:rPr sz="2700" dirty="0">
                <a:solidFill>
                  <a:srgbClr val="242424"/>
                </a:solidFill>
                <a:latin typeface="Calibri"/>
                <a:cs typeface="Calibri"/>
              </a:rPr>
              <a:t>–</a:t>
            </a:r>
            <a:r>
              <a:rPr sz="2700" spc="-30" dirty="0">
                <a:solidFill>
                  <a:srgbClr val="242424"/>
                </a:solidFill>
                <a:latin typeface="Calibri"/>
                <a:cs typeface="Calibri"/>
              </a:rPr>
              <a:t> </a:t>
            </a:r>
            <a:r>
              <a:rPr sz="2700" dirty="0">
                <a:solidFill>
                  <a:srgbClr val="242424"/>
                </a:solidFill>
                <a:latin typeface="Calibri"/>
                <a:cs typeface="Calibri"/>
              </a:rPr>
              <a:t>hidden</a:t>
            </a:r>
            <a:r>
              <a:rPr sz="2700" spc="-30" dirty="0">
                <a:solidFill>
                  <a:srgbClr val="242424"/>
                </a:solidFill>
                <a:latin typeface="Calibri"/>
                <a:cs typeface="Calibri"/>
              </a:rPr>
              <a:t> </a:t>
            </a:r>
            <a:r>
              <a:rPr sz="2700" spc="-15" dirty="0">
                <a:solidFill>
                  <a:srgbClr val="242424"/>
                </a:solidFill>
                <a:latin typeface="Calibri"/>
                <a:cs typeface="Calibri"/>
              </a:rPr>
              <a:t>states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2225720" y="5243321"/>
            <a:ext cx="5802630" cy="83997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lnSpc>
                <a:spcPts val="3188"/>
              </a:lnSpc>
              <a:spcBef>
                <a:spcPts val="150"/>
              </a:spcBef>
            </a:pPr>
            <a:r>
              <a:rPr sz="2700" b="1" dirty="0">
                <a:solidFill>
                  <a:srgbClr val="242424"/>
                </a:solidFill>
                <a:latin typeface="Calibri"/>
                <a:cs typeface="Calibri"/>
              </a:rPr>
              <a:t>Input</a:t>
            </a:r>
            <a:r>
              <a:rPr sz="2700" b="1" spc="-45" dirty="0">
                <a:solidFill>
                  <a:srgbClr val="242424"/>
                </a:solidFill>
                <a:latin typeface="Calibri"/>
                <a:cs typeface="Calibri"/>
              </a:rPr>
              <a:t> </a:t>
            </a:r>
            <a:r>
              <a:rPr sz="2700" dirty="0">
                <a:solidFill>
                  <a:srgbClr val="242424"/>
                </a:solidFill>
                <a:latin typeface="Calibri"/>
                <a:cs typeface="Calibri"/>
              </a:rPr>
              <a:t>–</a:t>
            </a:r>
            <a:r>
              <a:rPr sz="2700" spc="-45" dirty="0">
                <a:solidFill>
                  <a:srgbClr val="242424"/>
                </a:solidFill>
                <a:latin typeface="Calibri"/>
                <a:cs typeface="Calibri"/>
              </a:rPr>
              <a:t> </a:t>
            </a:r>
            <a:r>
              <a:rPr sz="2700" dirty="0">
                <a:solidFill>
                  <a:srgbClr val="242424"/>
                </a:solidFill>
                <a:latin typeface="Calibri"/>
                <a:cs typeface="Calibri"/>
              </a:rPr>
              <a:t>output</a:t>
            </a:r>
            <a:r>
              <a:rPr sz="2700" spc="-53" dirty="0">
                <a:solidFill>
                  <a:srgbClr val="242424"/>
                </a:solidFill>
                <a:latin typeface="Calibri"/>
                <a:cs typeface="Calibri"/>
              </a:rPr>
              <a:t> </a:t>
            </a:r>
            <a:r>
              <a:rPr sz="2700" spc="-15" dirty="0">
                <a:solidFill>
                  <a:srgbClr val="242424"/>
                </a:solidFill>
                <a:latin typeface="Calibri"/>
                <a:cs typeface="Calibri"/>
              </a:rPr>
              <a:t>tokens</a:t>
            </a:r>
            <a:r>
              <a:rPr sz="2700" spc="-53" dirty="0">
                <a:solidFill>
                  <a:srgbClr val="242424"/>
                </a:solidFill>
                <a:latin typeface="Calibri"/>
                <a:cs typeface="Calibri"/>
              </a:rPr>
              <a:t> </a:t>
            </a:r>
            <a:r>
              <a:rPr sz="2700" dirty="0">
                <a:solidFill>
                  <a:srgbClr val="242424"/>
                </a:solidFill>
                <a:latin typeface="Calibri"/>
                <a:cs typeface="Calibri"/>
              </a:rPr>
              <a:t>and</a:t>
            </a:r>
            <a:r>
              <a:rPr sz="2700" spc="-38" dirty="0">
                <a:solidFill>
                  <a:srgbClr val="242424"/>
                </a:solidFill>
                <a:latin typeface="Calibri"/>
                <a:cs typeface="Calibri"/>
              </a:rPr>
              <a:t> </a:t>
            </a:r>
            <a:r>
              <a:rPr sz="2700" dirty="0">
                <a:solidFill>
                  <a:srgbClr val="242424"/>
                </a:solidFill>
                <a:latin typeface="Calibri"/>
                <a:cs typeface="Calibri"/>
              </a:rPr>
              <a:t>hidden</a:t>
            </a:r>
            <a:r>
              <a:rPr sz="2700" spc="-45" dirty="0">
                <a:solidFill>
                  <a:srgbClr val="242424"/>
                </a:solidFill>
                <a:latin typeface="Calibri"/>
                <a:cs typeface="Calibri"/>
              </a:rPr>
              <a:t> </a:t>
            </a:r>
            <a:r>
              <a:rPr sz="2700" spc="-15" dirty="0">
                <a:solidFill>
                  <a:srgbClr val="242424"/>
                </a:solidFill>
                <a:latin typeface="Calibri"/>
                <a:cs typeface="Calibri"/>
              </a:rPr>
              <a:t>states*</a:t>
            </a:r>
            <a:endParaRPr sz="2700">
              <a:latin typeface="Calibri"/>
              <a:cs typeface="Calibri"/>
            </a:endParaRPr>
          </a:p>
          <a:p>
            <a:pPr marL="19050">
              <a:lnSpc>
                <a:spcPts val="3188"/>
              </a:lnSpc>
            </a:pPr>
            <a:r>
              <a:rPr sz="2700" b="1" dirty="0">
                <a:solidFill>
                  <a:srgbClr val="242424"/>
                </a:solidFill>
                <a:latin typeface="Calibri"/>
                <a:cs typeface="Calibri"/>
              </a:rPr>
              <a:t>Output</a:t>
            </a:r>
            <a:r>
              <a:rPr sz="2700" b="1" spc="-30" dirty="0">
                <a:solidFill>
                  <a:srgbClr val="242424"/>
                </a:solidFill>
                <a:latin typeface="Calibri"/>
                <a:cs typeface="Calibri"/>
              </a:rPr>
              <a:t> </a:t>
            </a:r>
            <a:r>
              <a:rPr sz="2700" dirty="0">
                <a:solidFill>
                  <a:srgbClr val="242424"/>
                </a:solidFill>
                <a:latin typeface="Calibri"/>
                <a:cs typeface="Calibri"/>
              </a:rPr>
              <a:t>–</a:t>
            </a:r>
            <a:r>
              <a:rPr sz="2700" spc="-30" dirty="0">
                <a:solidFill>
                  <a:srgbClr val="242424"/>
                </a:solidFill>
                <a:latin typeface="Calibri"/>
                <a:cs typeface="Calibri"/>
              </a:rPr>
              <a:t> </a:t>
            </a:r>
            <a:r>
              <a:rPr sz="2700" dirty="0">
                <a:solidFill>
                  <a:srgbClr val="242424"/>
                </a:solidFill>
                <a:latin typeface="Calibri"/>
                <a:cs typeface="Calibri"/>
              </a:rPr>
              <a:t>output</a:t>
            </a:r>
            <a:r>
              <a:rPr sz="2700" spc="-38" dirty="0">
                <a:solidFill>
                  <a:srgbClr val="242424"/>
                </a:solidFill>
                <a:latin typeface="Calibri"/>
                <a:cs typeface="Calibri"/>
              </a:rPr>
              <a:t> </a:t>
            </a:r>
            <a:r>
              <a:rPr sz="2700" spc="-15" dirty="0">
                <a:solidFill>
                  <a:srgbClr val="242424"/>
                </a:solidFill>
                <a:latin typeface="Calibri"/>
                <a:cs typeface="Calibri"/>
              </a:rPr>
              <a:t>tokens</a:t>
            </a:r>
            <a:endParaRPr sz="27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170840" y="1386566"/>
            <a:ext cx="5946456" cy="8526780"/>
            <a:chOff x="4113893" y="924377"/>
            <a:chExt cx="3964304" cy="56845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94566" y="1003509"/>
              <a:ext cx="3809225" cy="5605375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095998" y="930727"/>
              <a:ext cx="1976120" cy="4996815"/>
            </a:xfrm>
            <a:custGeom>
              <a:avLst/>
              <a:gdLst/>
              <a:ahLst/>
              <a:cxnLst/>
              <a:rect l="l" t="t" r="r" b="b"/>
              <a:pathLst>
                <a:path w="1976120" h="4996815">
                  <a:moveTo>
                    <a:pt x="1646455" y="0"/>
                  </a:moveTo>
                  <a:lnTo>
                    <a:pt x="329299" y="0"/>
                  </a:lnTo>
                  <a:lnTo>
                    <a:pt x="280638" y="3570"/>
                  </a:lnTo>
                  <a:lnTo>
                    <a:pt x="234193" y="13942"/>
                  </a:lnTo>
                  <a:lnTo>
                    <a:pt x="190475" y="30606"/>
                  </a:lnTo>
                  <a:lnTo>
                    <a:pt x="149992" y="53052"/>
                  </a:lnTo>
                  <a:lnTo>
                    <a:pt x="113255" y="80771"/>
                  </a:lnTo>
                  <a:lnTo>
                    <a:pt x="80771" y="113255"/>
                  </a:lnTo>
                  <a:lnTo>
                    <a:pt x="53052" y="149992"/>
                  </a:lnTo>
                  <a:lnTo>
                    <a:pt x="30606" y="190475"/>
                  </a:lnTo>
                  <a:lnTo>
                    <a:pt x="13942" y="234193"/>
                  </a:lnTo>
                  <a:lnTo>
                    <a:pt x="3570" y="280638"/>
                  </a:lnTo>
                  <a:lnTo>
                    <a:pt x="0" y="329299"/>
                  </a:lnTo>
                  <a:lnTo>
                    <a:pt x="0" y="4667245"/>
                  </a:lnTo>
                  <a:lnTo>
                    <a:pt x="3570" y="4715907"/>
                  </a:lnTo>
                  <a:lnTo>
                    <a:pt x="13942" y="4762351"/>
                  </a:lnTo>
                  <a:lnTo>
                    <a:pt x="30606" y="4806070"/>
                  </a:lnTo>
                  <a:lnTo>
                    <a:pt x="53052" y="4846553"/>
                  </a:lnTo>
                  <a:lnTo>
                    <a:pt x="80771" y="4883290"/>
                  </a:lnTo>
                  <a:lnTo>
                    <a:pt x="113255" y="4915774"/>
                  </a:lnTo>
                  <a:lnTo>
                    <a:pt x="149992" y="4943493"/>
                  </a:lnTo>
                  <a:lnTo>
                    <a:pt x="190475" y="4965939"/>
                  </a:lnTo>
                  <a:lnTo>
                    <a:pt x="234193" y="4982603"/>
                  </a:lnTo>
                  <a:lnTo>
                    <a:pt x="280638" y="4992975"/>
                  </a:lnTo>
                  <a:lnTo>
                    <a:pt x="329299" y="4996545"/>
                  </a:lnTo>
                  <a:lnTo>
                    <a:pt x="1646455" y="4996545"/>
                  </a:lnTo>
                  <a:lnTo>
                    <a:pt x="1695117" y="4992975"/>
                  </a:lnTo>
                  <a:lnTo>
                    <a:pt x="1741562" y="4982603"/>
                  </a:lnTo>
                  <a:lnTo>
                    <a:pt x="1785280" y="4965939"/>
                  </a:lnTo>
                  <a:lnTo>
                    <a:pt x="1825763" y="4943493"/>
                  </a:lnTo>
                  <a:lnTo>
                    <a:pt x="1862500" y="4915774"/>
                  </a:lnTo>
                  <a:lnTo>
                    <a:pt x="1894984" y="4883290"/>
                  </a:lnTo>
                  <a:lnTo>
                    <a:pt x="1922703" y="4846553"/>
                  </a:lnTo>
                  <a:lnTo>
                    <a:pt x="1945149" y="4806070"/>
                  </a:lnTo>
                  <a:lnTo>
                    <a:pt x="1961813" y="4762351"/>
                  </a:lnTo>
                  <a:lnTo>
                    <a:pt x="1972185" y="4715907"/>
                  </a:lnTo>
                  <a:lnTo>
                    <a:pt x="1975755" y="4667245"/>
                  </a:lnTo>
                  <a:lnTo>
                    <a:pt x="1975755" y="329299"/>
                  </a:lnTo>
                  <a:lnTo>
                    <a:pt x="1972185" y="280638"/>
                  </a:lnTo>
                  <a:lnTo>
                    <a:pt x="1961813" y="234193"/>
                  </a:lnTo>
                  <a:lnTo>
                    <a:pt x="1945149" y="190475"/>
                  </a:lnTo>
                  <a:lnTo>
                    <a:pt x="1922703" y="149992"/>
                  </a:lnTo>
                  <a:lnTo>
                    <a:pt x="1894984" y="113255"/>
                  </a:lnTo>
                  <a:lnTo>
                    <a:pt x="1862500" y="80771"/>
                  </a:lnTo>
                  <a:lnTo>
                    <a:pt x="1825763" y="53052"/>
                  </a:lnTo>
                  <a:lnTo>
                    <a:pt x="1785280" y="30606"/>
                  </a:lnTo>
                  <a:lnTo>
                    <a:pt x="1741562" y="13942"/>
                  </a:lnTo>
                  <a:lnTo>
                    <a:pt x="1695117" y="3570"/>
                  </a:lnTo>
                  <a:lnTo>
                    <a:pt x="1646455" y="0"/>
                  </a:lnTo>
                  <a:close/>
                </a:path>
              </a:pathLst>
            </a:custGeom>
            <a:solidFill>
              <a:srgbClr val="BDD7EE">
                <a:alpha val="34899"/>
              </a:srgbClr>
            </a:solidFill>
          </p:spPr>
          <p:txBody>
            <a:bodyPr wrap="square" lIns="0" tIns="0" rIns="0" bIns="0" rtlCol="0"/>
            <a:lstStyle/>
            <a:p>
              <a:endParaRPr sz="2700"/>
            </a:p>
          </p:txBody>
        </p:sp>
        <p:sp>
          <p:nvSpPr>
            <p:cNvPr id="5" name="object 5"/>
            <p:cNvSpPr/>
            <p:nvPr/>
          </p:nvSpPr>
          <p:spPr>
            <a:xfrm>
              <a:off x="6095998" y="930727"/>
              <a:ext cx="1976120" cy="4996815"/>
            </a:xfrm>
            <a:custGeom>
              <a:avLst/>
              <a:gdLst/>
              <a:ahLst/>
              <a:cxnLst/>
              <a:rect l="l" t="t" r="r" b="b"/>
              <a:pathLst>
                <a:path w="1976120" h="4996815">
                  <a:moveTo>
                    <a:pt x="0" y="329299"/>
                  </a:moveTo>
                  <a:lnTo>
                    <a:pt x="3570" y="280638"/>
                  </a:lnTo>
                  <a:lnTo>
                    <a:pt x="13942" y="234193"/>
                  </a:lnTo>
                  <a:lnTo>
                    <a:pt x="30605" y="190475"/>
                  </a:lnTo>
                  <a:lnTo>
                    <a:pt x="53052" y="149992"/>
                  </a:lnTo>
                  <a:lnTo>
                    <a:pt x="80771" y="113254"/>
                  </a:lnTo>
                  <a:lnTo>
                    <a:pt x="113255" y="80771"/>
                  </a:lnTo>
                  <a:lnTo>
                    <a:pt x="149992" y="53052"/>
                  </a:lnTo>
                  <a:lnTo>
                    <a:pt x="190475" y="30605"/>
                  </a:lnTo>
                  <a:lnTo>
                    <a:pt x="234193" y="13942"/>
                  </a:lnTo>
                  <a:lnTo>
                    <a:pt x="280638" y="3570"/>
                  </a:lnTo>
                  <a:lnTo>
                    <a:pt x="329300" y="0"/>
                  </a:lnTo>
                  <a:lnTo>
                    <a:pt x="1646456" y="0"/>
                  </a:lnTo>
                  <a:lnTo>
                    <a:pt x="1695117" y="3570"/>
                  </a:lnTo>
                  <a:lnTo>
                    <a:pt x="1741562" y="13942"/>
                  </a:lnTo>
                  <a:lnTo>
                    <a:pt x="1785280" y="30605"/>
                  </a:lnTo>
                  <a:lnTo>
                    <a:pt x="1825763" y="53052"/>
                  </a:lnTo>
                  <a:lnTo>
                    <a:pt x="1862500" y="80771"/>
                  </a:lnTo>
                  <a:lnTo>
                    <a:pt x="1894984" y="113254"/>
                  </a:lnTo>
                  <a:lnTo>
                    <a:pt x="1922703" y="149992"/>
                  </a:lnTo>
                  <a:lnTo>
                    <a:pt x="1945149" y="190475"/>
                  </a:lnTo>
                  <a:lnTo>
                    <a:pt x="1961813" y="234193"/>
                  </a:lnTo>
                  <a:lnTo>
                    <a:pt x="1972185" y="280638"/>
                  </a:lnTo>
                  <a:lnTo>
                    <a:pt x="1975756" y="329299"/>
                  </a:lnTo>
                  <a:lnTo>
                    <a:pt x="1975756" y="4667246"/>
                  </a:lnTo>
                  <a:lnTo>
                    <a:pt x="1972185" y="4715907"/>
                  </a:lnTo>
                  <a:lnTo>
                    <a:pt x="1961813" y="4762352"/>
                  </a:lnTo>
                  <a:lnTo>
                    <a:pt x="1945149" y="4806070"/>
                  </a:lnTo>
                  <a:lnTo>
                    <a:pt x="1922703" y="4846553"/>
                  </a:lnTo>
                  <a:lnTo>
                    <a:pt x="1894984" y="4883290"/>
                  </a:lnTo>
                  <a:lnTo>
                    <a:pt x="1862500" y="4915774"/>
                  </a:lnTo>
                  <a:lnTo>
                    <a:pt x="1825763" y="4943493"/>
                  </a:lnTo>
                  <a:lnTo>
                    <a:pt x="1785280" y="4965940"/>
                  </a:lnTo>
                  <a:lnTo>
                    <a:pt x="1741562" y="4982603"/>
                  </a:lnTo>
                  <a:lnTo>
                    <a:pt x="1695117" y="4992975"/>
                  </a:lnTo>
                  <a:lnTo>
                    <a:pt x="1646456" y="4996546"/>
                  </a:lnTo>
                  <a:lnTo>
                    <a:pt x="329300" y="4996546"/>
                  </a:lnTo>
                  <a:lnTo>
                    <a:pt x="280638" y="4992975"/>
                  </a:lnTo>
                  <a:lnTo>
                    <a:pt x="234193" y="4982603"/>
                  </a:lnTo>
                  <a:lnTo>
                    <a:pt x="190475" y="4965940"/>
                  </a:lnTo>
                  <a:lnTo>
                    <a:pt x="149992" y="4943493"/>
                  </a:lnTo>
                  <a:lnTo>
                    <a:pt x="113255" y="4915774"/>
                  </a:lnTo>
                  <a:lnTo>
                    <a:pt x="80771" y="4883290"/>
                  </a:lnTo>
                  <a:lnTo>
                    <a:pt x="53052" y="4846553"/>
                  </a:lnTo>
                  <a:lnTo>
                    <a:pt x="30605" y="4806070"/>
                  </a:lnTo>
                  <a:lnTo>
                    <a:pt x="13942" y="4762352"/>
                  </a:lnTo>
                  <a:lnTo>
                    <a:pt x="3570" y="4715907"/>
                  </a:lnTo>
                  <a:lnTo>
                    <a:pt x="0" y="4667246"/>
                  </a:lnTo>
                  <a:lnTo>
                    <a:pt x="0" y="329299"/>
                  </a:lnTo>
                  <a:close/>
                </a:path>
              </a:pathLst>
            </a:custGeom>
            <a:ln w="12700">
              <a:solidFill>
                <a:srgbClr val="172C51"/>
              </a:solidFill>
            </a:ln>
          </p:spPr>
          <p:txBody>
            <a:bodyPr wrap="square" lIns="0" tIns="0" rIns="0" bIns="0" rtlCol="0"/>
            <a:lstStyle/>
            <a:p>
              <a:endParaRPr sz="2700"/>
            </a:p>
          </p:txBody>
        </p:sp>
        <p:sp>
          <p:nvSpPr>
            <p:cNvPr id="6" name="object 6"/>
            <p:cNvSpPr/>
            <p:nvPr/>
          </p:nvSpPr>
          <p:spPr>
            <a:xfrm>
              <a:off x="4120243" y="2743200"/>
              <a:ext cx="1976120" cy="3184525"/>
            </a:xfrm>
            <a:custGeom>
              <a:avLst/>
              <a:gdLst/>
              <a:ahLst/>
              <a:cxnLst/>
              <a:rect l="l" t="t" r="r" b="b"/>
              <a:pathLst>
                <a:path w="1976120" h="3184525">
                  <a:moveTo>
                    <a:pt x="1646455" y="0"/>
                  </a:moveTo>
                  <a:lnTo>
                    <a:pt x="329299" y="0"/>
                  </a:lnTo>
                  <a:lnTo>
                    <a:pt x="280637" y="3570"/>
                  </a:lnTo>
                  <a:lnTo>
                    <a:pt x="234193" y="13942"/>
                  </a:lnTo>
                  <a:lnTo>
                    <a:pt x="190474" y="30605"/>
                  </a:lnTo>
                  <a:lnTo>
                    <a:pt x="149992" y="53052"/>
                  </a:lnTo>
                  <a:lnTo>
                    <a:pt x="113254" y="80771"/>
                  </a:lnTo>
                  <a:lnTo>
                    <a:pt x="80771" y="113254"/>
                  </a:lnTo>
                  <a:lnTo>
                    <a:pt x="53052" y="149992"/>
                  </a:lnTo>
                  <a:lnTo>
                    <a:pt x="30605" y="190474"/>
                  </a:lnTo>
                  <a:lnTo>
                    <a:pt x="13942" y="234193"/>
                  </a:lnTo>
                  <a:lnTo>
                    <a:pt x="3570" y="280637"/>
                  </a:lnTo>
                  <a:lnTo>
                    <a:pt x="0" y="329299"/>
                  </a:lnTo>
                  <a:lnTo>
                    <a:pt x="0" y="2854773"/>
                  </a:lnTo>
                  <a:lnTo>
                    <a:pt x="3570" y="2903434"/>
                  </a:lnTo>
                  <a:lnTo>
                    <a:pt x="13942" y="2949879"/>
                  </a:lnTo>
                  <a:lnTo>
                    <a:pt x="30605" y="2993597"/>
                  </a:lnTo>
                  <a:lnTo>
                    <a:pt x="53052" y="3034080"/>
                  </a:lnTo>
                  <a:lnTo>
                    <a:pt x="80771" y="3070818"/>
                  </a:lnTo>
                  <a:lnTo>
                    <a:pt x="113254" y="3103301"/>
                  </a:lnTo>
                  <a:lnTo>
                    <a:pt x="149992" y="3131020"/>
                  </a:lnTo>
                  <a:lnTo>
                    <a:pt x="190474" y="3153466"/>
                  </a:lnTo>
                  <a:lnTo>
                    <a:pt x="234193" y="3170130"/>
                  </a:lnTo>
                  <a:lnTo>
                    <a:pt x="280637" y="3180502"/>
                  </a:lnTo>
                  <a:lnTo>
                    <a:pt x="329299" y="3184072"/>
                  </a:lnTo>
                  <a:lnTo>
                    <a:pt x="1646455" y="3184072"/>
                  </a:lnTo>
                  <a:lnTo>
                    <a:pt x="1695117" y="3180502"/>
                  </a:lnTo>
                  <a:lnTo>
                    <a:pt x="1741561" y="3170130"/>
                  </a:lnTo>
                  <a:lnTo>
                    <a:pt x="1785280" y="3153466"/>
                  </a:lnTo>
                  <a:lnTo>
                    <a:pt x="1825762" y="3131020"/>
                  </a:lnTo>
                  <a:lnTo>
                    <a:pt x="1862500" y="3103301"/>
                  </a:lnTo>
                  <a:lnTo>
                    <a:pt x="1894983" y="3070818"/>
                  </a:lnTo>
                  <a:lnTo>
                    <a:pt x="1922703" y="3034080"/>
                  </a:lnTo>
                  <a:lnTo>
                    <a:pt x="1945149" y="2993597"/>
                  </a:lnTo>
                  <a:lnTo>
                    <a:pt x="1961813" y="2949879"/>
                  </a:lnTo>
                  <a:lnTo>
                    <a:pt x="1972185" y="2903434"/>
                  </a:lnTo>
                  <a:lnTo>
                    <a:pt x="1975755" y="2854773"/>
                  </a:lnTo>
                  <a:lnTo>
                    <a:pt x="1975755" y="329299"/>
                  </a:lnTo>
                  <a:lnTo>
                    <a:pt x="1972185" y="280637"/>
                  </a:lnTo>
                  <a:lnTo>
                    <a:pt x="1961813" y="234193"/>
                  </a:lnTo>
                  <a:lnTo>
                    <a:pt x="1945149" y="190474"/>
                  </a:lnTo>
                  <a:lnTo>
                    <a:pt x="1922703" y="149992"/>
                  </a:lnTo>
                  <a:lnTo>
                    <a:pt x="1894983" y="113254"/>
                  </a:lnTo>
                  <a:lnTo>
                    <a:pt x="1862500" y="80771"/>
                  </a:lnTo>
                  <a:lnTo>
                    <a:pt x="1825762" y="53052"/>
                  </a:lnTo>
                  <a:lnTo>
                    <a:pt x="1785280" y="30605"/>
                  </a:lnTo>
                  <a:lnTo>
                    <a:pt x="1741561" y="13942"/>
                  </a:lnTo>
                  <a:lnTo>
                    <a:pt x="1695117" y="3570"/>
                  </a:lnTo>
                  <a:lnTo>
                    <a:pt x="1646455" y="0"/>
                  </a:lnTo>
                  <a:close/>
                </a:path>
              </a:pathLst>
            </a:custGeom>
            <a:solidFill>
              <a:srgbClr val="FFE699">
                <a:alpha val="34899"/>
              </a:srgbClr>
            </a:solidFill>
          </p:spPr>
          <p:txBody>
            <a:bodyPr wrap="square" lIns="0" tIns="0" rIns="0" bIns="0" rtlCol="0"/>
            <a:lstStyle/>
            <a:p>
              <a:endParaRPr sz="2700"/>
            </a:p>
          </p:txBody>
        </p:sp>
        <p:sp>
          <p:nvSpPr>
            <p:cNvPr id="7" name="object 7"/>
            <p:cNvSpPr/>
            <p:nvPr/>
          </p:nvSpPr>
          <p:spPr>
            <a:xfrm>
              <a:off x="4120243" y="2743200"/>
              <a:ext cx="1976120" cy="3184525"/>
            </a:xfrm>
            <a:custGeom>
              <a:avLst/>
              <a:gdLst/>
              <a:ahLst/>
              <a:cxnLst/>
              <a:rect l="l" t="t" r="r" b="b"/>
              <a:pathLst>
                <a:path w="1976120" h="3184525">
                  <a:moveTo>
                    <a:pt x="0" y="329299"/>
                  </a:moveTo>
                  <a:lnTo>
                    <a:pt x="3570" y="280637"/>
                  </a:lnTo>
                  <a:lnTo>
                    <a:pt x="13942" y="234193"/>
                  </a:lnTo>
                  <a:lnTo>
                    <a:pt x="30605" y="190475"/>
                  </a:lnTo>
                  <a:lnTo>
                    <a:pt x="53052" y="149992"/>
                  </a:lnTo>
                  <a:lnTo>
                    <a:pt x="80771" y="113254"/>
                  </a:lnTo>
                  <a:lnTo>
                    <a:pt x="113254" y="80771"/>
                  </a:lnTo>
                  <a:lnTo>
                    <a:pt x="149992" y="53052"/>
                  </a:lnTo>
                  <a:lnTo>
                    <a:pt x="190475" y="30605"/>
                  </a:lnTo>
                  <a:lnTo>
                    <a:pt x="234193" y="13942"/>
                  </a:lnTo>
                  <a:lnTo>
                    <a:pt x="280638" y="3570"/>
                  </a:lnTo>
                  <a:lnTo>
                    <a:pt x="329299" y="0"/>
                  </a:lnTo>
                  <a:lnTo>
                    <a:pt x="1646456" y="0"/>
                  </a:lnTo>
                  <a:lnTo>
                    <a:pt x="1695117" y="3570"/>
                  </a:lnTo>
                  <a:lnTo>
                    <a:pt x="1741562" y="13942"/>
                  </a:lnTo>
                  <a:lnTo>
                    <a:pt x="1785280" y="30605"/>
                  </a:lnTo>
                  <a:lnTo>
                    <a:pt x="1825763" y="53052"/>
                  </a:lnTo>
                  <a:lnTo>
                    <a:pt x="1862500" y="80771"/>
                  </a:lnTo>
                  <a:lnTo>
                    <a:pt x="1894984" y="113254"/>
                  </a:lnTo>
                  <a:lnTo>
                    <a:pt x="1922703" y="149992"/>
                  </a:lnTo>
                  <a:lnTo>
                    <a:pt x="1945149" y="190475"/>
                  </a:lnTo>
                  <a:lnTo>
                    <a:pt x="1961813" y="234193"/>
                  </a:lnTo>
                  <a:lnTo>
                    <a:pt x="1972185" y="280637"/>
                  </a:lnTo>
                  <a:lnTo>
                    <a:pt x="1975756" y="329299"/>
                  </a:lnTo>
                  <a:lnTo>
                    <a:pt x="1975756" y="2854774"/>
                  </a:lnTo>
                  <a:lnTo>
                    <a:pt x="1972185" y="2903435"/>
                  </a:lnTo>
                  <a:lnTo>
                    <a:pt x="1961813" y="2949880"/>
                  </a:lnTo>
                  <a:lnTo>
                    <a:pt x="1945149" y="2993598"/>
                  </a:lnTo>
                  <a:lnTo>
                    <a:pt x="1922703" y="3034080"/>
                  </a:lnTo>
                  <a:lnTo>
                    <a:pt x="1894984" y="3070818"/>
                  </a:lnTo>
                  <a:lnTo>
                    <a:pt x="1862500" y="3103301"/>
                  </a:lnTo>
                  <a:lnTo>
                    <a:pt x="1825763" y="3131020"/>
                  </a:lnTo>
                  <a:lnTo>
                    <a:pt x="1785280" y="3153467"/>
                  </a:lnTo>
                  <a:lnTo>
                    <a:pt x="1741562" y="3170130"/>
                  </a:lnTo>
                  <a:lnTo>
                    <a:pt x="1695117" y="3180502"/>
                  </a:lnTo>
                  <a:lnTo>
                    <a:pt x="1646456" y="3184073"/>
                  </a:lnTo>
                  <a:lnTo>
                    <a:pt x="329299" y="3184073"/>
                  </a:lnTo>
                  <a:lnTo>
                    <a:pt x="280638" y="3180502"/>
                  </a:lnTo>
                  <a:lnTo>
                    <a:pt x="234193" y="3170130"/>
                  </a:lnTo>
                  <a:lnTo>
                    <a:pt x="190475" y="3153467"/>
                  </a:lnTo>
                  <a:lnTo>
                    <a:pt x="149992" y="3131020"/>
                  </a:lnTo>
                  <a:lnTo>
                    <a:pt x="113254" y="3103301"/>
                  </a:lnTo>
                  <a:lnTo>
                    <a:pt x="80771" y="3070818"/>
                  </a:lnTo>
                  <a:lnTo>
                    <a:pt x="53052" y="3034080"/>
                  </a:lnTo>
                  <a:lnTo>
                    <a:pt x="30605" y="2993598"/>
                  </a:lnTo>
                  <a:lnTo>
                    <a:pt x="13942" y="2949880"/>
                  </a:lnTo>
                  <a:lnTo>
                    <a:pt x="3570" y="2903435"/>
                  </a:lnTo>
                  <a:lnTo>
                    <a:pt x="0" y="2854774"/>
                  </a:lnTo>
                  <a:lnTo>
                    <a:pt x="0" y="329299"/>
                  </a:lnTo>
                  <a:close/>
                </a:path>
              </a:pathLst>
            </a:custGeom>
            <a:ln w="12700">
              <a:solidFill>
                <a:srgbClr val="172C51"/>
              </a:solidFill>
            </a:ln>
          </p:spPr>
          <p:txBody>
            <a:bodyPr wrap="square" lIns="0" tIns="0" rIns="0" bIns="0" rtlCol="0"/>
            <a:lstStyle/>
            <a:p>
              <a:endParaRPr sz="2700"/>
            </a:p>
          </p:txBody>
        </p:sp>
      </p:grpSp>
      <p:sp>
        <p:nvSpPr>
          <p:cNvPr id="8" name="object 8" descr="$PPTXTitle"/>
          <p:cNvSpPr txBox="1">
            <a:spLocks noGrp="1"/>
          </p:cNvSpPr>
          <p:nvPr>
            <p:ph type="title"/>
          </p:nvPr>
        </p:nvSpPr>
        <p:spPr>
          <a:xfrm>
            <a:off x="685800" y="921037"/>
            <a:ext cx="12344400" cy="696344"/>
          </a:xfrm>
          <a:prstGeom prst="rect">
            <a:avLst/>
          </a:prstGeom>
        </p:spPr>
        <p:txBody>
          <a:bodyPr vert="horz" wrap="square" lIns="0" tIns="19050" rIns="0" bIns="0" rtlCol="0" anchor="ctr">
            <a:spAutoFit/>
          </a:bodyPr>
          <a:lstStyle/>
          <a:p>
            <a:pPr marL="5073015">
              <a:spcBef>
                <a:spcPts val="150"/>
              </a:spcBef>
            </a:pPr>
            <a:r>
              <a:rPr spc="-53" dirty="0"/>
              <a:t>Transformers,</a:t>
            </a:r>
            <a:r>
              <a:rPr spc="-127" dirty="0"/>
              <a:t> </a:t>
            </a:r>
            <a:r>
              <a:rPr spc="-15" dirty="0"/>
              <a:t>mid-</a:t>
            </a:r>
            <a:r>
              <a:rPr spc="-30" dirty="0"/>
              <a:t>2017</a:t>
            </a:r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xfrm>
            <a:off x="11664267" y="6371008"/>
            <a:ext cx="322579" cy="2114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193675">
              <a:spcBef>
                <a:spcPts val="40"/>
              </a:spcBef>
            </a:pPr>
            <a:fld id="{81D60167-4931-47E6-BA6A-407CBD079E47}" type="slidenum">
              <a:rPr lang="en-GB" spc="-50" smtClean="0"/>
              <a:pPr marL="193675">
                <a:spcBef>
                  <a:spcPts val="40"/>
                </a:spcBef>
              </a:pPr>
              <a:t>101</a:t>
            </a:fld>
            <a:endParaRPr spc="-38" dirty="0"/>
          </a:p>
        </p:txBody>
      </p:sp>
      <p:sp>
        <p:nvSpPr>
          <p:cNvPr id="9" name="object 9"/>
          <p:cNvSpPr txBox="1"/>
          <p:nvPr/>
        </p:nvSpPr>
        <p:spPr>
          <a:xfrm>
            <a:off x="3183527" y="6552449"/>
            <a:ext cx="2612708" cy="463588"/>
          </a:xfrm>
          <a:prstGeom prst="rect">
            <a:avLst/>
          </a:prstGeom>
          <a:solidFill>
            <a:srgbClr val="FFFF00"/>
          </a:solidFill>
        </p:spPr>
        <p:txBody>
          <a:bodyPr vert="horz" wrap="square" lIns="0" tIns="1905" rIns="0" bIns="0" rtlCol="0">
            <a:spAutoFit/>
          </a:bodyPr>
          <a:lstStyle/>
          <a:p>
            <a:pPr>
              <a:spcBef>
                <a:spcPts val="15"/>
              </a:spcBef>
            </a:pPr>
            <a:r>
              <a:rPr sz="3000" b="1" spc="68" dirty="0">
                <a:latin typeface="Calibri"/>
                <a:cs typeface="Calibri"/>
              </a:rPr>
              <a:t>Representation</a:t>
            </a:r>
            <a:endParaRPr sz="30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2467320" y="6552449"/>
            <a:ext cx="1890713" cy="463588"/>
          </a:xfrm>
          <a:prstGeom prst="rect">
            <a:avLst/>
          </a:prstGeom>
          <a:solidFill>
            <a:srgbClr val="00FFFF"/>
          </a:solidFill>
        </p:spPr>
        <p:txBody>
          <a:bodyPr vert="horz" wrap="square" lIns="0" tIns="1905" rIns="0" bIns="0" rtlCol="0">
            <a:spAutoFit/>
          </a:bodyPr>
          <a:lstStyle/>
          <a:p>
            <a:pPr>
              <a:spcBef>
                <a:spcPts val="15"/>
              </a:spcBef>
            </a:pPr>
            <a:r>
              <a:rPr sz="3000" b="1" spc="53" dirty="0">
                <a:latin typeface="Calibri"/>
                <a:cs typeface="Calibri"/>
              </a:rPr>
              <a:t>Generation</a:t>
            </a:r>
            <a:endParaRPr sz="30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35536" y="4402073"/>
            <a:ext cx="3256598" cy="83997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lnSpc>
                <a:spcPts val="3203"/>
              </a:lnSpc>
              <a:spcBef>
                <a:spcPts val="150"/>
              </a:spcBef>
            </a:pPr>
            <a:r>
              <a:rPr sz="2700" b="1" dirty="0">
                <a:solidFill>
                  <a:srgbClr val="242424"/>
                </a:solidFill>
                <a:latin typeface="Calibri"/>
                <a:cs typeface="Calibri"/>
              </a:rPr>
              <a:t>Input</a:t>
            </a:r>
            <a:r>
              <a:rPr sz="2700" b="1" spc="-23" dirty="0">
                <a:solidFill>
                  <a:srgbClr val="242424"/>
                </a:solidFill>
                <a:latin typeface="Calibri"/>
                <a:cs typeface="Calibri"/>
              </a:rPr>
              <a:t> </a:t>
            </a:r>
            <a:r>
              <a:rPr sz="2700" dirty="0">
                <a:solidFill>
                  <a:srgbClr val="242424"/>
                </a:solidFill>
                <a:latin typeface="Calibri"/>
                <a:cs typeface="Calibri"/>
              </a:rPr>
              <a:t>–</a:t>
            </a:r>
            <a:r>
              <a:rPr sz="2700" spc="-23" dirty="0">
                <a:solidFill>
                  <a:srgbClr val="242424"/>
                </a:solidFill>
                <a:latin typeface="Calibri"/>
                <a:cs typeface="Calibri"/>
              </a:rPr>
              <a:t> </a:t>
            </a:r>
            <a:r>
              <a:rPr sz="2700" dirty="0">
                <a:solidFill>
                  <a:srgbClr val="242424"/>
                </a:solidFill>
                <a:latin typeface="Calibri"/>
                <a:cs typeface="Calibri"/>
              </a:rPr>
              <a:t>input</a:t>
            </a:r>
            <a:r>
              <a:rPr sz="2700" spc="-30" dirty="0">
                <a:solidFill>
                  <a:srgbClr val="242424"/>
                </a:solidFill>
                <a:latin typeface="Calibri"/>
                <a:cs typeface="Calibri"/>
              </a:rPr>
              <a:t> </a:t>
            </a:r>
            <a:r>
              <a:rPr sz="2700" spc="-15" dirty="0">
                <a:solidFill>
                  <a:srgbClr val="242424"/>
                </a:solidFill>
                <a:latin typeface="Calibri"/>
                <a:cs typeface="Calibri"/>
              </a:rPr>
              <a:t>tokens</a:t>
            </a:r>
            <a:endParaRPr sz="2700">
              <a:latin typeface="Calibri"/>
              <a:cs typeface="Calibri"/>
            </a:endParaRPr>
          </a:p>
          <a:p>
            <a:pPr marL="19050">
              <a:lnSpc>
                <a:spcPts val="3203"/>
              </a:lnSpc>
            </a:pPr>
            <a:r>
              <a:rPr sz="2700" b="1" dirty="0">
                <a:solidFill>
                  <a:srgbClr val="242424"/>
                </a:solidFill>
                <a:latin typeface="Calibri"/>
                <a:cs typeface="Calibri"/>
              </a:rPr>
              <a:t>Output</a:t>
            </a:r>
            <a:r>
              <a:rPr sz="2700" b="1" spc="-30" dirty="0">
                <a:solidFill>
                  <a:srgbClr val="242424"/>
                </a:solidFill>
                <a:latin typeface="Calibri"/>
                <a:cs typeface="Calibri"/>
              </a:rPr>
              <a:t> </a:t>
            </a:r>
            <a:r>
              <a:rPr sz="2700" dirty="0">
                <a:solidFill>
                  <a:srgbClr val="242424"/>
                </a:solidFill>
                <a:latin typeface="Calibri"/>
                <a:cs typeface="Calibri"/>
              </a:rPr>
              <a:t>–</a:t>
            </a:r>
            <a:r>
              <a:rPr sz="2700" spc="-30" dirty="0">
                <a:solidFill>
                  <a:srgbClr val="242424"/>
                </a:solidFill>
                <a:latin typeface="Calibri"/>
                <a:cs typeface="Calibri"/>
              </a:rPr>
              <a:t> </a:t>
            </a:r>
            <a:r>
              <a:rPr sz="2700" dirty="0">
                <a:solidFill>
                  <a:srgbClr val="242424"/>
                </a:solidFill>
                <a:latin typeface="Calibri"/>
                <a:cs typeface="Calibri"/>
              </a:rPr>
              <a:t>hidden</a:t>
            </a:r>
            <a:r>
              <a:rPr sz="2700" spc="-30" dirty="0">
                <a:solidFill>
                  <a:srgbClr val="242424"/>
                </a:solidFill>
                <a:latin typeface="Calibri"/>
                <a:cs typeface="Calibri"/>
              </a:rPr>
              <a:t> </a:t>
            </a:r>
            <a:r>
              <a:rPr sz="2700" spc="-15" dirty="0">
                <a:solidFill>
                  <a:srgbClr val="242424"/>
                </a:solidFill>
                <a:latin typeface="Calibri"/>
                <a:cs typeface="Calibri"/>
              </a:rPr>
              <a:t>states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35536" y="5641085"/>
            <a:ext cx="3969068" cy="43473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sz="2700" b="1" dirty="0">
                <a:solidFill>
                  <a:srgbClr val="242424"/>
                </a:solidFill>
                <a:latin typeface="Calibri"/>
                <a:cs typeface="Calibri"/>
              </a:rPr>
              <a:t>Model</a:t>
            </a:r>
            <a:r>
              <a:rPr sz="2700" b="1" spc="-30" dirty="0">
                <a:solidFill>
                  <a:srgbClr val="242424"/>
                </a:solidFill>
                <a:latin typeface="Calibri"/>
                <a:cs typeface="Calibri"/>
              </a:rPr>
              <a:t> </a:t>
            </a:r>
            <a:r>
              <a:rPr sz="2700" b="1" dirty="0">
                <a:solidFill>
                  <a:srgbClr val="242424"/>
                </a:solidFill>
                <a:latin typeface="Calibri"/>
                <a:cs typeface="Calibri"/>
              </a:rPr>
              <a:t>can</a:t>
            </a:r>
            <a:r>
              <a:rPr sz="2700" b="1" spc="-30" dirty="0">
                <a:solidFill>
                  <a:srgbClr val="242424"/>
                </a:solidFill>
                <a:latin typeface="Calibri"/>
                <a:cs typeface="Calibri"/>
              </a:rPr>
              <a:t> </a:t>
            </a:r>
            <a:r>
              <a:rPr sz="2700" b="1" dirty="0">
                <a:solidFill>
                  <a:srgbClr val="242424"/>
                </a:solidFill>
                <a:latin typeface="Calibri"/>
                <a:cs typeface="Calibri"/>
              </a:rPr>
              <a:t>see</a:t>
            </a:r>
            <a:r>
              <a:rPr sz="2700" b="1" spc="-30" dirty="0">
                <a:solidFill>
                  <a:srgbClr val="242424"/>
                </a:solidFill>
                <a:latin typeface="Calibri"/>
                <a:cs typeface="Calibri"/>
              </a:rPr>
              <a:t> </a:t>
            </a:r>
            <a:r>
              <a:rPr sz="2700" b="1" dirty="0">
                <a:solidFill>
                  <a:srgbClr val="242424"/>
                </a:solidFill>
                <a:latin typeface="Calibri"/>
                <a:cs typeface="Calibri"/>
              </a:rPr>
              <a:t>all</a:t>
            </a:r>
            <a:r>
              <a:rPr sz="2700" b="1" spc="-30" dirty="0">
                <a:solidFill>
                  <a:srgbClr val="242424"/>
                </a:solidFill>
                <a:latin typeface="Calibri"/>
                <a:cs typeface="Calibri"/>
              </a:rPr>
              <a:t> </a:t>
            </a:r>
            <a:r>
              <a:rPr sz="2700" b="1" spc="-15" dirty="0">
                <a:solidFill>
                  <a:srgbClr val="242424"/>
                </a:solidFill>
                <a:latin typeface="Calibri"/>
                <a:cs typeface="Calibri"/>
              </a:rPr>
              <a:t>timesteps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2237075" y="4402073"/>
            <a:ext cx="5802630" cy="83997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lnSpc>
                <a:spcPts val="3203"/>
              </a:lnSpc>
              <a:spcBef>
                <a:spcPts val="150"/>
              </a:spcBef>
            </a:pPr>
            <a:r>
              <a:rPr sz="2700" b="1" dirty="0">
                <a:solidFill>
                  <a:srgbClr val="242424"/>
                </a:solidFill>
                <a:latin typeface="Calibri"/>
                <a:cs typeface="Calibri"/>
              </a:rPr>
              <a:t>Input</a:t>
            </a:r>
            <a:r>
              <a:rPr sz="2700" b="1" spc="-45" dirty="0">
                <a:solidFill>
                  <a:srgbClr val="242424"/>
                </a:solidFill>
                <a:latin typeface="Calibri"/>
                <a:cs typeface="Calibri"/>
              </a:rPr>
              <a:t> </a:t>
            </a:r>
            <a:r>
              <a:rPr sz="2700" dirty="0">
                <a:solidFill>
                  <a:srgbClr val="242424"/>
                </a:solidFill>
                <a:latin typeface="Calibri"/>
                <a:cs typeface="Calibri"/>
              </a:rPr>
              <a:t>–</a:t>
            </a:r>
            <a:r>
              <a:rPr sz="2700" spc="-45" dirty="0">
                <a:solidFill>
                  <a:srgbClr val="242424"/>
                </a:solidFill>
                <a:latin typeface="Calibri"/>
                <a:cs typeface="Calibri"/>
              </a:rPr>
              <a:t> </a:t>
            </a:r>
            <a:r>
              <a:rPr sz="2700" dirty="0">
                <a:solidFill>
                  <a:srgbClr val="242424"/>
                </a:solidFill>
                <a:latin typeface="Calibri"/>
                <a:cs typeface="Calibri"/>
              </a:rPr>
              <a:t>output</a:t>
            </a:r>
            <a:r>
              <a:rPr sz="2700" spc="-53" dirty="0">
                <a:solidFill>
                  <a:srgbClr val="242424"/>
                </a:solidFill>
                <a:latin typeface="Calibri"/>
                <a:cs typeface="Calibri"/>
              </a:rPr>
              <a:t> </a:t>
            </a:r>
            <a:r>
              <a:rPr sz="2700" spc="-15" dirty="0">
                <a:solidFill>
                  <a:srgbClr val="242424"/>
                </a:solidFill>
                <a:latin typeface="Calibri"/>
                <a:cs typeface="Calibri"/>
              </a:rPr>
              <a:t>tokens</a:t>
            </a:r>
            <a:r>
              <a:rPr sz="2700" spc="-53" dirty="0">
                <a:solidFill>
                  <a:srgbClr val="242424"/>
                </a:solidFill>
                <a:latin typeface="Calibri"/>
                <a:cs typeface="Calibri"/>
              </a:rPr>
              <a:t> </a:t>
            </a:r>
            <a:r>
              <a:rPr sz="2700" dirty="0">
                <a:solidFill>
                  <a:srgbClr val="242424"/>
                </a:solidFill>
                <a:latin typeface="Calibri"/>
                <a:cs typeface="Calibri"/>
              </a:rPr>
              <a:t>and</a:t>
            </a:r>
            <a:r>
              <a:rPr sz="2700" spc="-38" dirty="0">
                <a:solidFill>
                  <a:srgbClr val="242424"/>
                </a:solidFill>
                <a:latin typeface="Calibri"/>
                <a:cs typeface="Calibri"/>
              </a:rPr>
              <a:t> </a:t>
            </a:r>
            <a:r>
              <a:rPr sz="2700" dirty="0">
                <a:solidFill>
                  <a:srgbClr val="242424"/>
                </a:solidFill>
                <a:latin typeface="Calibri"/>
                <a:cs typeface="Calibri"/>
              </a:rPr>
              <a:t>hidden</a:t>
            </a:r>
            <a:r>
              <a:rPr sz="2700" spc="-45" dirty="0">
                <a:solidFill>
                  <a:srgbClr val="242424"/>
                </a:solidFill>
                <a:latin typeface="Calibri"/>
                <a:cs typeface="Calibri"/>
              </a:rPr>
              <a:t> </a:t>
            </a:r>
            <a:r>
              <a:rPr sz="2700" spc="-15" dirty="0">
                <a:solidFill>
                  <a:srgbClr val="242424"/>
                </a:solidFill>
                <a:latin typeface="Calibri"/>
                <a:cs typeface="Calibri"/>
              </a:rPr>
              <a:t>states*</a:t>
            </a:r>
            <a:endParaRPr sz="2700">
              <a:latin typeface="Calibri"/>
              <a:cs typeface="Calibri"/>
            </a:endParaRPr>
          </a:p>
          <a:p>
            <a:pPr marL="19050">
              <a:lnSpc>
                <a:spcPts val="3203"/>
              </a:lnSpc>
            </a:pPr>
            <a:r>
              <a:rPr sz="2700" b="1" dirty="0">
                <a:solidFill>
                  <a:srgbClr val="242424"/>
                </a:solidFill>
                <a:latin typeface="Calibri"/>
                <a:cs typeface="Calibri"/>
              </a:rPr>
              <a:t>Output</a:t>
            </a:r>
            <a:r>
              <a:rPr sz="2700" b="1" spc="-30" dirty="0">
                <a:solidFill>
                  <a:srgbClr val="242424"/>
                </a:solidFill>
                <a:latin typeface="Calibri"/>
                <a:cs typeface="Calibri"/>
              </a:rPr>
              <a:t> </a:t>
            </a:r>
            <a:r>
              <a:rPr sz="2700" dirty="0">
                <a:solidFill>
                  <a:srgbClr val="242424"/>
                </a:solidFill>
                <a:latin typeface="Calibri"/>
                <a:cs typeface="Calibri"/>
              </a:rPr>
              <a:t>–</a:t>
            </a:r>
            <a:r>
              <a:rPr sz="2700" spc="-30" dirty="0">
                <a:solidFill>
                  <a:srgbClr val="242424"/>
                </a:solidFill>
                <a:latin typeface="Calibri"/>
                <a:cs typeface="Calibri"/>
              </a:rPr>
              <a:t> </a:t>
            </a:r>
            <a:r>
              <a:rPr sz="2700" dirty="0">
                <a:solidFill>
                  <a:srgbClr val="242424"/>
                </a:solidFill>
                <a:latin typeface="Calibri"/>
                <a:cs typeface="Calibri"/>
              </a:rPr>
              <a:t>output</a:t>
            </a:r>
            <a:r>
              <a:rPr sz="2700" spc="-38" dirty="0">
                <a:solidFill>
                  <a:srgbClr val="242424"/>
                </a:solidFill>
                <a:latin typeface="Calibri"/>
                <a:cs typeface="Calibri"/>
              </a:rPr>
              <a:t> </a:t>
            </a:r>
            <a:r>
              <a:rPr sz="2700" spc="-15" dirty="0">
                <a:solidFill>
                  <a:srgbClr val="242424"/>
                </a:solidFill>
                <a:latin typeface="Calibri"/>
                <a:cs typeface="Calibri"/>
              </a:rPr>
              <a:t>tokens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2237076" y="5641085"/>
            <a:ext cx="5544503" cy="43473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sz="2700" b="1" dirty="0">
                <a:solidFill>
                  <a:srgbClr val="242424"/>
                </a:solidFill>
                <a:latin typeface="Calibri"/>
                <a:cs typeface="Calibri"/>
              </a:rPr>
              <a:t>Model</a:t>
            </a:r>
            <a:r>
              <a:rPr sz="2700" b="1" spc="-45" dirty="0">
                <a:solidFill>
                  <a:srgbClr val="242424"/>
                </a:solidFill>
                <a:latin typeface="Calibri"/>
                <a:cs typeface="Calibri"/>
              </a:rPr>
              <a:t> </a:t>
            </a:r>
            <a:r>
              <a:rPr sz="2700" b="1" dirty="0">
                <a:solidFill>
                  <a:srgbClr val="242424"/>
                </a:solidFill>
                <a:latin typeface="Calibri"/>
                <a:cs typeface="Calibri"/>
              </a:rPr>
              <a:t>can</a:t>
            </a:r>
            <a:r>
              <a:rPr sz="2700" b="1" spc="-45" dirty="0">
                <a:solidFill>
                  <a:srgbClr val="242424"/>
                </a:solidFill>
                <a:latin typeface="Calibri"/>
                <a:cs typeface="Calibri"/>
              </a:rPr>
              <a:t> </a:t>
            </a:r>
            <a:r>
              <a:rPr sz="2700" b="1" dirty="0">
                <a:solidFill>
                  <a:srgbClr val="242424"/>
                </a:solidFill>
                <a:latin typeface="Calibri"/>
                <a:cs typeface="Calibri"/>
              </a:rPr>
              <a:t>only</a:t>
            </a:r>
            <a:r>
              <a:rPr sz="2700" b="1" spc="-45" dirty="0">
                <a:solidFill>
                  <a:srgbClr val="242424"/>
                </a:solidFill>
                <a:latin typeface="Calibri"/>
                <a:cs typeface="Calibri"/>
              </a:rPr>
              <a:t> </a:t>
            </a:r>
            <a:r>
              <a:rPr sz="2700" b="1" dirty="0">
                <a:solidFill>
                  <a:srgbClr val="242424"/>
                </a:solidFill>
                <a:latin typeface="Calibri"/>
                <a:cs typeface="Calibri"/>
              </a:rPr>
              <a:t>see</a:t>
            </a:r>
            <a:r>
              <a:rPr sz="2700" b="1" spc="-53" dirty="0">
                <a:solidFill>
                  <a:srgbClr val="242424"/>
                </a:solidFill>
                <a:latin typeface="Calibri"/>
                <a:cs typeface="Calibri"/>
              </a:rPr>
              <a:t> </a:t>
            </a:r>
            <a:r>
              <a:rPr sz="2700" b="1" dirty="0">
                <a:solidFill>
                  <a:srgbClr val="242424"/>
                </a:solidFill>
                <a:latin typeface="Calibri"/>
                <a:cs typeface="Calibri"/>
              </a:rPr>
              <a:t>previous</a:t>
            </a:r>
            <a:r>
              <a:rPr sz="2700" b="1" spc="-45" dirty="0">
                <a:solidFill>
                  <a:srgbClr val="242424"/>
                </a:solidFill>
                <a:latin typeface="Calibri"/>
                <a:cs typeface="Calibri"/>
              </a:rPr>
              <a:t> </a:t>
            </a:r>
            <a:r>
              <a:rPr sz="2700" b="1" spc="-15" dirty="0">
                <a:solidFill>
                  <a:srgbClr val="242424"/>
                </a:solidFill>
                <a:latin typeface="Calibri"/>
                <a:cs typeface="Calibri"/>
              </a:rPr>
              <a:t>timesteps</a:t>
            </a:r>
            <a:endParaRPr sz="27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170840" y="1386566"/>
            <a:ext cx="5946456" cy="8526780"/>
            <a:chOff x="4113893" y="924377"/>
            <a:chExt cx="3964304" cy="56845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94566" y="1003509"/>
              <a:ext cx="3809225" cy="5605375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095998" y="930727"/>
              <a:ext cx="1976120" cy="4996815"/>
            </a:xfrm>
            <a:custGeom>
              <a:avLst/>
              <a:gdLst/>
              <a:ahLst/>
              <a:cxnLst/>
              <a:rect l="l" t="t" r="r" b="b"/>
              <a:pathLst>
                <a:path w="1976120" h="4996815">
                  <a:moveTo>
                    <a:pt x="1646455" y="0"/>
                  </a:moveTo>
                  <a:lnTo>
                    <a:pt x="329299" y="0"/>
                  </a:lnTo>
                  <a:lnTo>
                    <a:pt x="280638" y="3570"/>
                  </a:lnTo>
                  <a:lnTo>
                    <a:pt x="234193" y="13942"/>
                  </a:lnTo>
                  <a:lnTo>
                    <a:pt x="190475" y="30606"/>
                  </a:lnTo>
                  <a:lnTo>
                    <a:pt x="149992" y="53052"/>
                  </a:lnTo>
                  <a:lnTo>
                    <a:pt x="113255" y="80771"/>
                  </a:lnTo>
                  <a:lnTo>
                    <a:pt x="80771" y="113255"/>
                  </a:lnTo>
                  <a:lnTo>
                    <a:pt x="53052" y="149992"/>
                  </a:lnTo>
                  <a:lnTo>
                    <a:pt x="30606" y="190475"/>
                  </a:lnTo>
                  <a:lnTo>
                    <a:pt x="13942" y="234193"/>
                  </a:lnTo>
                  <a:lnTo>
                    <a:pt x="3570" y="280638"/>
                  </a:lnTo>
                  <a:lnTo>
                    <a:pt x="0" y="329299"/>
                  </a:lnTo>
                  <a:lnTo>
                    <a:pt x="0" y="4667245"/>
                  </a:lnTo>
                  <a:lnTo>
                    <a:pt x="3570" y="4715907"/>
                  </a:lnTo>
                  <a:lnTo>
                    <a:pt x="13942" y="4762351"/>
                  </a:lnTo>
                  <a:lnTo>
                    <a:pt x="30606" y="4806070"/>
                  </a:lnTo>
                  <a:lnTo>
                    <a:pt x="53052" y="4846553"/>
                  </a:lnTo>
                  <a:lnTo>
                    <a:pt x="80771" y="4883290"/>
                  </a:lnTo>
                  <a:lnTo>
                    <a:pt x="113255" y="4915774"/>
                  </a:lnTo>
                  <a:lnTo>
                    <a:pt x="149992" y="4943493"/>
                  </a:lnTo>
                  <a:lnTo>
                    <a:pt x="190475" y="4965939"/>
                  </a:lnTo>
                  <a:lnTo>
                    <a:pt x="234193" y="4982603"/>
                  </a:lnTo>
                  <a:lnTo>
                    <a:pt x="280638" y="4992975"/>
                  </a:lnTo>
                  <a:lnTo>
                    <a:pt x="329299" y="4996545"/>
                  </a:lnTo>
                  <a:lnTo>
                    <a:pt x="1646455" y="4996545"/>
                  </a:lnTo>
                  <a:lnTo>
                    <a:pt x="1695117" y="4992975"/>
                  </a:lnTo>
                  <a:lnTo>
                    <a:pt x="1741562" y="4982603"/>
                  </a:lnTo>
                  <a:lnTo>
                    <a:pt x="1785280" y="4965939"/>
                  </a:lnTo>
                  <a:lnTo>
                    <a:pt x="1825763" y="4943493"/>
                  </a:lnTo>
                  <a:lnTo>
                    <a:pt x="1862500" y="4915774"/>
                  </a:lnTo>
                  <a:lnTo>
                    <a:pt x="1894984" y="4883290"/>
                  </a:lnTo>
                  <a:lnTo>
                    <a:pt x="1922703" y="4846553"/>
                  </a:lnTo>
                  <a:lnTo>
                    <a:pt x="1945149" y="4806070"/>
                  </a:lnTo>
                  <a:lnTo>
                    <a:pt x="1961813" y="4762351"/>
                  </a:lnTo>
                  <a:lnTo>
                    <a:pt x="1972185" y="4715907"/>
                  </a:lnTo>
                  <a:lnTo>
                    <a:pt x="1975755" y="4667245"/>
                  </a:lnTo>
                  <a:lnTo>
                    <a:pt x="1975755" y="329299"/>
                  </a:lnTo>
                  <a:lnTo>
                    <a:pt x="1972185" y="280638"/>
                  </a:lnTo>
                  <a:lnTo>
                    <a:pt x="1961813" y="234193"/>
                  </a:lnTo>
                  <a:lnTo>
                    <a:pt x="1945149" y="190475"/>
                  </a:lnTo>
                  <a:lnTo>
                    <a:pt x="1922703" y="149992"/>
                  </a:lnTo>
                  <a:lnTo>
                    <a:pt x="1894984" y="113255"/>
                  </a:lnTo>
                  <a:lnTo>
                    <a:pt x="1862500" y="80771"/>
                  </a:lnTo>
                  <a:lnTo>
                    <a:pt x="1825763" y="53052"/>
                  </a:lnTo>
                  <a:lnTo>
                    <a:pt x="1785280" y="30606"/>
                  </a:lnTo>
                  <a:lnTo>
                    <a:pt x="1741562" y="13942"/>
                  </a:lnTo>
                  <a:lnTo>
                    <a:pt x="1695117" y="3570"/>
                  </a:lnTo>
                  <a:lnTo>
                    <a:pt x="1646455" y="0"/>
                  </a:lnTo>
                  <a:close/>
                </a:path>
              </a:pathLst>
            </a:custGeom>
            <a:solidFill>
              <a:srgbClr val="BDD7EE">
                <a:alpha val="34899"/>
              </a:srgbClr>
            </a:solidFill>
          </p:spPr>
          <p:txBody>
            <a:bodyPr wrap="square" lIns="0" tIns="0" rIns="0" bIns="0" rtlCol="0"/>
            <a:lstStyle/>
            <a:p>
              <a:endParaRPr sz="2700"/>
            </a:p>
          </p:txBody>
        </p:sp>
        <p:sp>
          <p:nvSpPr>
            <p:cNvPr id="5" name="object 5"/>
            <p:cNvSpPr/>
            <p:nvPr/>
          </p:nvSpPr>
          <p:spPr>
            <a:xfrm>
              <a:off x="6095998" y="930727"/>
              <a:ext cx="1976120" cy="4996815"/>
            </a:xfrm>
            <a:custGeom>
              <a:avLst/>
              <a:gdLst/>
              <a:ahLst/>
              <a:cxnLst/>
              <a:rect l="l" t="t" r="r" b="b"/>
              <a:pathLst>
                <a:path w="1976120" h="4996815">
                  <a:moveTo>
                    <a:pt x="0" y="329299"/>
                  </a:moveTo>
                  <a:lnTo>
                    <a:pt x="3570" y="280638"/>
                  </a:lnTo>
                  <a:lnTo>
                    <a:pt x="13942" y="234193"/>
                  </a:lnTo>
                  <a:lnTo>
                    <a:pt x="30605" y="190475"/>
                  </a:lnTo>
                  <a:lnTo>
                    <a:pt x="53052" y="149992"/>
                  </a:lnTo>
                  <a:lnTo>
                    <a:pt x="80771" y="113254"/>
                  </a:lnTo>
                  <a:lnTo>
                    <a:pt x="113255" y="80771"/>
                  </a:lnTo>
                  <a:lnTo>
                    <a:pt x="149992" y="53052"/>
                  </a:lnTo>
                  <a:lnTo>
                    <a:pt x="190475" y="30605"/>
                  </a:lnTo>
                  <a:lnTo>
                    <a:pt x="234193" y="13942"/>
                  </a:lnTo>
                  <a:lnTo>
                    <a:pt x="280638" y="3570"/>
                  </a:lnTo>
                  <a:lnTo>
                    <a:pt x="329300" y="0"/>
                  </a:lnTo>
                  <a:lnTo>
                    <a:pt x="1646456" y="0"/>
                  </a:lnTo>
                  <a:lnTo>
                    <a:pt x="1695117" y="3570"/>
                  </a:lnTo>
                  <a:lnTo>
                    <a:pt x="1741562" y="13942"/>
                  </a:lnTo>
                  <a:lnTo>
                    <a:pt x="1785280" y="30605"/>
                  </a:lnTo>
                  <a:lnTo>
                    <a:pt x="1825763" y="53052"/>
                  </a:lnTo>
                  <a:lnTo>
                    <a:pt x="1862500" y="80771"/>
                  </a:lnTo>
                  <a:lnTo>
                    <a:pt x="1894984" y="113254"/>
                  </a:lnTo>
                  <a:lnTo>
                    <a:pt x="1922703" y="149992"/>
                  </a:lnTo>
                  <a:lnTo>
                    <a:pt x="1945149" y="190475"/>
                  </a:lnTo>
                  <a:lnTo>
                    <a:pt x="1961813" y="234193"/>
                  </a:lnTo>
                  <a:lnTo>
                    <a:pt x="1972185" y="280638"/>
                  </a:lnTo>
                  <a:lnTo>
                    <a:pt x="1975756" y="329299"/>
                  </a:lnTo>
                  <a:lnTo>
                    <a:pt x="1975756" y="4667246"/>
                  </a:lnTo>
                  <a:lnTo>
                    <a:pt x="1972185" y="4715907"/>
                  </a:lnTo>
                  <a:lnTo>
                    <a:pt x="1961813" y="4762352"/>
                  </a:lnTo>
                  <a:lnTo>
                    <a:pt x="1945149" y="4806070"/>
                  </a:lnTo>
                  <a:lnTo>
                    <a:pt x="1922703" y="4846553"/>
                  </a:lnTo>
                  <a:lnTo>
                    <a:pt x="1894984" y="4883290"/>
                  </a:lnTo>
                  <a:lnTo>
                    <a:pt x="1862500" y="4915774"/>
                  </a:lnTo>
                  <a:lnTo>
                    <a:pt x="1825763" y="4943493"/>
                  </a:lnTo>
                  <a:lnTo>
                    <a:pt x="1785280" y="4965940"/>
                  </a:lnTo>
                  <a:lnTo>
                    <a:pt x="1741562" y="4982603"/>
                  </a:lnTo>
                  <a:lnTo>
                    <a:pt x="1695117" y="4992975"/>
                  </a:lnTo>
                  <a:lnTo>
                    <a:pt x="1646456" y="4996546"/>
                  </a:lnTo>
                  <a:lnTo>
                    <a:pt x="329300" y="4996546"/>
                  </a:lnTo>
                  <a:lnTo>
                    <a:pt x="280638" y="4992975"/>
                  </a:lnTo>
                  <a:lnTo>
                    <a:pt x="234193" y="4982603"/>
                  </a:lnTo>
                  <a:lnTo>
                    <a:pt x="190475" y="4965940"/>
                  </a:lnTo>
                  <a:lnTo>
                    <a:pt x="149992" y="4943493"/>
                  </a:lnTo>
                  <a:lnTo>
                    <a:pt x="113255" y="4915774"/>
                  </a:lnTo>
                  <a:lnTo>
                    <a:pt x="80771" y="4883290"/>
                  </a:lnTo>
                  <a:lnTo>
                    <a:pt x="53052" y="4846553"/>
                  </a:lnTo>
                  <a:lnTo>
                    <a:pt x="30605" y="4806070"/>
                  </a:lnTo>
                  <a:lnTo>
                    <a:pt x="13942" y="4762352"/>
                  </a:lnTo>
                  <a:lnTo>
                    <a:pt x="3570" y="4715907"/>
                  </a:lnTo>
                  <a:lnTo>
                    <a:pt x="0" y="4667246"/>
                  </a:lnTo>
                  <a:lnTo>
                    <a:pt x="0" y="329299"/>
                  </a:lnTo>
                  <a:close/>
                </a:path>
              </a:pathLst>
            </a:custGeom>
            <a:ln w="12700">
              <a:solidFill>
                <a:srgbClr val="172C51"/>
              </a:solidFill>
            </a:ln>
          </p:spPr>
          <p:txBody>
            <a:bodyPr wrap="square" lIns="0" tIns="0" rIns="0" bIns="0" rtlCol="0"/>
            <a:lstStyle/>
            <a:p>
              <a:endParaRPr sz="2700"/>
            </a:p>
          </p:txBody>
        </p:sp>
        <p:sp>
          <p:nvSpPr>
            <p:cNvPr id="6" name="object 6"/>
            <p:cNvSpPr/>
            <p:nvPr/>
          </p:nvSpPr>
          <p:spPr>
            <a:xfrm>
              <a:off x="4120243" y="2743200"/>
              <a:ext cx="1976120" cy="3184525"/>
            </a:xfrm>
            <a:custGeom>
              <a:avLst/>
              <a:gdLst/>
              <a:ahLst/>
              <a:cxnLst/>
              <a:rect l="l" t="t" r="r" b="b"/>
              <a:pathLst>
                <a:path w="1976120" h="3184525">
                  <a:moveTo>
                    <a:pt x="1646455" y="0"/>
                  </a:moveTo>
                  <a:lnTo>
                    <a:pt x="329299" y="0"/>
                  </a:lnTo>
                  <a:lnTo>
                    <a:pt x="280637" y="3570"/>
                  </a:lnTo>
                  <a:lnTo>
                    <a:pt x="234193" y="13942"/>
                  </a:lnTo>
                  <a:lnTo>
                    <a:pt x="190474" y="30605"/>
                  </a:lnTo>
                  <a:lnTo>
                    <a:pt x="149992" y="53052"/>
                  </a:lnTo>
                  <a:lnTo>
                    <a:pt x="113254" y="80771"/>
                  </a:lnTo>
                  <a:lnTo>
                    <a:pt x="80771" y="113254"/>
                  </a:lnTo>
                  <a:lnTo>
                    <a:pt x="53052" y="149992"/>
                  </a:lnTo>
                  <a:lnTo>
                    <a:pt x="30605" y="190474"/>
                  </a:lnTo>
                  <a:lnTo>
                    <a:pt x="13942" y="234193"/>
                  </a:lnTo>
                  <a:lnTo>
                    <a:pt x="3570" y="280637"/>
                  </a:lnTo>
                  <a:lnTo>
                    <a:pt x="0" y="329299"/>
                  </a:lnTo>
                  <a:lnTo>
                    <a:pt x="0" y="2854773"/>
                  </a:lnTo>
                  <a:lnTo>
                    <a:pt x="3570" y="2903434"/>
                  </a:lnTo>
                  <a:lnTo>
                    <a:pt x="13942" y="2949879"/>
                  </a:lnTo>
                  <a:lnTo>
                    <a:pt x="30605" y="2993597"/>
                  </a:lnTo>
                  <a:lnTo>
                    <a:pt x="53052" y="3034080"/>
                  </a:lnTo>
                  <a:lnTo>
                    <a:pt x="80771" y="3070818"/>
                  </a:lnTo>
                  <a:lnTo>
                    <a:pt x="113254" y="3103301"/>
                  </a:lnTo>
                  <a:lnTo>
                    <a:pt x="149992" y="3131020"/>
                  </a:lnTo>
                  <a:lnTo>
                    <a:pt x="190474" y="3153466"/>
                  </a:lnTo>
                  <a:lnTo>
                    <a:pt x="234193" y="3170130"/>
                  </a:lnTo>
                  <a:lnTo>
                    <a:pt x="280637" y="3180502"/>
                  </a:lnTo>
                  <a:lnTo>
                    <a:pt x="329299" y="3184072"/>
                  </a:lnTo>
                  <a:lnTo>
                    <a:pt x="1646455" y="3184072"/>
                  </a:lnTo>
                  <a:lnTo>
                    <a:pt x="1695117" y="3180502"/>
                  </a:lnTo>
                  <a:lnTo>
                    <a:pt x="1741561" y="3170130"/>
                  </a:lnTo>
                  <a:lnTo>
                    <a:pt x="1785280" y="3153466"/>
                  </a:lnTo>
                  <a:lnTo>
                    <a:pt x="1825762" y="3131020"/>
                  </a:lnTo>
                  <a:lnTo>
                    <a:pt x="1862500" y="3103301"/>
                  </a:lnTo>
                  <a:lnTo>
                    <a:pt x="1894983" y="3070818"/>
                  </a:lnTo>
                  <a:lnTo>
                    <a:pt x="1922703" y="3034080"/>
                  </a:lnTo>
                  <a:lnTo>
                    <a:pt x="1945149" y="2993597"/>
                  </a:lnTo>
                  <a:lnTo>
                    <a:pt x="1961813" y="2949879"/>
                  </a:lnTo>
                  <a:lnTo>
                    <a:pt x="1972185" y="2903434"/>
                  </a:lnTo>
                  <a:lnTo>
                    <a:pt x="1975755" y="2854773"/>
                  </a:lnTo>
                  <a:lnTo>
                    <a:pt x="1975755" y="329299"/>
                  </a:lnTo>
                  <a:lnTo>
                    <a:pt x="1972185" y="280637"/>
                  </a:lnTo>
                  <a:lnTo>
                    <a:pt x="1961813" y="234193"/>
                  </a:lnTo>
                  <a:lnTo>
                    <a:pt x="1945149" y="190474"/>
                  </a:lnTo>
                  <a:lnTo>
                    <a:pt x="1922703" y="149992"/>
                  </a:lnTo>
                  <a:lnTo>
                    <a:pt x="1894983" y="113254"/>
                  </a:lnTo>
                  <a:lnTo>
                    <a:pt x="1862500" y="80771"/>
                  </a:lnTo>
                  <a:lnTo>
                    <a:pt x="1825762" y="53052"/>
                  </a:lnTo>
                  <a:lnTo>
                    <a:pt x="1785280" y="30605"/>
                  </a:lnTo>
                  <a:lnTo>
                    <a:pt x="1741561" y="13942"/>
                  </a:lnTo>
                  <a:lnTo>
                    <a:pt x="1695117" y="3570"/>
                  </a:lnTo>
                  <a:lnTo>
                    <a:pt x="1646455" y="0"/>
                  </a:lnTo>
                  <a:close/>
                </a:path>
              </a:pathLst>
            </a:custGeom>
            <a:solidFill>
              <a:srgbClr val="FFE699">
                <a:alpha val="34899"/>
              </a:srgbClr>
            </a:solidFill>
          </p:spPr>
          <p:txBody>
            <a:bodyPr wrap="square" lIns="0" tIns="0" rIns="0" bIns="0" rtlCol="0"/>
            <a:lstStyle/>
            <a:p>
              <a:endParaRPr sz="2700"/>
            </a:p>
          </p:txBody>
        </p:sp>
        <p:sp>
          <p:nvSpPr>
            <p:cNvPr id="7" name="object 7"/>
            <p:cNvSpPr/>
            <p:nvPr/>
          </p:nvSpPr>
          <p:spPr>
            <a:xfrm>
              <a:off x="4120243" y="2743200"/>
              <a:ext cx="1976120" cy="3184525"/>
            </a:xfrm>
            <a:custGeom>
              <a:avLst/>
              <a:gdLst/>
              <a:ahLst/>
              <a:cxnLst/>
              <a:rect l="l" t="t" r="r" b="b"/>
              <a:pathLst>
                <a:path w="1976120" h="3184525">
                  <a:moveTo>
                    <a:pt x="0" y="329299"/>
                  </a:moveTo>
                  <a:lnTo>
                    <a:pt x="3570" y="280637"/>
                  </a:lnTo>
                  <a:lnTo>
                    <a:pt x="13942" y="234193"/>
                  </a:lnTo>
                  <a:lnTo>
                    <a:pt x="30605" y="190475"/>
                  </a:lnTo>
                  <a:lnTo>
                    <a:pt x="53052" y="149992"/>
                  </a:lnTo>
                  <a:lnTo>
                    <a:pt x="80771" y="113254"/>
                  </a:lnTo>
                  <a:lnTo>
                    <a:pt x="113254" y="80771"/>
                  </a:lnTo>
                  <a:lnTo>
                    <a:pt x="149992" y="53052"/>
                  </a:lnTo>
                  <a:lnTo>
                    <a:pt x="190475" y="30605"/>
                  </a:lnTo>
                  <a:lnTo>
                    <a:pt x="234193" y="13942"/>
                  </a:lnTo>
                  <a:lnTo>
                    <a:pt x="280638" y="3570"/>
                  </a:lnTo>
                  <a:lnTo>
                    <a:pt x="329299" y="0"/>
                  </a:lnTo>
                  <a:lnTo>
                    <a:pt x="1646456" y="0"/>
                  </a:lnTo>
                  <a:lnTo>
                    <a:pt x="1695117" y="3570"/>
                  </a:lnTo>
                  <a:lnTo>
                    <a:pt x="1741562" y="13942"/>
                  </a:lnTo>
                  <a:lnTo>
                    <a:pt x="1785280" y="30605"/>
                  </a:lnTo>
                  <a:lnTo>
                    <a:pt x="1825763" y="53052"/>
                  </a:lnTo>
                  <a:lnTo>
                    <a:pt x="1862500" y="80771"/>
                  </a:lnTo>
                  <a:lnTo>
                    <a:pt x="1894984" y="113254"/>
                  </a:lnTo>
                  <a:lnTo>
                    <a:pt x="1922703" y="149992"/>
                  </a:lnTo>
                  <a:lnTo>
                    <a:pt x="1945149" y="190475"/>
                  </a:lnTo>
                  <a:lnTo>
                    <a:pt x="1961813" y="234193"/>
                  </a:lnTo>
                  <a:lnTo>
                    <a:pt x="1972185" y="280637"/>
                  </a:lnTo>
                  <a:lnTo>
                    <a:pt x="1975756" y="329299"/>
                  </a:lnTo>
                  <a:lnTo>
                    <a:pt x="1975756" y="2854774"/>
                  </a:lnTo>
                  <a:lnTo>
                    <a:pt x="1972185" y="2903435"/>
                  </a:lnTo>
                  <a:lnTo>
                    <a:pt x="1961813" y="2949880"/>
                  </a:lnTo>
                  <a:lnTo>
                    <a:pt x="1945149" y="2993598"/>
                  </a:lnTo>
                  <a:lnTo>
                    <a:pt x="1922703" y="3034080"/>
                  </a:lnTo>
                  <a:lnTo>
                    <a:pt x="1894984" y="3070818"/>
                  </a:lnTo>
                  <a:lnTo>
                    <a:pt x="1862500" y="3103301"/>
                  </a:lnTo>
                  <a:lnTo>
                    <a:pt x="1825763" y="3131020"/>
                  </a:lnTo>
                  <a:lnTo>
                    <a:pt x="1785280" y="3153467"/>
                  </a:lnTo>
                  <a:lnTo>
                    <a:pt x="1741562" y="3170130"/>
                  </a:lnTo>
                  <a:lnTo>
                    <a:pt x="1695117" y="3180502"/>
                  </a:lnTo>
                  <a:lnTo>
                    <a:pt x="1646456" y="3184073"/>
                  </a:lnTo>
                  <a:lnTo>
                    <a:pt x="329299" y="3184073"/>
                  </a:lnTo>
                  <a:lnTo>
                    <a:pt x="280638" y="3180502"/>
                  </a:lnTo>
                  <a:lnTo>
                    <a:pt x="234193" y="3170130"/>
                  </a:lnTo>
                  <a:lnTo>
                    <a:pt x="190475" y="3153467"/>
                  </a:lnTo>
                  <a:lnTo>
                    <a:pt x="149992" y="3131020"/>
                  </a:lnTo>
                  <a:lnTo>
                    <a:pt x="113254" y="3103301"/>
                  </a:lnTo>
                  <a:lnTo>
                    <a:pt x="80771" y="3070818"/>
                  </a:lnTo>
                  <a:lnTo>
                    <a:pt x="53052" y="3034080"/>
                  </a:lnTo>
                  <a:lnTo>
                    <a:pt x="30605" y="2993598"/>
                  </a:lnTo>
                  <a:lnTo>
                    <a:pt x="13942" y="2949880"/>
                  </a:lnTo>
                  <a:lnTo>
                    <a:pt x="3570" y="2903435"/>
                  </a:lnTo>
                  <a:lnTo>
                    <a:pt x="0" y="2854774"/>
                  </a:lnTo>
                  <a:lnTo>
                    <a:pt x="0" y="329299"/>
                  </a:lnTo>
                  <a:close/>
                </a:path>
              </a:pathLst>
            </a:custGeom>
            <a:ln w="12700">
              <a:solidFill>
                <a:srgbClr val="172C51"/>
              </a:solidFill>
            </a:ln>
          </p:spPr>
          <p:txBody>
            <a:bodyPr wrap="square" lIns="0" tIns="0" rIns="0" bIns="0" rtlCol="0"/>
            <a:lstStyle/>
            <a:p>
              <a:endParaRPr sz="2700"/>
            </a:p>
          </p:txBody>
        </p:sp>
      </p:grpSp>
      <p:sp>
        <p:nvSpPr>
          <p:cNvPr id="8" name="object 8" descr="$PPTXTitle"/>
          <p:cNvSpPr txBox="1">
            <a:spLocks noGrp="1"/>
          </p:cNvSpPr>
          <p:nvPr>
            <p:ph type="title"/>
          </p:nvPr>
        </p:nvSpPr>
        <p:spPr>
          <a:xfrm>
            <a:off x="685800" y="921037"/>
            <a:ext cx="12344400" cy="696344"/>
          </a:xfrm>
          <a:prstGeom prst="rect">
            <a:avLst/>
          </a:prstGeom>
        </p:spPr>
        <p:txBody>
          <a:bodyPr vert="horz" wrap="square" lIns="0" tIns="19050" rIns="0" bIns="0" rtlCol="0" anchor="ctr">
            <a:spAutoFit/>
          </a:bodyPr>
          <a:lstStyle/>
          <a:p>
            <a:pPr marL="5073015">
              <a:spcBef>
                <a:spcPts val="150"/>
              </a:spcBef>
            </a:pPr>
            <a:r>
              <a:rPr spc="-53" dirty="0"/>
              <a:t>Transformers,</a:t>
            </a:r>
            <a:r>
              <a:rPr spc="-127" dirty="0"/>
              <a:t> </a:t>
            </a:r>
            <a:r>
              <a:rPr spc="-15" dirty="0"/>
              <a:t>mid-</a:t>
            </a:r>
            <a:r>
              <a:rPr spc="-30" dirty="0"/>
              <a:t>2017</a:t>
            </a:r>
          </a:p>
        </p:txBody>
      </p: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xfrm>
            <a:off x="11664267" y="6371008"/>
            <a:ext cx="322579" cy="2114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193675">
              <a:spcBef>
                <a:spcPts val="40"/>
              </a:spcBef>
            </a:pPr>
            <a:fld id="{81D60167-4931-47E6-BA6A-407CBD079E47}" type="slidenum">
              <a:rPr lang="en-GB" spc="-50" smtClean="0"/>
              <a:pPr marL="193675">
                <a:spcBef>
                  <a:spcPts val="40"/>
                </a:spcBef>
              </a:pPr>
              <a:t>102</a:t>
            </a:fld>
            <a:endParaRPr spc="-38" dirty="0"/>
          </a:p>
        </p:txBody>
      </p:sp>
      <p:sp>
        <p:nvSpPr>
          <p:cNvPr id="9" name="object 9"/>
          <p:cNvSpPr txBox="1"/>
          <p:nvPr/>
        </p:nvSpPr>
        <p:spPr>
          <a:xfrm>
            <a:off x="3183527" y="6552449"/>
            <a:ext cx="2612708" cy="463588"/>
          </a:xfrm>
          <a:prstGeom prst="rect">
            <a:avLst/>
          </a:prstGeom>
          <a:solidFill>
            <a:srgbClr val="FFFF00"/>
          </a:solidFill>
        </p:spPr>
        <p:txBody>
          <a:bodyPr vert="horz" wrap="square" lIns="0" tIns="1905" rIns="0" bIns="0" rtlCol="0">
            <a:spAutoFit/>
          </a:bodyPr>
          <a:lstStyle/>
          <a:p>
            <a:pPr>
              <a:spcBef>
                <a:spcPts val="15"/>
              </a:spcBef>
            </a:pPr>
            <a:r>
              <a:rPr sz="3000" b="1" spc="68" dirty="0">
                <a:latin typeface="Calibri"/>
                <a:cs typeface="Calibri"/>
              </a:rPr>
              <a:t>Representation</a:t>
            </a:r>
            <a:endParaRPr sz="30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2467320" y="6552449"/>
            <a:ext cx="1890713" cy="463588"/>
          </a:xfrm>
          <a:prstGeom prst="rect">
            <a:avLst/>
          </a:prstGeom>
          <a:solidFill>
            <a:srgbClr val="00FFFF"/>
          </a:solidFill>
        </p:spPr>
        <p:txBody>
          <a:bodyPr vert="horz" wrap="square" lIns="0" tIns="1905" rIns="0" bIns="0" rtlCol="0">
            <a:spAutoFit/>
          </a:bodyPr>
          <a:lstStyle/>
          <a:p>
            <a:pPr>
              <a:spcBef>
                <a:spcPts val="15"/>
              </a:spcBef>
            </a:pPr>
            <a:r>
              <a:rPr sz="3000" b="1" spc="53" dirty="0">
                <a:latin typeface="Calibri"/>
                <a:cs typeface="Calibri"/>
              </a:rPr>
              <a:t>Generation</a:t>
            </a:r>
            <a:endParaRPr sz="30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35536" y="3295651"/>
            <a:ext cx="3256598" cy="83997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lnSpc>
                <a:spcPts val="3203"/>
              </a:lnSpc>
              <a:spcBef>
                <a:spcPts val="150"/>
              </a:spcBef>
            </a:pPr>
            <a:r>
              <a:rPr sz="2700" b="1" dirty="0">
                <a:solidFill>
                  <a:srgbClr val="242424"/>
                </a:solidFill>
                <a:latin typeface="Calibri"/>
                <a:cs typeface="Calibri"/>
              </a:rPr>
              <a:t>Input</a:t>
            </a:r>
            <a:r>
              <a:rPr sz="2700" b="1" spc="-23" dirty="0">
                <a:solidFill>
                  <a:srgbClr val="242424"/>
                </a:solidFill>
                <a:latin typeface="Calibri"/>
                <a:cs typeface="Calibri"/>
              </a:rPr>
              <a:t> </a:t>
            </a:r>
            <a:r>
              <a:rPr sz="2700" dirty="0">
                <a:solidFill>
                  <a:srgbClr val="242424"/>
                </a:solidFill>
                <a:latin typeface="Calibri"/>
                <a:cs typeface="Calibri"/>
              </a:rPr>
              <a:t>–</a:t>
            </a:r>
            <a:r>
              <a:rPr sz="2700" spc="-23" dirty="0">
                <a:solidFill>
                  <a:srgbClr val="242424"/>
                </a:solidFill>
                <a:latin typeface="Calibri"/>
                <a:cs typeface="Calibri"/>
              </a:rPr>
              <a:t> </a:t>
            </a:r>
            <a:r>
              <a:rPr sz="2700" dirty="0">
                <a:solidFill>
                  <a:srgbClr val="242424"/>
                </a:solidFill>
                <a:latin typeface="Calibri"/>
                <a:cs typeface="Calibri"/>
              </a:rPr>
              <a:t>input</a:t>
            </a:r>
            <a:r>
              <a:rPr sz="2700" spc="-30" dirty="0">
                <a:solidFill>
                  <a:srgbClr val="242424"/>
                </a:solidFill>
                <a:latin typeface="Calibri"/>
                <a:cs typeface="Calibri"/>
              </a:rPr>
              <a:t> </a:t>
            </a:r>
            <a:r>
              <a:rPr sz="2700" spc="-15" dirty="0">
                <a:solidFill>
                  <a:srgbClr val="242424"/>
                </a:solidFill>
                <a:latin typeface="Calibri"/>
                <a:cs typeface="Calibri"/>
              </a:rPr>
              <a:t>tokens</a:t>
            </a:r>
            <a:endParaRPr sz="2700">
              <a:latin typeface="Calibri"/>
              <a:cs typeface="Calibri"/>
            </a:endParaRPr>
          </a:p>
          <a:p>
            <a:pPr marL="19050">
              <a:lnSpc>
                <a:spcPts val="3203"/>
              </a:lnSpc>
            </a:pPr>
            <a:r>
              <a:rPr sz="2700" b="1" dirty="0">
                <a:solidFill>
                  <a:srgbClr val="242424"/>
                </a:solidFill>
                <a:latin typeface="Calibri"/>
                <a:cs typeface="Calibri"/>
              </a:rPr>
              <a:t>Output</a:t>
            </a:r>
            <a:r>
              <a:rPr sz="2700" b="1" spc="-30" dirty="0">
                <a:solidFill>
                  <a:srgbClr val="242424"/>
                </a:solidFill>
                <a:latin typeface="Calibri"/>
                <a:cs typeface="Calibri"/>
              </a:rPr>
              <a:t> </a:t>
            </a:r>
            <a:r>
              <a:rPr sz="2700" dirty="0">
                <a:solidFill>
                  <a:srgbClr val="242424"/>
                </a:solidFill>
                <a:latin typeface="Calibri"/>
                <a:cs typeface="Calibri"/>
              </a:rPr>
              <a:t>–</a:t>
            </a:r>
            <a:r>
              <a:rPr sz="2700" spc="-30" dirty="0">
                <a:solidFill>
                  <a:srgbClr val="242424"/>
                </a:solidFill>
                <a:latin typeface="Calibri"/>
                <a:cs typeface="Calibri"/>
              </a:rPr>
              <a:t> </a:t>
            </a:r>
            <a:r>
              <a:rPr sz="2700" dirty="0">
                <a:solidFill>
                  <a:srgbClr val="242424"/>
                </a:solidFill>
                <a:latin typeface="Calibri"/>
                <a:cs typeface="Calibri"/>
              </a:rPr>
              <a:t>hidden</a:t>
            </a:r>
            <a:r>
              <a:rPr sz="2700" spc="-30" dirty="0">
                <a:solidFill>
                  <a:srgbClr val="242424"/>
                </a:solidFill>
                <a:latin typeface="Calibri"/>
                <a:cs typeface="Calibri"/>
              </a:rPr>
              <a:t> </a:t>
            </a:r>
            <a:r>
              <a:rPr sz="2700" spc="-15" dirty="0">
                <a:solidFill>
                  <a:srgbClr val="242424"/>
                </a:solidFill>
                <a:latin typeface="Calibri"/>
                <a:cs typeface="Calibri"/>
              </a:rPr>
              <a:t>states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35536" y="4534663"/>
            <a:ext cx="3969068" cy="43473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sz="2700" b="1" dirty="0">
                <a:solidFill>
                  <a:srgbClr val="242424"/>
                </a:solidFill>
                <a:latin typeface="Calibri"/>
                <a:cs typeface="Calibri"/>
              </a:rPr>
              <a:t>Model</a:t>
            </a:r>
            <a:r>
              <a:rPr sz="2700" b="1" spc="-30" dirty="0">
                <a:solidFill>
                  <a:srgbClr val="242424"/>
                </a:solidFill>
                <a:latin typeface="Calibri"/>
                <a:cs typeface="Calibri"/>
              </a:rPr>
              <a:t> </a:t>
            </a:r>
            <a:r>
              <a:rPr sz="2700" b="1" dirty="0">
                <a:solidFill>
                  <a:srgbClr val="242424"/>
                </a:solidFill>
                <a:latin typeface="Calibri"/>
                <a:cs typeface="Calibri"/>
              </a:rPr>
              <a:t>can</a:t>
            </a:r>
            <a:r>
              <a:rPr sz="2700" b="1" spc="-30" dirty="0">
                <a:solidFill>
                  <a:srgbClr val="242424"/>
                </a:solidFill>
                <a:latin typeface="Calibri"/>
                <a:cs typeface="Calibri"/>
              </a:rPr>
              <a:t> </a:t>
            </a:r>
            <a:r>
              <a:rPr sz="2700" b="1" dirty="0">
                <a:solidFill>
                  <a:srgbClr val="242424"/>
                </a:solidFill>
                <a:latin typeface="Calibri"/>
                <a:cs typeface="Calibri"/>
              </a:rPr>
              <a:t>see</a:t>
            </a:r>
            <a:r>
              <a:rPr sz="2700" b="1" spc="-30" dirty="0">
                <a:solidFill>
                  <a:srgbClr val="242424"/>
                </a:solidFill>
                <a:latin typeface="Calibri"/>
                <a:cs typeface="Calibri"/>
              </a:rPr>
              <a:t> </a:t>
            </a:r>
            <a:r>
              <a:rPr sz="2700" b="1" dirty="0">
                <a:solidFill>
                  <a:srgbClr val="242424"/>
                </a:solidFill>
                <a:latin typeface="Calibri"/>
                <a:cs typeface="Calibri"/>
              </a:rPr>
              <a:t>all</a:t>
            </a:r>
            <a:r>
              <a:rPr sz="2700" b="1" spc="-30" dirty="0">
                <a:solidFill>
                  <a:srgbClr val="242424"/>
                </a:solidFill>
                <a:latin typeface="Calibri"/>
                <a:cs typeface="Calibri"/>
              </a:rPr>
              <a:t> </a:t>
            </a:r>
            <a:r>
              <a:rPr sz="2700" b="1" spc="-15" dirty="0">
                <a:solidFill>
                  <a:srgbClr val="242424"/>
                </a:solidFill>
                <a:latin typeface="Calibri"/>
                <a:cs typeface="Calibri"/>
              </a:rPr>
              <a:t>timesteps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35535" y="5353051"/>
            <a:ext cx="5394006" cy="861133"/>
          </a:xfrm>
          <a:prstGeom prst="rect">
            <a:avLst/>
          </a:prstGeom>
        </p:spPr>
        <p:txBody>
          <a:bodyPr vert="horz" wrap="square" lIns="0" tIns="40005" rIns="0" bIns="0" rtlCol="0">
            <a:spAutoFit/>
          </a:bodyPr>
          <a:lstStyle/>
          <a:p>
            <a:pPr marL="19050" marR="7620">
              <a:lnSpc>
                <a:spcPts val="3165"/>
              </a:lnSpc>
              <a:spcBef>
                <a:spcPts val="315"/>
              </a:spcBef>
            </a:pPr>
            <a:r>
              <a:rPr sz="2700" b="1" dirty="0">
                <a:solidFill>
                  <a:srgbClr val="242424"/>
                </a:solidFill>
                <a:latin typeface="Calibri"/>
                <a:cs typeface="Calibri"/>
              </a:rPr>
              <a:t>Does</a:t>
            </a:r>
            <a:r>
              <a:rPr sz="2700" b="1" spc="-53" dirty="0">
                <a:solidFill>
                  <a:srgbClr val="242424"/>
                </a:solidFill>
                <a:latin typeface="Calibri"/>
                <a:cs typeface="Calibri"/>
              </a:rPr>
              <a:t> </a:t>
            </a:r>
            <a:r>
              <a:rPr sz="2700" b="1" dirty="0">
                <a:solidFill>
                  <a:srgbClr val="242424"/>
                </a:solidFill>
                <a:latin typeface="Calibri"/>
                <a:cs typeface="Calibri"/>
              </a:rPr>
              <a:t>not</a:t>
            </a:r>
            <a:r>
              <a:rPr sz="2700" b="1" spc="-30" dirty="0">
                <a:solidFill>
                  <a:srgbClr val="242424"/>
                </a:solidFill>
                <a:latin typeface="Calibri"/>
                <a:cs typeface="Calibri"/>
              </a:rPr>
              <a:t> </a:t>
            </a:r>
            <a:r>
              <a:rPr sz="2700" b="1" dirty="0">
                <a:solidFill>
                  <a:srgbClr val="242424"/>
                </a:solidFill>
                <a:latin typeface="Calibri"/>
                <a:cs typeface="Calibri"/>
              </a:rPr>
              <a:t>usually</a:t>
            </a:r>
            <a:r>
              <a:rPr sz="2700" b="1" spc="-38" dirty="0">
                <a:solidFill>
                  <a:srgbClr val="242424"/>
                </a:solidFill>
                <a:latin typeface="Calibri"/>
                <a:cs typeface="Calibri"/>
              </a:rPr>
              <a:t> </a:t>
            </a:r>
            <a:r>
              <a:rPr sz="2700" b="1" dirty="0">
                <a:solidFill>
                  <a:srgbClr val="242424"/>
                </a:solidFill>
                <a:latin typeface="Calibri"/>
                <a:cs typeface="Calibri"/>
              </a:rPr>
              <a:t>output</a:t>
            </a:r>
            <a:r>
              <a:rPr sz="2700" b="1" spc="-30" dirty="0">
                <a:solidFill>
                  <a:srgbClr val="242424"/>
                </a:solidFill>
                <a:latin typeface="Calibri"/>
                <a:cs typeface="Calibri"/>
              </a:rPr>
              <a:t> </a:t>
            </a:r>
            <a:r>
              <a:rPr sz="2700" b="1" spc="-15" dirty="0">
                <a:solidFill>
                  <a:srgbClr val="242424"/>
                </a:solidFill>
                <a:latin typeface="Calibri"/>
                <a:cs typeface="Calibri"/>
              </a:rPr>
              <a:t>tokens,</a:t>
            </a:r>
            <a:r>
              <a:rPr sz="2700" b="1" spc="-38" dirty="0">
                <a:solidFill>
                  <a:srgbClr val="242424"/>
                </a:solidFill>
                <a:latin typeface="Calibri"/>
                <a:cs typeface="Calibri"/>
              </a:rPr>
              <a:t> </a:t>
            </a:r>
            <a:r>
              <a:rPr sz="2700" b="1" dirty="0">
                <a:solidFill>
                  <a:srgbClr val="242424"/>
                </a:solidFill>
                <a:latin typeface="Calibri"/>
                <a:cs typeface="Calibri"/>
              </a:rPr>
              <a:t>so</a:t>
            </a:r>
            <a:r>
              <a:rPr sz="2700" b="1" spc="-38" dirty="0">
                <a:solidFill>
                  <a:srgbClr val="242424"/>
                </a:solidFill>
                <a:latin typeface="Calibri"/>
                <a:cs typeface="Calibri"/>
              </a:rPr>
              <a:t> no </a:t>
            </a:r>
            <a:r>
              <a:rPr sz="2700" b="1" dirty="0">
                <a:solidFill>
                  <a:srgbClr val="242424"/>
                </a:solidFill>
                <a:latin typeface="Calibri"/>
                <a:cs typeface="Calibri"/>
              </a:rPr>
              <a:t>inherent</a:t>
            </a:r>
            <a:r>
              <a:rPr sz="2700" b="1" spc="-53" dirty="0">
                <a:solidFill>
                  <a:srgbClr val="242424"/>
                </a:solidFill>
                <a:latin typeface="Calibri"/>
                <a:cs typeface="Calibri"/>
              </a:rPr>
              <a:t> </a:t>
            </a:r>
            <a:r>
              <a:rPr sz="2700" b="1" spc="-30" dirty="0">
                <a:solidFill>
                  <a:srgbClr val="242424"/>
                </a:solidFill>
                <a:latin typeface="Calibri"/>
                <a:cs typeface="Calibri"/>
              </a:rPr>
              <a:t>auto-</a:t>
            </a:r>
            <a:r>
              <a:rPr sz="2700" b="1" spc="-15" dirty="0">
                <a:solidFill>
                  <a:srgbClr val="242424"/>
                </a:solidFill>
                <a:latin typeface="Calibri"/>
                <a:cs typeface="Calibri"/>
              </a:rPr>
              <a:t>regressivity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2283391" y="3295650"/>
            <a:ext cx="5802630" cy="83997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lnSpc>
                <a:spcPts val="3203"/>
              </a:lnSpc>
              <a:spcBef>
                <a:spcPts val="150"/>
              </a:spcBef>
            </a:pPr>
            <a:r>
              <a:rPr sz="2700" b="1" dirty="0">
                <a:solidFill>
                  <a:srgbClr val="242424"/>
                </a:solidFill>
                <a:latin typeface="Calibri"/>
                <a:cs typeface="Calibri"/>
              </a:rPr>
              <a:t>Input</a:t>
            </a:r>
            <a:r>
              <a:rPr sz="2700" b="1" spc="-45" dirty="0">
                <a:solidFill>
                  <a:srgbClr val="242424"/>
                </a:solidFill>
                <a:latin typeface="Calibri"/>
                <a:cs typeface="Calibri"/>
              </a:rPr>
              <a:t> </a:t>
            </a:r>
            <a:r>
              <a:rPr sz="2700" dirty="0">
                <a:solidFill>
                  <a:srgbClr val="242424"/>
                </a:solidFill>
                <a:latin typeface="Calibri"/>
                <a:cs typeface="Calibri"/>
              </a:rPr>
              <a:t>–</a:t>
            </a:r>
            <a:r>
              <a:rPr sz="2700" spc="-45" dirty="0">
                <a:solidFill>
                  <a:srgbClr val="242424"/>
                </a:solidFill>
                <a:latin typeface="Calibri"/>
                <a:cs typeface="Calibri"/>
              </a:rPr>
              <a:t> </a:t>
            </a:r>
            <a:r>
              <a:rPr sz="2700" dirty="0">
                <a:solidFill>
                  <a:srgbClr val="242424"/>
                </a:solidFill>
                <a:latin typeface="Calibri"/>
                <a:cs typeface="Calibri"/>
              </a:rPr>
              <a:t>output</a:t>
            </a:r>
            <a:r>
              <a:rPr sz="2700" spc="-53" dirty="0">
                <a:solidFill>
                  <a:srgbClr val="242424"/>
                </a:solidFill>
                <a:latin typeface="Calibri"/>
                <a:cs typeface="Calibri"/>
              </a:rPr>
              <a:t> </a:t>
            </a:r>
            <a:r>
              <a:rPr sz="2700" spc="-15" dirty="0">
                <a:solidFill>
                  <a:srgbClr val="242424"/>
                </a:solidFill>
                <a:latin typeface="Calibri"/>
                <a:cs typeface="Calibri"/>
              </a:rPr>
              <a:t>tokens</a:t>
            </a:r>
            <a:r>
              <a:rPr sz="2700" spc="-53" dirty="0">
                <a:solidFill>
                  <a:srgbClr val="242424"/>
                </a:solidFill>
                <a:latin typeface="Calibri"/>
                <a:cs typeface="Calibri"/>
              </a:rPr>
              <a:t> </a:t>
            </a:r>
            <a:r>
              <a:rPr sz="2700" dirty="0">
                <a:solidFill>
                  <a:srgbClr val="242424"/>
                </a:solidFill>
                <a:latin typeface="Calibri"/>
                <a:cs typeface="Calibri"/>
              </a:rPr>
              <a:t>and</a:t>
            </a:r>
            <a:r>
              <a:rPr sz="2700" spc="-38" dirty="0">
                <a:solidFill>
                  <a:srgbClr val="242424"/>
                </a:solidFill>
                <a:latin typeface="Calibri"/>
                <a:cs typeface="Calibri"/>
              </a:rPr>
              <a:t> </a:t>
            </a:r>
            <a:r>
              <a:rPr sz="2700" dirty="0">
                <a:solidFill>
                  <a:srgbClr val="242424"/>
                </a:solidFill>
                <a:latin typeface="Calibri"/>
                <a:cs typeface="Calibri"/>
              </a:rPr>
              <a:t>hidden</a:t>
            </a:r>
            <a:r>
              <a:rPr sz="2700" spc="-45" dirty="0">
                <a:solidFill>
                  <a:srgbClr val="242424"/>
                </a:solidFill>
                <a:latin typeface="Calibri"/>
                <a:cs typeface="Calibri"/>
              </a:rPr>
              <a:t> </a:t>
            </a:r>
            <a:r>
              <a:rPr sz="2700" spc="-15" dirty="0">
                <a:solidFill>
                  <a:srgbClr val="242424"/>
                </a:solidFill>
                <a:latin typeface="Calibri"/>
                <a:cs typeface="Calibri"/>
              </a:rPr>
              <a:t>states*</a:t>
            </a:r>
            <a:endParaRPr sz="2700">
              <a:latin typeface="Calibri"/>
              <a:cs typeface="Calibri"/>
            </a:endParaRPr>
          </a:p>
          <a:p>
            <a:pPr marL="19050">
              <a:lnSpc>
                <a:spcPts val="3203"/>
              </a:lnSpc>
            </a:pPr>
            <a:r>
              <a:rPr sz="2700" b="1" dirty="0">
                <a:solidFill>
                  <a:srgbClr val="242424"/>
                </a:solidFill>
                <a:latin typeface="Calibri"/>
                <a:cs typeface="Calibri"/>
              </a:rPr>
              <a:t>Output</a:t>
            </a:r>
            <a:r>
              <a:rPr sz="2700" b="1" spc="-30" dirty="0">
                <a:solidFill>
                  <a:srgbClr val="242424"/>
                </a:solidFill>
                <a:latin typeface="Calibri"/>
                <a:cs typeface="Calibri"/>
              </a:rPr>
              <a:t> </a:t>
            </a:r>
            <a:r>
              <a:rPr sz="2700" dirty="0">
                <a:solidFill>
                  <a:srgbClr val="242424"/>
                </a:solidFill>
                <a:latin typeface="Calibri"/>
                <a:cs typeface="Calibri"/>
              </a:rPr>
              <a:t>–</a:t>
            </a:r>
            <a:r>
              <a:rPr sz="2700" spc="-30" dirty="0">
                <a:solidFill>
                  <a:srgbClr val="242424"/>
                </a:solidFill>
                <a:latin typeface="Calibri"/>
                <a:cs typeface="Calibri"/>
              </a:rPr>
              <a:t> </a:t>
            </a:r>
            <a:r>
              <a:rPr sz="2700" dirty="0">
                <a:solidFill>
                  <a:srgbClr val="242424"/>
                </a:solidFill>
                <a:latin typeface="Calibri"/>
                <a:cs typeface="Calibri"/>
              </a:rPr>
              <a:t>output</a:t>
            </a:r>
            <a:r>
              <a:rPr sz="2700" spc="-38" dirty="0">
                <a:solidFill>
                  <a:srgbClr val="242424"/>
                </a:solidFill>
                <a:latin typeface="Calibri"/>
                <a:cs typeface="Calibri"/>
              </a:rPr>
              <a:t> </a:t>
            </a:r>
            <a:r>
              <a:rPr sz="2700" spc="-15" dirty="0">
                <a:solidFill>
                  <a:srgbClr val="242424"/>
                </a:solidFill>
                <a:latin typeface="Calibri"/>
                <a:cs typeface="Calibri"/>
              </a:rPr>
              <a:t>tokens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2283391" y="4534663"/>
            <a:ext cx="5544503" cy="43473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sz="2700" b="1" dirty="0">
                <a:solidFill>
                  <a:srgbClr val="242424"/>
                </a:solidFill>
                <a:latin typeface="Calibri"/>
                <a:cs typeface="Calibri"/>
              </a:rPr>
              <a:t>Model</a:t>
            </a:r>
            <a:r>
              <a:rPr sz="2700" b="1" spc="-45" dirty="0">
                <a:solidFill>
                  <a:srgbClr val="242424"/>
                </a:solidFill>
                <a:latin typeface="Calibri"/>
                <a:cs typeface="Calibri"/>
              </a:rPr>
              <a:t> </a:t>
            </a:r>
            <a:r>
              <a:rPr sz="2700" b="1" dirty="0">
                <a:solidFill>
                  <a:srgbClr val="242424"/>
                </a:solidFill>
                <a:latin typeface="Calibri"/>
                <a:cs typeface="Calibri"/>
              </a:rPr>
              <a:t>can</a:t>
            </a:r>
            <a:r>
              <a:rPr sz="2700" b="1" spc="-45" dirty="0">
                <a:solidFill>
                  <a:srgbClr val="242424"/>
                </a:solidFill>
                <a:latin typeface="Calibri"/>
                <a:cs typeface="Calibri"/>
              </a:rPr>
              <a:t> </a:t>
            </a:r>
            <a:r>
              <a:rPr sz="2700" b="1" dirty="0">
                <a:solidFill>
                  <a:srgbClr val="242424"/>
                </a:solidFill>
                <a:latin typeface="Calibri"/>
                <a:cs typeface="Calibri"/>
              </a:rPr>
              <a:t>only</a:t>
            </a:r>
            <a:r>
              <a:rPr sz="2700" b="1" spc="-45" dirty="0">
                <a:solidFill>
                  <a:srgbClr val="242424"/>
                </a:solidFill>
                <a:latin typeface="Calibri"/>
                <a:cs typeface="Calibri"/>
              </a:rPr>
              <a:t> </a:t>
            </a:r>
            <a:r>
              <a:rPr sz="2700" b="1" dirty="0">
                <a:solidFill>
                  <a:srgbClr val="242424"/>
                </a:solidFill>
                <a:latin typeface="Calibri"/>
                <a:cs typeface="Calibri"/>
              </a:rPr>
              <a:t>see</a:t>
            </a:r>
            <a:r>
              <a:rPr sz="2700" b="1" spc="-53" dirty="0">
                <a:solidFill>
                  <a:srgbClr val="242424"/>
                </a:solidFill>
                <a:latin typeface="Calibri"/>
                <a:cs typeface="Calibri"/>
              </a:rPr>
              <a:t> </a:t>
            </a:r>
            <a:r>
              <a:rPr sz="2700" b="1" dirty="0">
                <a:solidFill>
                  <a:srgbClr val="242424"/>
                </a:solidFill>
                <a:latin typeface="Calibri"/>
                <a:cs typeface="Calibri"/>
              </a:rPr>
              <a:t>previous</a:t>
            </a:r>
            <a:r>
              <a:rPr sz="2700" b="1" spc="-45" dirty="0">
                <a:solidFill>
                  <a:srgbClr val="242424"/>
                </a:solidFill>
                <a:latin typeface="Calibri"/>
                <a:cs typeface="Calibri"/>
              </a:rPr>
              <a:t> </a:t>
            </a:r>
            <a:r>
              <a:rPr sz="2700" b="1" spc="-15" dirty="0">
                <a:solidFill>
                  <a:srgbClr val="242424"/>
                </a:solidFill>
                <a:latin typeface="Calibri"/>
                <a:cs typeface="Calibri"/>
              </a:rPr>
              <a:t>timesteps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2283391" y="5353051"/>
            <a:ext cx="5535930" cy="861133"/>
          </a:xfrm>
          <a:prstGeom prst="rect">
            <a:avLst/>
          </a:prstGeom>
        </p:spPr>
        <p:txBody>
          <a:bodyPr vert="horz" wrap="square" lIns="0" tIns="40005" rIns="0" bIns="0" rtlCol="0">
            <a:spAutoFit/>
          </a:bodyPr>
          <a:lstStyle/>
          <a:p>
            <a:pPr marL="19050" marR="7620">
              <a:lnSpc>
                <a:spcPts val="3165"/>
              </a:lnSpc>
              <a:spcBef>
                <a:spcPts val="315"/>
              </a:spcBef>
            </a:pPr>
            <a:r>
              <a:rPr sz="2700" b="1" dirty="0">
                <a:solidFill>
                  <a:srgbClr val="242424"/>
                </a:solidFill>
                <a:latin typeface="Calibri"/>
                <a:cs typeface="Calibri"/>
              </a:rPr>
              <a:t>Model</a:t>
            </a:r>
            <a:r>
              <a:rPr sz="2700" b="1" spc="-15" dirty="0">
                <a:solidFill>
                  <a:srgbClr val="242424"/>
                </a:solidFill>
                <a:latin typeface="Calibri"/>
                <a:cs typeface="Calibri"/>
              </a:rPr>
              <a:t> </a:t>
            </a:r>
            <a:r>
              <a:rPr sz="2700" b="1" dirty="0">
                <a:solidFill>
                  <a:srgbClr val="242424"/>
                </a:solidFill>
                <a:latin typeface="Calibri"/>
                <a:cs typeface="Calibri"/>
              </a:rPr>
              <a:t>is </a:t>
            </a:r>
            <a:r>
              <a:rPr sz="2700" b="1" spc="-30" dirty="0">
                <a:solidFill>
                  <a:srgbClr val="242424"/>
                </a:solidFill>
                <a:latin typeface="Calibri"/>
                <a:cs typeface="Calibri"/>
              </a:rPr>
              <a:t>auto-</a:t>
            </a:r>
            <a:r>
              <a:rPr sz="2700" b="1" spc="-15" dirty="0">
                <a:solidFill>
                  <a:srgbClr val="242424"/>
                </a:solidFill>
                <a:latin typeface="Calibri"/>
                <a:cs typeface="Calibri"/>
              </a:rPr>
              <a:t>regressive</a:t>
            </a:r>
            <a:r>
              <a:rPr sz="2700" b="1" spc="-8" dirty="0">
                <a:solidFill>
                  <a:srgbClr val="242424"/>
                </a:solidFill>
                <a:latin typeface="Calibri"/>
                <a:cs typeface="Calibri"/>
              </a:rPr>
              <a:t> </a:t>
            </a:r>
            <a:r>
              <a:rPr sz="2700" b="1" dirty="0">
                <a:solidFill>
                  <a:srgbClr val="242424"/>
                </a:solidFill>
                <a:latin typeface="Calibri"/>
                <a:cs typeface="Calibri"/>
              </a:rPr>
              <a:t>with</a:t>
            </a:r>
            <a:r>
              <a:rPr sz="2700" b="1" spc="8" dirty="0">
                <a:solidFill>
                  <a:srgbClr val="242424"/>
                </a:solidFill>
                <a:latin typeface="Calibri"/>
                <a:cs typeface="Calibri"/>
              </a:rPr>
              <a:t> </a:t>
            </a:r>
            <a:r>
              <a:rPr sz="2700" b="1" spc="-15" dirty="0">
                <a:solidFill>
                  <a:srgbClr val="242424"/>
                </a:solidFill>
                <a:latin typeface="Calibri"/>
                <a:cs typeface="Calibri"/>
              </a:rPr>
              <a:t>previous timesteps’</a:t>
            </a:r>
            <a:r>
              <a:rPr sz="2700" b="1" spc="-23" dirty="0">
                <a:solidFill>
                  <a:srgbClr val="242424"/>
                </a:solidFill>
                <a:latin typeface="Calibri"/>
                <a:cs typeface="Calibri"/>
              </a:rPr>
              <a:t> </a:t>
            </a:r>
            <a:r>
              <a:rPr sz="2700" b="1" spc="-15" dirty="0">
                <a:solidFill>
                  <a:srgbClr val="242424"/>
                </a:solidFill>
                <a:latin typeface="Calibri"/>
                <a:cs typeface="Calibri"/>
              </a:rPr>
              <a:t>outputs</a:t>
            </a:r>
            <a:endParaRPr sz="27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170840" y="1386566"/>
            <a:ext cx="5946456" cy="8526780"/>
            <a:chOff x="4113893" y="924377"/>
            <a:chExt cx="3964304" cy="56845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94566" y="1003509"/>
              <a:ext cx="3809225" cy="5605375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095998" y="930727"/>
              <a:ext cx="1976120" cy="4996815"/>
            </a:xfrm>
            <a:custGeom>
              <a:avLst/>
              <a:gdLst/>
              <a:ahLst/>
              <a:cxnLst/>
              <a:rect l="l" t="t" r="r" b="b"/>
              <a:pathLst>
                <a:path w="1976120" h="4996815">
                  <a:moveTo>
                    <a:pt x="1646455" y="0"/>
                  </a:moveTo>
                  <a:lnTo>
                    <a:pt x="329299" y="0"/>
                  </a:lnTo>
                  <a:lnTo>
                    <a:pt x="280638" y="3570"/>
                  </a:lnTo>
                  <a:lnTo>
                    <a:pt x="234193" y="13942"/>
                  </a:lnTo>
                  <a:lnTo>
                    <a:pt x="190475" y="30606"/>
                  </a:lnTo>
                  <a:lnTo>
                    <a:pt x="149992" y="53052"/>
                  </a:lnTo>
                  <a:lnTo>
                    <a:pt x="113255" y="80771"/>
                  </a:lnTo>
                  <a:lnTo>
                    <a:pt x="80771" y="113255"/>
                  </a:lnTo>
                  <a:lnTo>
                    <a:pt x="53052" y="149992"/>
                  </a:lnTo>
                  <a:lnTo>
                    <a:pt x="30606" y="190475"/>
                  </a:lnTo>
                  <a:lnTo>
                    <a:pt x="13942" y="234193"/>
                  </a:lnTo>
                  <a:lnTo>
                    <a:pt x="3570" y="280638"/>
                  </a:lnTo>
                  <a:lnTo>
                    <a:pt x="0" y="329299"/>
                  </a:lnTo>
                  <a:lnTo>
                    <a:pt x="0" y="4667245"/>
                  </a:lnTo>
                  <a:lnTo>
                    <a:pt x="3570" y="4715907"/>
                  </a:lnTo>
                  <a:lnTo>
                    <a:pt x="13942" y="4762351"/>
                  </a:lnTo>
                  <a:lnTo>
                    <a:pt x="30606" y="4806070"/>
                  </a:lnTo>
                  <a:lnTo>
                    <a:pt x="53052" y="4846553"/>
                  </a:lnTo>
                  <a:lnTo>
                    <a:pt x="80771" y="4883290"/>
                  </a:lnTo>
                  <a:lnTo>
                    <a:pt x="113255" y="4915774"/>
                  </a:lnTo>
                  <a:lnTo>
                    <a:pt x="149992" y="4943493"/>
                  </a:lnTo>
                  <a:lnTo>
                    <a:pt x="190475" y="4965939"/>
                  </a:lnTo>
                  <a:lnTo>
                    <a:pt x="234193" y="4982603"/>
                  </a:lnTo>
                  <a:lnTo>
                    <a:pt x="280638" y="4992975"/>
                  </a:lnTo>
                  <a:lnTo>
                    <a:pt x="329299" y="4996545"/>
                  </a:lnTo>
                  <a:lnTo>
                    <a:pt x="1646455" y="4996545"/>
                  </a:lnTo>
                  <a:lnTo>
                    <a:pt x="1695117" y="4992975"/>
                  </a:lnTo>
                  <a:lnTo>
                    <a:pt x="1741562" y="4982603"/>
                  </a:lnTo>
                  <a:lnTo>
                    <a:pt x="1785280" y="4965939"/>
                  </a:lnTo>
                  <a:lnTo>
                    <a:pt x="1825763" y="4943493"/>
                  </a:lnTo>
                  <a:lnTo>
                    <a:pt x="1862500" y="4915774"/>
                  </a:lnTo>
                  <a:lnTo>
                    <a:pt x="1894984" y="4883290"/>
                  </a:lnTo>
                  <a:lnTo>
                    <a:pt x="1922703" y="4846553"/>
                  </a:lnTo>
                  <a:lnTo>
                    <a:pt x="1945149" y="4806070"/>
                  </a:lnTo>
                  <a:lnTo>
                    <a:pt x="1961813" y="4762351"/>
                  </a:lnTo>
                  <a:lnTo>
                    <a:pt x="1972185" y="4715907"/>
                  </a:lnTo>
                  <a:lnTo>
                    <a:pt x="1975755" y="4667245"/>
                  </a:lnTo>
                  <a:lnTo>
                    <a:pt x="1975755" y="329299"/>
                  </a:lnTo>
                  <a:lnTo>
                    <a:pt x="1972185" y="280638"/>
                  </a:lnTo>
                  <a:lnTo>
                    <a:pt x="1961813" y="234193"/>
                  </a:lnTo>
                  <a:lnTo>
                    <a:pt x="1945149" y="190475"/>
                  </a:lnTo>
                  <a:lnTo>
                    <a:pt x="1922703" y="149992"/>
                  </a:lnTo>
                  <a:lnTo>
                    <a:pt x="1894984" y="113255"/>
                  </a:lnTo>
                  <a:lnTo>
                    <a:pt x="1862500" y="80771"/>
                  </a:lnTo>
                  <a:lnTo>
                    <a:pt x="1825763" y="53052"/>
                  </a:lnTo>
                  <a:lnTo>
                    <a:pt x="1785280" y="30606"/>
                  </a:lnTo>
                  <a:lnTo>
                    <a:pt x="1741562" y="13942"/>
                  </a:lnTo>
                  <a:lnTo>
                    <a:pt x="1695117" y="3570"/>
                  </a:lnTo>
                  <a:lnTo>
                    <a:pt x="1646455" y="0"/>
                  </a:lnTo>
                  <a:close/>
                </a:path>
              </a:pathLst>
            </a:custGeom>
            <a:solidFill>
              <a:srgbClr val="BDD7EE">
                <a:alpha val="34899"/>
              </a:srgbClr>
            </a:solidFill>
          </p:spPr>
          <p:txBody>
            <a:bodyPr wrap="square" lIns="0" tIns="0" rIns="0" bIns="0" rtlCol="0"/>
            <a:lstStyle/>
            <a:p>
              <a:endParaRPr sz="2700"/>
            </a:p>
          </p:txBody>
        </p:sp>
        <p:sp>
          <p:nvSpPr>
            <p:cNvPr id="5" name="object 5"/>
            <p:cNvSpPr/>
            <p:nvPr/>
          </p:nvSpPr>
          <p:spPr>
            <a:xfrm>
              <a:off x="6095998" y="930727"/>
              <a:ext cx="1976120" cy="4996815"/>
            </a:xfrm>
            <a:custGeom>
              <a:avLst/>
              <a:gdLst/>
              <a:ahLst/>
              <a:cxnLst/>
              <a:rect l="l" t="t" r="r" b="b"/>
              <a:pathLst>
                <a:path w="1976120" h="4996815">
                  <a:moveTo>
                    <a:pt x="0" y="329299"/>
                  </a:moveTo>
                  <a:lnTo>
                    <a:pt x="3570" y="280638"/>
                  </a:lnTo>
                  <a:lnTo>
                    <a:pt x="13942" y="234193"/>
                  </a:lnTo>
                  <a:lnTo>
                    <a:pt x="30605" y="190475"/>
                  </a:lnTo>
                  <a:lnTo>
                    <a:pt x="53052" y="149992"/>
                  </a:lnTo>
                  <a:lnTo>
                    <a:pt x="80771" y="113254"/>
                  </a:lnTo>
                  <a:lnTo>
                    <a:pt x="113255" y="80771"/>
                  </a:lnTo>
                  <a:lnTo>
                    <a:pt x="149992" y="53052"/>
                  </a:lnTo>
                  <a:lnTo>
                    <a:pt x="190475" y="30605"/>
                  </a:lnTo>
                  <a:lnTo>
                    <a:pt x="234193" y="13942"/>
                  </a:lnTo>
                  <a:lnTo>
                    <a:pt x="280638" y="3570"/>
                  </a:lnTo>
                  <a:lnTo>
                    <a:pt x="329300" y="0"/>
                  </a:lnTo>
                  <a:lnTo>
                    <a:pt x="1646456" y="0"/>
                  </a:lnTo>
                  <a:lnTo>
                    <a:pt x="1695117" y="3570"/>
                  </a:lnTo>
                  <a:lnTo>
                    <a:pt x="1741562" y="13942"/>
                  </a:lnTo>
                  <a:lnTo>
                    <a:pt x="1785280" y="30605"/>
                  </a:lnTo>
                  <a:lnTo>
                    <a:pt x="1825763" y="53052"/>
                  </a:lnTo>
                  <a:lnTo>
                    <a:pt x="1862500" y="80771"/>
                  </a:lnTo>
                  <a:lnTo>
                    <a:pt x="1894984" y="113254"/>
                  </a:lnTo>
                  <a:lnTo>
                    <a:pt x="1922703" y="149992"/>
                  </a:lnTo>
                  <a:lnTo>
                    <a:pt x="1945149" y="190475"/>
                  </a:lnTo>
                  <a:lnTo>
                    <a:pt x="1961813" y="234193"/>
                  </a:lnTo>
                  <a:lnTo>
                    <a:pt x="1972185" y="280638"/>
                  </a:lnTo>
                  <a:lnTo>
                    <a:pt x="1975756" y="329299"/>
                  </a:lnTo>
                  <a:lnTo>
                    <a:pt x="1975756" y="4667246"/>
                  </a:lnTo>
                  <a:lnTo>
                    <a:pt x="1972185" y="4715907"/>
                  </a:lnTo>
                  <a:lnTo>
                    <a:pt x="1961813" y="4762352"/>
                  </a:lnTo>
                  <a:lnTo>
                    <a:pt x="1945149" y="4806070"/>
                  </a:lnTo>
                  <a:lnTo>
                    <a:pt x="1922703" y="4846553"/>
                  </a:lnTo>
                  <a:lnTo>
                    <a:pt x="1894984" y="4883290"/>
                  </a:lnTo>
                  <a:lnTo>
                    <a:pt x="1862500" y="4915774"/>
                  </a:lnTo>
                  <a:lnTo>
                    <a:pt x="1825763" y="4943493"/>
                  </a:lnTo>
                  <a:lnTo>
                    <a:pt x="1785280" y="4965940"/>
                  </a:lnTo>
                  <a:lnTo>
                    <a:pt x="1741562" y="4982603"/>
                  </a:lnTo>
                  <a:lnTo>
                    <a:pt x="1695117" y="4992975"/>
                  </a:lnTo>
                  <a:lnTo>
                    <a:pt x="1646456" y="4996546"/>
                  </a:lnTo>
                  <a:lnTo>
                    <a:pt x="329300" y="4996546"/>
                  </a:lnTo>
                  <a:lnTo>
                    <a:pt x="280638" y="4992975"/>
                  </a:lnTo>
                  <a:lnTo>
                    <a:pt x="234193" y="4982603"/>
                  </a:lnTo>
                  <a:lnTo>
                    <a:pt x="190475" y="4965940"/>
                  </a:lnTo>
                  <a:lnTo>
                    <a:pt x="149992" y="4943493"/>
                  </a:lnTo>
                  <a:lnTo>
                    <a:pt x="113255" y="4915774"/>
                  </a:lnTo>
                  <a:lnTo>
                    <a:pt x="80771" y="4883290"/>
                  </a:lnTo>
                  <a:lnTo>
                    <a:pt x="53052" y="4846553"/>
                  </a:lnTo>
                  <a:lnTo>
                    <a:pt x="30605" y="4806070"/>
                  </a:lnTo>
                  <a:lnTo>
                    <a:pt x="13942" y="4762352"/>
                  </a:lnTo>
                  <a:lnTo>
                    <a:pt x="3570" y="4715907"/>
                  </a:lnTo>
                  <a:lnTo>
                    <a:pt x="0" y="4667246"/>
                  </a:lnTo>
                  <a:lnTo>
                    <a:pt x="0" y="329299"/>
                  </a:lnTo>
                  <a:close/>
                </a:path>
              </a:pathLst>
            </a:custGeom>
            <a:ln w="12700">
              <a:solidFill>
                <a:srgbClr val="172C51"/>
              </a:solidFill>
            </a:ln>
          </p:spPr>
          <p:txBody>
            <a:bodyPr wrap="square" lIns="0" tIns="0" rIns="0" bIns="0" rtlCol="0"/>
            <a:lstStyle/>
            <a:p>
              <a:endParaRPr sz="2700"/>
            </a:p>
          </p:txBody>
        </p:sp>
        <p:sp>
          <p:nvSpPr>
            <p:cNvPr id="6" name="object 6"/>
            <p:cNvSpPr/>
            <p:nvPr/>
          </p:nvSpPr>
          <p:spPr>
            <a:xfrm>
              <a:off x="4120243" y="2743200"/>
              <a:ext cx="1976120" cy="3184525"/>
            </a:xfrm>
            <a:custGeom>
              <a:avLst/>
              <a:gdLst/>
              <a:ahLst/>
              <a:cxnLst/>
              <a:rect l="l" t="t" r="r" b="b"/>
              <a:pathLst>
                <a:path w="1976120" h="3184525">
                  <a:moveTo>
                    <a:pt x="1646455" y="0"/>
                  </a:moveTo>
                  <a:lnTo>
                    <a:pt x="329299" y="0"/>
                  </a:lnTo>
                  <a:lnTo>
                    <a:pt x="280637" y="3570"/>
                  </a:lnTo>
                  <a:lnTo>
                    <a:pt x="234193" y="13942"/>
                  </a:lnTo>
                  <a:lnTo>
                    <a:pt x="190474" y="30605"/>
                  </a:lnTo>
                  <a:lnTo>
                    <a:pt x="149992" y="53052"/>
                  </a:lnTo>
                  <a:lnTo>
                    <a:pt x="113254" y="80771"/>
                  </a:lnTo>
                  <a:lnTo>
                    <a:pt x="80771" y="113254"/>
                  </a:lnTo>
                  <a:lnTo>
                    <a:pt x="53052" y="149992"/>
                  </a:lnTo>
                  <a:lnTo>
                    <a:pt x="30605" y="190474"/>
                  </a:lnTo>
                  <a:lnTo>
                    <a:pt x="13942" y="234193"/>
                  </a:lnTo>
                  <a:lnTo>
                    <a:pt x="3570" y="280637"/>
                  </a:lnTo>
                  <a:lnTo>
                    <a:pt x="0" y="329299"/>
                  </a:lnTo>
                  <a:lnTo>
                    <a:pt x="0" y="2854773"/>
                  </a:lnTo>
                  <a:lnTo>
                    <a:pt x="3570" y="2903434"/>
                  </a:lnTo>
                  <a:lnTo>
                    <a:pt x="13942" y="2949879"/>
                  </a:lnTo>
                  <a:lnTo>
                    <a:pt x="30605" y="2993597"/>
                  </a:lnTo>
                  <a:lnTo>
                    <a:pt x="53052" y="3034080"/>
                  </a:lnTo>
                  <a:lnTo>
                    <a:pt x="80771" y="3070818"/>
                  </a:lnTo>
                  <a:lnTo>
                    <a:pt x="113254" y="3103301"/>
                  </a:lnTo>
                  <a:lnTo>
                    <a:pt x="149992" y="3131020"/>
                  </a:lnTo>
                  <a:lnTo>
                    <a:pt x="190474" y="3153466"/>
                  </a:lnTo>
                  <a:lnTo>
                    <a:pt x="234193" y="3170130"/>
                  </a:lnTo>
                  <a:lnTo>
                    <a:pt x="280637" y="3180502"/>
                  </a:lnTo>
                  <a:lnTo>
                    <a:pt x="329299" y="3184072"/>
                  </a:lnTo>
                  <a:lnTo>
                    <a:pt x="1646455" y="3184072"/>
                  </a:lnTo>
                  <a:lnTo>
                    <a:pt x="1695117" y="3180502"/>
                  </a:lnTo>
                  <a:lnTo>
                    <a:pt x="1741561" y="3170130"/>
                  </a:lnTo>
                  <a:lnTo>
                    <a:pt x="1785280" y="3153466"/>
                  </a:lnTo>
                  <a:lnTo>
                    <a:pt x="1825762" y="3131020"/>
                  </a:lnTo>
                  <a:lnTo>
                    <a:pt x="1862500" y="3103301"/>
                  </a:lnTo>
                  <a:lnTo>
                    <a:pt x="1894983" y="3070818"/>
                  </a:lnTo>
                  <a:lnTo>
                    <a:pt x="1922703" y="3034080"/>
                  </a:lnTo>
                  <a:lnTo>
                    <a:pt x="1945149" y="2993597"/>
                  </a:lnTo>
                  <a:lnTo>
                    <a:pt x="1961813" y="2949879"/>
                  </a:lnTo>
                  <a:lnTo>
                    <a:pt x="1972185" y="2903434"/>
                  </a:lnTo>
                  <a:lnTo>
                    <a:pt x="1975755" y="2854773"/>
                  </a:lnTo>
                  <a:lnTo>
                    <a:pt x="1975755" y="329299"/>
                  </a:lnTo>
                  <a:lnTo>
                    <a:pt x="1972185" y="280637"/>
                  </a:lnTo>
                  <a:lnTo>
                    <a:pt x="1961813" y="234193"/>
                  </a:lnTo>
                  <a:lnTo>
                    <a:pt x="1945149" y="190474"/>
                  </a:lnTo>
                  <a:lnTo>
                    <a:pt x="1922703" y="149992"/>
                  </a:lnTo>
                  <a:lnTo>
                    <a:pt x="1894983" y="113254"/>
                  </a:lnTo>
                  <a:lnTo>
                    <a:pt x="1862500" y="80771"/>
                  </a:lnTo>
                  <a:lnTo>
                    <a:pt x="1825762" y="53052"/>
                  </a:lnTo>
                  <a:lnTo>
                    <a:pt x="1785280" y="30605"/>
                  </a:lnTo>
                  <a:lnTo>
                    <a:pt x="1741561" y="13942"/>
                  </a:lnTo>
                  <a:lnTo>
                    <a:pt x="1695117" y="3570"/>
                  </a:lnTo>
                  <a:lnTo>
                    <a:pt x="1646455" y="0"/>
                  </a:lnTo>
                  <a:close/>
                </a:path>
              </a:pathLst>
            </a:custGeom>
            <a:solidFill>
              <a:srgbClr val="FFE699">
                <a:alpha val="34899"/>
              </a:srgbClr>
            </a:solidFill>
          </p:spPr>
          <p:txBody>
            <a:bodyPr wrap="square" lIns="0" tIns="0" rIns="0" bIns="0" rtlCol="0"/>
            <a:lstStyle/>
            <a:p>
              <a:endParaRPr sz="2700"/>
            </a:p>
          </p:txBody>
        </p:sp>
        <p:sp>
          <p:nvSpPr>
            <p:cNvPr id="7" name="object 7"/>
            <p:cNvSpPr/>
            <p:nvPr/>
          </p:nvSpPr>
          <p:spPr>
            <a:xfrm>
              <a:off x="4120243" y="2743200"/>
              <a:ext cx="1976120" cy="3184525"/>
            </a:xfrm>
            <a:custGeom>
              <a:avLst/>
              <a:gdLst/>
              <a:ahLst/>
              <a:cxnLst/>
              <a:rect l="l" t="t" r="r" b="b"/>
              <a:pathLst>
                <a:path w="1976120" h="3184525">
                  <a:moveTo>
                    <a:pt x="0" y="329299"/>
                  </a:moveTo>
                  <a:lnTo>
                    <a:pt x="3570" y="280637"/>
                  </a:lnTo>
                  <a:lnTo>
                    <a:pt x="13942" y="234193"/>
                  </a:lnTo>
                  <a:lnTo>
                    <a:pt x="30605" y="190475"/>
                  </a:lnTo>
                  <a:lnTo>
                    <a:pt x="53052" y="149992"/>
                  </a:lnTo>
                  <a:lnTo>
                    <a:pt x="80771" y="113254"/>
                  </a:lnTo>
                  <a:lnTo>
                    <a:pt x="113254" y="80771"/>
                  </a:lnTo>
                  <a:lnTo>
                    <a:pt x="149992" y="53052"/>
                  </a:lnTo>
                  <a:lnTo>
                    <a:pt x="190475" y="30605"/>
                  </a:lnTo>
                  <a:lnTo>
                    <a:pt x="234193" y="13942"/>
                  </a:lnTo>
                  <a:lnTo>
                    <a:pt x="280638" y="3570"/>
                  </a:lnTo>
                  <a:lnTo>
                    <a:pt x="329299" y="0"/>
                  </a:lnTo>
                  <a:lnTo>
                    <a:pt x="1646456" y="0"/>
                  </a:lnTo>
                  <a:lnTo>
                    <a:pt x="1695117" y="3570"/>
                  </a:lnTo>
                  <a:lnTo>
                    <a:pt x="1741562" y="13942"/>
                  </a:lnTo>
                  <a:lnTo>
                    <a:pt x="1785280" y="30605"/>
                  </a:lnTo>
                  <a:lnTo>
                    <a:pt x="1825763" y="53052"/>
                  </a:lnTo>
                  <a:lnTo>
                    <a:pt x="1862500" y="80771"/>
                  </a:lnTo>
                  <a:lnTo>
                    <a:pt x="1894984" y="113254"/>
                  </a:lnTo>
                  <a:lnTo>
                    <a:pt x="1922703" y="149992"/>
                  </a:lnTo>
                  <a:lnTo>
                    <a:pt x="1945149" y="190475"/>
                  </a:lnTo>
                  <a:lnTo>
                    <a:pt x="1961813" y="234193"/>
                  </a:lnTo>
                  <a:lnTo>
                    <a:pt x="1972185" y="280637"/>
                  </a:lnTo>
                  <a:lnTo>
                    <a:pt x="1975756" y="329299"/>
                  </a:lnTo>
                  <a:lnTo>
                    <a:pt x="1975756" y="2854774"/>
                  </a:lnTo>
                  <a:lnTo>
                    <a:pt x="1972185" y="2903435"/>
                  </a:lnTo>
                  <a:lnTo>
                    <a:pt x="1961813" y="2949880"/>
                  </a:lnTo>
                  <a:lnTo>
                    <a:pt x="1945149" y="2993598"/>
                  </a:lnTo>
                  <a:lnTo>
                    <a:pt x="1922703" y="3034080"/>
                  </a:lnTo>
                  <a:lnTo>
                    <a:pt x="1894984" y="3070818"/>
                  </a:lnTo>
                  <a:lnTo>
                    <a:pt x="1862500" y="3103301"/>
                  </a:lnTo>
                  <a:lnTo>
                    <a:pt x="1825763" y="3131020"/>
                  </a:lnTo>
                  <a:lnTo>
                    <a:pt x="1785280" y="3153467"/>
                  </a:lnTo>
                  <a:lnTo>
                    <a:pt x="1741562" y="3170130"/>
                  </a:lnTo>
                  <a:lnTo>
                    <a:pt x="1695117" y="3180502"/>
                  </a:lnTo>
                  <a:lnTo>
                    <a:pt x="1646456" y="3184073"/>
                  </a:lnTo>
                  <a:lnTo>
                    <a:pt x="329299" y="3184073"/>
                  </a:lnTo>
                  <a:lnTo>
                    <a:pt x="280638" y="3180502"/>
                  </a:lnTo>
                  <a:lnTo>
                    <a:pt x="234193" y="3170130"/>
                  </a:lnTo>
                  <a:lnTo>
                    <a:pt x="190475" y="3153467"/>
                  </a:lnTo>
                  <a:lnTo>
                    <a:pt x="149992" y="3131020"/>
                  </a:lnTo>
                  <a:lnTo>
                    <a:pt x="113254" y="3103301"/>
                  </a:lnTo>
                  <a:lnTo>
                    <a:pt x="80771" y="3070818"/>
                  </a:lnTo>
                  <a:lnTo>
                    <a:pt x="53052" y="3034080"/>
                  </a:lnTo>
                  <a:lnTo>
                    <a:pt x="30605" y="2993598"/>
                  </a:lnTo>
                  <a:lnTo>
                    <a:pt x="13942" y="2949880"/>
                  </a:lnTo>
                  <a:lnTo>
                    <a:pt x="3570" y="2903435"/>
                  </a:lnTo>
                  <a:lnTo>
                    <a:pt x="0" y="2854774"/>
                  </a:lnTo>
                  <a:lnTo>
                    <a:pt x="0" y="329299"/>
                  </a:lnTo>
                  <a:close/>
                </a:path>
              </a:pathLst>
            </a:custGeom>
            <a:ln w="12700">
              <a:solidFill>
                <a:srgbClr val="172C51"/>
              </a:solidFill>
            </a:ln>
          </p:spPr>
          <p:txBody>
            <a:bodyPr wrap="square" lIns="0" tIns="0" rIns="0" bIns="0" rtlCol="0"/>
            <a:lstStyle/>
            <a:p>
              <a:endParaRPr sz="2700"/>
            </a:p>
          </p:txBody>
        </p:sp>
      </p:grpSp>
      <p:sp>
        <p:nvSpPr>
          <p:cNvPr id="8" name="object 8" descr="$PPTXTitle"/>
          <p:cNvSpPr txBox="1">
            <a:spLocks noGrp="1"/>
          </p:cNvSpPr>
          <p:nvPr>
            <p:ph type="title"/>
          </p:nvPr>
        </p:nvSpPr>
        <p:spPr>
          <a:xfrm>
            <a:off x="5742812" y="319341"/>
            <a:ext cx="6802755" cy="696344"/>
          </a:xfrm>
          <a:prstGeom prst="rect">
            <a:avLst/>
          </a:prstGeom>
        </p:spPr>
        <p:txBody>
          <a:bodyPr vert="horz" wrap="square" lIns="0" tIns="19050" rIns="0" bIns="0" rtlCol="0" anchor="ctr">
            <a:spAutoFit/>
          </a:bodyPr>
          <a:lstStyle/>
          <a:p>
            <a:pPr marL="19050">
              <a:spcBef>
                <a:spcPts val="150"/>
              </a:spcBef>
            </a:pPr>
            <a:r>
              <a:rPr spc="-53" dirty="0"/>
              <a:t>Transformers,</a:t>
            </a:r>
            <a:r>
              <a:rPr spc="-127" dirty="0"/>
              <a:t> </a:t>
            </a:r>
            <a:r>
              <a:rPr spc="-15" dirty="0"/>
              <a:t>mid-</a:t>
            </a:r>
            <a:r>
              <a:rPr spc="-30" dirty="0"/>
              <a:t>2017</a:t>
            </a:r>
          </a:p>
        </p:txBody>
      </p:sp>
      <p:sp>
        <p:nvSpPr>
          <p:cNvPr id="19" name="object 19"/>
          <p:cNvSpPr txBox="1">
            <a:spLocks noGrp="1"/>
          </p:cNvSpPr>
          <p:nvPr>
            <p:ph type="sldNum" sz="quarter" idx="7"/>
          </p:nvPr>
        </p:nvSpPr>
        <p:spPr>
          <a:xfrm>
            <a:off x="11664267" y="6371008"/>
            <a:ext cx="322579" cy="2114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193675">
              <a:spcBef>
                <a:spcPts val="40"/>
              </a:spcBef>
            </a:pPr>
            <a:fld id="{81D60167-4931-47E6-BA6A-407CBD079E47}" type="slidenum">
              <a:rPr lang="en-GB" spc="-50" smtClean="0"/>
              <a:pPr marL="193675">
                <a:spcBef>
                  <a:spcPts val="40"/>
                </a:spcBef>
              </a:pPr>
              <a:t>103</a:t>
            </a:fld>
            <a:endParaRPr spc="-38" dirty="0"/>
          </a:p>
        </p:txBody>
      </p:sp>
      <p:sp>
        <p:nvSpPr>
          <p:cNvPr id="9" name="object 9"/>
          <p:cNvSpPr txBox="1"/>
          <p:nvPr/>
        </p:nvSpPr>
        <p:spPr>
          <a:xfrm>
            <a:off x="3183527" y="6552449"/>
            <a:ext cx="2612708" cy="463588"/>
          </a:xfrm>
          <a:prstGeom prst="rect">
            <a:avLst/>
          </a:prstGeom>
          <a:solidFill>
            <a:srgbClr val="FFFF00"/>
          </a:solidFill>
        </p:spPr>
        <p:txBody>
          <a:bodyPr vert="horz" wrap="square" lIns="0" tIns="1905" rIns="0" bIns="0" rtlCol="0">
            <a:spAutoFit/>
          </a:bodyPr>
          <a:lstStyle/>
          <a:p>
            <a:pPr>
              <a:spcBef>
                <a:spcPts val="15"/>
              </a:spcBef>
            </a:pPr>
            <a:r>
              <a:rPr sz="3000" b="1" spc="68" dirty="0">
                <a:latin typeface="Calibri"/>
                <a:cs typeface="Calibri"/>
              </a:rPr>
              <a:t>Representation</a:t>
            </a:r>
            <a:endParaRPr sz="30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2467320" y="6552449"/>
            <a:ext cx="1890713" cy="463588"/>
          </a:xfrm>
          <a:prstGeom prst="rect">
            <a:avLst/>
          </a:prstGeom>
          <a:solidFill>
            <a:srgbClr val="00FFFF"/>
          </a:solidFill>
        </p:spPr>
        <p:txBody>
          <a:bodyPr vert="horz" wrap="square" lIns="0" tIns="1905" rIns="0" bIns="0" rtlCol="0">
            <a:spAutoFit/>
          </a:bodyPr>
          <a:lstStyle/>
          <a:p>
            <a:pPr>
              <a:spcBef>
                <a:spcPts val="15"/>
              </a:spcBef>
            </a:pPr>
            <a:r>
              <a:rPr sz="3000" b="1" spc="53" dirty="0">
                <a:latin typeface="Calibri"/>
                <a:cs typeface="Calibri"/>
              </a:rPr>
              <a:t>Generation</a:t>
            </a:r>
            <a:endParaRPr sz="30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35536" y="1636015"/>
            <a:ext cx="3256598" cy="83997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lnSpc>
                <a:spcPts val="3188"/>
              </a:lnSpc>
              <a:spcBef>
                <a:spcPts val="150"/>
              </a:spcBef>
            </a:pPr>
            <a:r>
              <a:rPr sz="2700" b="1" dirty="0">
                <a:solidFill>
                  <a:srgbClr val="242424"/>
                </a:solidFill>
                <a:latin typeface="Calibri"/>
                <a:cs typeface="Calibri"/>
              </a:rPr>
              <a:t>Input</a:t>
            </a:r>
            <a:r>
              <a:rPr sz="2700" b="1" spc="-23" dirty="0">
                <a:solidFill>
                  <a:srgbClr val="242424"/>
                </a:solidFill>
                <a:latin typeface="Calibri"/>
                <a:cs typeface="Calibri"/>
              </a:rPr>
              <a:t> </a:t>
            </a:r>
            <a:r>
              <a:rPr sz="2700" dirty="0">
                <a:solidFill>
                  <a:srgbClr val="242424"/>
                </a:solidFill>
                <a:latin typeface="Calibri"/>
                <a:cs typeface="Calibri"/>
              </a:rPr>
              <a:t>–</a:t>
            </a:r>
            <a:r>
              <a:rPr sz="2700" spc="-23" dirty="0">
                <a:solidFill>
                  <a:srgbClr val="242424"/>
                </a:solidFill>
                <a:latin typeface="Calibri"/>
                <a:cs typeface="Calibri"/>
              </a:rPr>
              <a:t> </a:t>
            </a:r>
            <a:r>
              <a:rPr sz="2700" dirty="0">
                <a:solidFill>
                  <a:srgbClr val="242424"/>
                </a:solidFill>
                <a:latin typeface="Calibri"/>
                <a:cs typeface="Calibri"/>
              </a:rPr>
              <a:t>input</a:t>
            </a:r>
            <a:r>
              <a:rPr sz="2700" spc="-30" dirty="0">
                <a:solidFill>
                  <a:srgbClr val="242424"/>
                </a:solidFill>
                <a:latin typeface="Calibri"/>
                <a:cs typeface="Calibri"/>
              </a:rPr>
              <a:t> </a:t>
            </a:r>
            <a:r>
              <a:rPr sz="2700" spc="-15" dirty="0">
                <a:solidFill>
                  <a:srgbClr val="242424"/>
                </a:solidFill>
                <a:latin typeface="Calibri"/>
                <a:cs typeface="Calibri"/>
              </a:rPr>
              <a:t>tokens</a:t>
            </a:r>
            <a:endParaRPr sz="2700">
              <a:latin typeface="Calibri"/>
              <a:cs typeface="Calibri"/>
            </a:endParaRPr>
          </a:p>
          <a:p>
            <a:pPr marL="19050">
              <a:lnSpc>
                <a:spcPts val="3188"/>
              </a:lnSpc>
            </a:pPr>
            <a:r>
              <a:rPr sz="2700" b="1" dirty="0">
                <a:solidFill>
                  <a:srgbClr val="242424"/>
                </a:solidFill>
                <a:latin typeface="Calibri"/>
                <a:cs typeface="Calibri"/>
              </a:rPr>
              <a:t>Output</a:t>
            </a:r>
            <a:r>
              <a:rPr sz="2700" b="1" spc="-30" dirty="0">
                <a:solidFill>
                  <a:srgbClr val="242424"/>
                </a:solidFill>
                <a:latin typeface="Calibri"/>
                <a:cs typeface="Calibri"/>
              </a:rPr>
              <a:t> </a:t>
            </a:r>
            <a:r>
              <a:rPr sz="2700" dirty="0">
                <a:solidFill>
                  <a:srgbClr val="242424"/>
                </a:solidFill>
                <a:latin typeface="Calibri"/>
                <a:cs typeface="Calibri"/>
              </a:rPr>
              <a:t>–</a:t>
            </a:r>
            <a:r>
              <a:rPr sz="2700" spc="-30" dirty="0">
                <a:solidFill>
                  <a:srgbClr val="242424"/>
                </a:solidFill>
                <a:latin typeface="Calibri"/>
                <a:cs typeface="Calibri"/>
              </a:rPr>
              <a:t> </a:t>
            </a:r>
            <a:r>
              <a:rPr sz="2700" dirty="0">
                <a:solidFill>
                  <a:srgbClr val="242424"/>
                </a:solidFill>
                <a:latin typeface="Calibri"/>
                <a:cs typeface="Calibri"/>
              </a:rPr>
              <a:t>hidden</a:t>
            </a:r>
            <a:r>
              <a:rPr sz="2700" spc="-30" dirty="0">
                <a:solidFill>
                  <a:srgbClr val="242424"/>
                </a:solidFill>
                <a:latin typeface="Calibri"/>
                <a:cs typeface="Calibri"/>
              </a:rPr>
              <a:t> </a:t>
            </a:r>
            <a:r>
              <a:rPr sz="2700" spc="-15" dirty="0">
                <a:solidFill>
                  <a:srgbClr val="242424"/>
                </a:solidFill>
                <a:latin typeface="Calibri"/>
                <a:cs typeface="Calibri"/>
              </a:rPr>
              <a:t>states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35536" y="2875027"/>
            <a:ext cx="3969068" cy="43473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sz="2700" b="1" dirty="0">
                <a:solidFill>
                  <a:srgbClr val="242424"/>
                </a:solidFill>
                <a:latin typeface="Calibri"/>
                <a:cs typeface="Calibri"/>
              </a:rPr>
              <a:t>Model</a:t>
            </a:r>
            <a:r>
              <a:rPr sz="2700" b="1" spc="-30" dirty="0">
                <a:solidFill>
                  <a:srgbClr val="242424"/>
                </a:solidFill>
                <a:latin typeface="Calibri"/>
                <a:cs typeface="Calibri"/>
              </a:rPr>
              <a:t> </a:t>
            </a:r>
            <a:r>
              <a:rPr sz="2700" b="1" dirty="0">
                <a:solidFill>
                  <a:srgbClr val="242424"/>
                </a:solidFill>
                <a:latin typeface="Calibri"/>
                <a:cs typeface="Calibri"/>
              </a:rPr>
              <a:t>can</a:t>
            </a:r>
            <a:r>
              <a:rPr sz="2700" b="1" spc="-30" dirty="0">
                <a:solidFill>
                  <a:srgbClr val="242424"/>
                </a:solidFill>
                <a:latin typeface="Calibri"/>
                <a:cs typeface="Calibri"/>
              </a:rPr>
              <a:t> </a:t>
            </a:r>
            <a:r>
              <a:rPr sz="2700" b="1" dirty="0">
                <a:solidFill>
                  <a:srgbClr val="242424"/>
                </a:solidFill>
                <a:latin typeface="Calibri"/>
                <a:cs typeface="Calibri"/>
              </a:rPr>
              <a:t>see</a:t>
            </a:r>
            <a:r>
              <a:rPr sz="2700" b="1" spc="-30" dirty="0">
                <a:solidFill>
                  <a:srgbClr val="242424"/>
                </a:solidFill>
                <a:latin typeface="Calibri"/>
                <a:cs typeface="Calibri"/>
              </a:rPr>
              <a:t> </a:t>
            </a:r>
            <a:r>
              <a:rPr sz="2700" b="1" dirty="0">
                <a:solidFill>
                  <a:srgbClr val="242424"/>
                </a:solidFill>
                <a:latin typeface="Calibri"/>
                <a:cs typeface="Calibri"/>
              </a:rPr>
              <a:t>all</a:t>
            </a:r>
            <a:r>
              <a:rPr sz="2700" b="1" spc="-30" dirty="0">
                <a:solidFill>
                  <a:srgbClr val="242424"/>
                </a:solidFill>
                <a:latin typeface="Calibri"/>
                <a:cs typeface="Calibri"/>
              </a:rPr>
              <a:t> </a:t>
            </a:r>
            <a:r>
              <a:rPr sz="2700" b="1" spc="-15" dirty="0">
                <a:solidFill>
                  <a:srgbClr val="242424"/>
                </a:solidFill>
                <a:latin typeface="Calibri"/>
                <a:cs typeface="Calibri"/>
              </a:rPr>
              <a:t>timesteps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35535" y="3693414"/>
            <a:ext cx="5394006" cy="838371"/>
          </a:xfrm>
          <a:prstGeom prst="rect">
            <a:avLst/>
          </a:prstGeom>
        </p:spPr>
        <p:txBody>
          <a:bodyPr vert="horz" wrap="square" lIns="0" tIns="42863" rIns="0" bIns="0" rtlCol="0">
            <a:spAutoFit/>
          </a:bodyPr>
          <a:lstStyle/>
          <a:p>
            <a:pPr marL="19050" marR="7620">
              <a:lnSpc>
                <a:spcPts val="3135"/>
              </a:lnSpc>
              <a:spcBef>
                <a:spcPts val="338"/>
              </a:spcBef>
            </a:pPr>
            <a:r>
              <a:rPr sz="2700" b="1" dirty="0">
                <a:solidFill>
                  <a:srgbClr val="242424"/>
                </a:solidFill>
                <a:latin typeface="Calibri"/>
                <a:cs typeface="Calibri"/>
              </a:rPr>
              <a:t>Does</a:t>
            </a:r>
            <a:r>
              <a:rPr sz="2700" b="1" spc="-53" dirty="0">
                <a:solidFill>
                  <a:srgbClr val="242424"/>
                </a:solidFill>
                <a:latin typeface="Calibri"/>
                <a:cs typeface="Calibri"/>
              </a:rPr>
              <a:t> </a:t>
            </a:r>
            <a:r>
              <a:rPr sz="2700" b="1" dirty="0">
                <a:solidFill>
                  <a:srgbClr val="242424"/>
                </a:solidFill>
                <a:latin typeface="Calibri"/>
                <a:cs typeface="Calibri"/>
              </a:rPr>
              <a:t>not</a:t>
            </a:r>
            <a:r>
              <a:rPr sz="2700" b="1" spc="-30" dirty="0">
                <a:solidFill>
                  <a:srgbClr val="242424"/>
                </a:solidFill>
                <a:latin typeface="Calibri"/>
                <a:cs typeface="Calibri"/>
              </a:rPr>
              <a:t> </a:t>
            </a:r>
            <a:r>
              <a:rPr sz="2700" b="1" dirty="0">
                <a:solidFill>
                  <a:srgbClr val="242424"/>
                </a:solidFill>
                <a:latin typeface="Calibri"/>
                <a:cs typeface="Calibri"/>
              </a:rPr>
              <a:t>usually</a:t>
            </a:r>
            <a:r>
              <a:rPr sz="2700" b="1" spc="-38" dirty="0">
                <a:solidFill>
                  <a:srgbClr val="242424"/>
                </a:solidFill>
                <a:latin typeface="Calibri"/>
                <a:cs typeface="Calibri"/>
              </a:rPr>
              <a:t> </a:t>
            </a:r>
            <a:r>
              <a:rPr sz="2700" b="1" dirty="0">
                <a:solidFill>
                  <a:srgbClr val="242424"/>
                </a:solidFill>
                <a:latin typeface="Calibri"/>
                <a:cs typeface="Calibri"/>
              </a:rPr>
              <a:t>output</a:t>
            </a:r>
            <a:r>
              <a:rPr sz="2700" b="1" spc="-30" dirty="0">
                <a:solidFill>
                  <a:srgbClr val="242424"/>
                </a:solidFill>
                <a:latin typeface="Calibri"/>
                <a:cs typeface="Calibri"/>
              </a:rPr>
              <a:t> </a:t>
            </a:r>
            <a:r>
              <a:rPr sz="2700" b="1" spc="-15" dirty="0">
                <a:solidFill>
                  <a:srgbClr val="242424"/>
                </a:solidFill>
                <a:latin typeface="Calibri"/>
                <a:cs typeface="Calibri"/>
              </a:rPr>
              <a:t>tokens,</a:t>
            </a:r>
            <a:r>
              <a:rPr sz="2700" b="1" spc="-38" dirty="0">
                <a:solidFill>
                  <a:srgbClr val="242424"/>
                </a:solidFill>
                <a:latin typeface="Calibri"/>
                <a:cs typeface="Calibri"/>
              </a:rPr>
              <a:t> </a:t>
            </a:r>
            <a:r>
              <a:rPr sz="2700" b="1" dirty="0">
                <a:solidFill>
                  <a:srgbClr val="242424"/>
                </a:solidFill>
                <a:latin typeface="Calibri"/>
                <a:cs typeface="Calibri"/>
              </a:rPr>
              <a:t>so</a:t>
            </a:r>
            <a:r>
              <a:rPr sz="2700" b="1" spc="-38" dirty="0">
                <a:solidFill>
                  <a:srgbClr val="242424"/>
                </a:solidFill>
                <a:latin typeface="Calibri"/>
                <a:cs typeface="Calibri"/>
              </a:rPr>
              <a:t> no </a:t>
            </a:r>
            <a:r>
              <a:rPr sz="2700" b="1" dirty="0">
                <a:solidFill>
                  <a:srgbClr val="242424"/>
                </a:solidFill>
                <a:latin typeface="Calibri"/>
                <a:cs typeface="Calibri"/>
              </a:rPr>
              <a:t>inherent</a:t>
            </a:r>
            <a:r>
              <a:rPr sz="2700" b="1" spc="-53" dirty="0">
                <a:solidFill>
                  <a:srgbClr val="242424"/>
                </a:solidFill>
                <a:latin typeface="Calibri"/>
                <a:cs typeface="Calibri"/>
              </a:rPr>
              <a:t> </a:t>
            </a:r>
            <a:r>
              <a:rPr sz="2700" b="1" spc="-30" dirty="0">
                <a:solidFill>
                  <a:srgbClr val="242424"/>
                </a:solidFill>
                <a:latin typeface="Calibri"/>
                <a:cs typeface="Calibri"/>
              </a:rPr>
              <a:t>auto-</a:t>
            </a:r>
            <a:r>
              <a:rPr sz="2700" b="1" spc="-15" dirty="0">
                <a:solidFill>
                  <a:srgbClr val="242424"/>
                </a:solidFill>
                <a:latin typeface="Calibri"/>
                <a:cs typeface="Calibri"/>
              </a:rPr>
              <a:t>regressivity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35536" y="4932426"/>
            <a:ext cx="5714048" cy="1255152"/>
          </a:xfrm>
          <a:prstGeom prst="rect">
            <a:avLst/>
          </a:prstGeom>
        </p:spPr>
        <p:txBody>
          <a:bodyPr vert="horz" wrap="square" lIns="0" tIns="20955" rIns="0" bIns="0" rtlCol="0">
            <a:spAutoFit/>
          </a:bodyPr>
          <a:lstStyle/>
          <a:p>
            <a:pPr marL="19050" marR="7620">
              <a:lnSpc>
                <a:spcPct val="99400"/>
              </a:lnSpc>
              <a:spcBef>
                <a:spcPts val="165"/>
              </a:spcBef>
            </a:pPr>
            <a:r>
              <a:rPr sz="2700" b="1" i="1" dirty="0">
                <a:solidFill>
                  <a:srgbClr val="242424"/>
                </a:solidFill>
                <a:latin typeface="Calibri"/>
                <a:cs typeface="Calibri"/>
              </a:rPr>
              <a:t>Can</a:t>
            </a:r>
            <a:r>
              <a:rPr sz="2700" b="1" i="1" spc="-60" dirty="0">
                <a:solidFill>
                  <a:srgbClr val="242424"/>
                </a:solidFill>
                <a:latin typeface="Calibri"/>
                <a:cs typeface="Calibri"/>
              </a:rPr>
              <a:t> </a:t>
            </a:r>
            <a:r>
              <a:rPr sz="2700" b="1" i="1" dirty="0">
                <a:solidFill>
                  <a:srgbClr val="242424"/>
                </a:solidFill>
                <a:latin typeface="Calibri"/>
                <a:cs typeface="Calibri"/>
              </a:rPr>
              <a:t>also</a:t>
            </a:r>
            <a:r>
              <a:rPr sz="2700" b="1" i="1" spc="-60" dirty="0">
                <a:solidFill>
                  <a:srgbClr val="242424"/>
                </a:solidFill>
                <a:latin typeface="Calibri"/>
                <a:cs typeface="Calibri"/>
              </a:rPr>
              <a:t> </a:t>
            </a:r>
            <a:r>
              <a:rPr sz="2700" b="1" i="1" dirty="0">
                <a:solidFill>
                  <a:srgbClr val="242424"/>
                </a:solidFill>
                <a:latin typeface="Calibri"/>
                <a:cs typeface="Calibri"/>
              </a:rPr>
              <a:t>be</a:t>
            </a:r>
            <a:r>
              <a:rPr sz="2700" b="1" i="1" spc="-60" dirty="0">
                <a:solidFill>
                  <a:srgbClr val="242424"/>
                </a:solidFill>
                <a:latin typeface="Calibri"/>
                <a:cs typeface="Calibri"/>
              </a:rPr>
              <a:t> </a:t>
            </a:r>
            <a:r>
              <a:rPr sz="2700" b="1" i="1" dirty="0">
                <a:solidFill>
                  <a:srgbClr val="242424"/>
                </a:solidFill>
                <a:latin typeface="Calibri"/>
                <a:cs typeface="Calibri"/>
              </a:rPr>
              <a:t>adapted</a:t>
            </a:r>
            <a:r>
              <a:rPr sz="2700" b="1" i="1" spc="-68" dirty="0">
                <a:solidFill>
                  <a:srgbClr val="242424"/>
                </a:solidFill>
                <a:latin typeface="Calibri"/>
                <a:cs typeface="Calibri"/>
              </a:rPr>
              <a:t> </a:t>
            </a:r>
            <a:r>
              <a:rPr sz="2700" b="1" i="1" dirty="0">
                <a:solidFill>
                  <a:srgbClr val="242424"/>
                </a:solidFill>
                <a:latin typeface="Calibri"/>
                <a:cs typeface="Calibri"/>
              </a:rPr>
              <a:t>to</a:t>
            </a:r>
            <a:r>
              <a:rPr sz="2700" b="1" i="1" spc="-53" dirty="0">
                <a:solidFill>
                  <a:srgbClr val="242424"/>
                </a:solidFill>
                <a:latin typeface="Calibri"/>
                <a:cs typeface="Calibri"/>
              </a:rPr>
              <a:t> </a:t>
            </a:r>
            <a:r>
              <a:rPr sz="2700" b="1" i="1" dirty="0">
                <a:solidFill>
                  <a:srgbClr val="242424"/>
                </a:solidFill>
                <a:latin typeface="Calibri"/>
                <a:cs typeface="Calibri"/>
              </a:rPr>
              <a:t>generate</a:t>
            </a:r>
            <a:r>
              <a:rPr sz="2700" b="1" i="1" spc="-60" dirty="0">
                <a:solidFill>
                  <a:srgbClr val="242424"/>
                </a:solidFill>
                <a:latin typeface="Calibri"/>
                <a:cs typeface="Calibri"/>
              </a:rPr>
              <a:t> </a:t>
            </a:r>
            <a:r>
              <a:rPr sz="2700" b="1" i="1" spc="-15" dirty="0">
                <a:solidFill>
                  <a:srgbClr val="242424"/>
                </a:solidFill>
                <a:latin typeface="Calibri"/>
                <a:cs typeface="Calibri"/>
              </a:rPr>
              <a:t>tokens </a:t>
            </a:r>
            <a:r>
              <a:rPr sz="2700" i="1" dirty="0">
                <a:solidFill>
                  <a:srgbClr val="242424"/>
                </a:solidFill>
                <a:latin typeface="Calibri"/>
                <a:cs typeface="Calibri"/>
              </a:rPr>
              <a:t>by</a:t>
            </a:r>
            <a:r>
              <a:rPr sz="2700" i="1" spc="-45" dirty="0">
                <a:solidFill>
                  <a:srgbClr val="242424"/>
                </a:solidFill>
                <a:latin typeface="Calibri"/>
                <a:cs typeface="Calibri"/>
              </a:rPr>
              <a:t> </a:t>
            </a:r>
            <a:r>
              <a:rPr sz="2700" i="1" dirty="0">
                <a:solidFill>
                  <a:srgbClr val="242424"/>
                </a:solidFill>
                <a:latin typeface="Calibri"/>
                <a:cs typeface="Calibri"/>
              </a:rPr>
              <a:t>appending</a:t>
            </a:r>
            <a:r>
              <a:rPr sz="2700" i="1" spc="-38" dirty="0">
                <a:solidFill>
                  <a:srgbClr val="242424"/>
                </a:solidFill>
                <a:latin typeface="Calibri"/>
                <a:cs typeface="Calibri"/>
              </a:rPr>
              <a:t> </a:t>
            </a:r>
            <a:r>
              <a:rPr sz="2700" i="1" dirty="0">
                <a:solidFill>
                  <a:srgbClr val="242424"/>
                </a:solidFill>
                <a:latin typeface="Calibri"/>
                <a:cs typeface="Calibri"/>
              </a:rPr>
              <a:t>a</a:t>
            </a:r>
            <a:r>
              <a:rPr sz="2700" i="1" spc="-30" dirty="0">
                <a:solidFill>
                  <a:srgbClr val="242424"/>
                </a:solidFill>
                <a:latin typeface="Calibri"/>
                <a:cs typeface="Calibri"/>
              </a:rPr>
              <a:t> </a:t>
            </a:r>
            <a:r>
              <a:rPr sz="2700" i="1" dirty="0">
                <a:solidFill>
                  <a:srgbClr val="242424"/>
                </a:solidFill>
                <a:latin typeface="Calibri"/>
                <a:cs typeface="Calibri"/>
              </a:rPr>
              <a:t>module</a:t>
            </a:r>
            <a:r>
              <a:rPr sz="2700" i="1" spc="-30" dirty="0">
                <a:solidFill>
                  <a:srgbClr val="242424"/>
                </a:solidFill>
                <a:latin typeface="Calibri"/>
                <a:cs typeface="Calibri"/>
              </a:rPr>
              <a:t> </a:t>
            </a:r>
            <a:r>
              <a:rPr sz="2700" i="1" dirty="0">
                <a:solidFill>
                  <a:srgbClr val="242424"/>
                </a:solidFill>
                <a:latin typeface="Calibri"/>
                <a:cs typeface="Calibri"/>
              </a:rPr>
              <a:t>that</a:t>
            </a:r>
            <a:r>
              <a:rPr sz="2700" i="1" spc="-38" dirty="0">
                <a:solidFill>
                  <a:srgbClr val="242424"/>
                </a:solidFill>
                <a:latin typeface="Calibri"/>
                <a:cs typeface="Calibri"/>
              </a:rPr>
              <a:t> </a:t>
            </a:r>
            <a:r>
              <a:rPr sz="2700" i="1" spc="-30" dirty="0">
                <a:solidFill>
                  <a:srgbClr val="242424"/>
                </a:solidFill>
                <a:latin typeface="Calibri"/>
                <a:cs typeface="Calibri"/>
              </a:rPr>
              <a:t>maps </a:t>
            </a:r>
            <a:r>
              <a:rPr sz="2700" i="1" dirty="0">
                <a:solidFill>
                  <a:srgbClr val="242424"/>
                </a:solidFill>
                <a:latin typeface="Calibri"/>
                <a:cs typeface="Calibri"/>
              </a:rPr>
              <a:t>hidden</a:t>
            </a:r>
            <a:r>
              <a:rPr sz="2700" i="1" spc="-90" dirty="0">
                <a:solidFill>
                  <a:srgbClr val="242424"/>
                </a:solidFill>
                <a:latin typeface="Calibri"/>
                <a:cs typeface="Calibri"/>
              </a:rPr>
              <a:t> </a:t>
            </a:r>
            <a:r>
              <a:rPr sz="2700" i="1" dirty="0">
                <a:solidFill>
                  <a:srgbClr val="242424"/>
                </a:solidFill>
                <a:latin typeface="Calibri"/>
                <a:cs typeface="Calibri"/>
              </a:rPr>
              <a:t>state</a:t>
            </a:r>
            <a:r>
              <a:rPr sz="2700" i="1" spc="-75" dirty="0">
                <a:solidFill>
                  <a:srgbClr val="242424"/>
                </a:solidFill>
                <a:latin typeface="Calibri"/>
                <a:cs typeface="Calibri"/>
              </a:rPr>
              <a:t> </a:t>
            </a:r>
            <a:r>
              <a:rPr sz="2700" i="1" dirty="0">
                <a:solidFill>
                  <a:srgbClr val="242424"/>
                </a:solidFill>
                <a:latin typeface="Calibri"/>
                <a:cs typeface="Calibri"/>
              </a:rPr>
              <a:t>dimensionality</a:t>
            </a:r>
            <a:r>
              <a:rPr sz="2700" i="1" spc="-90" dirty="0">
                <a:solidFill>
                  <a:srgbClr val="242424"/>
                </a:solidFill>
                <a:latin typeface="Calibri"/>
                <a:cs typeface="Calibri"/>
              </a:rPr>
              <a:t> </a:t>
            </a:r>
            <a:r>
              <a:rPr sz="2700" i="1" dirty="0">
                <a:solidFill>
                  <a:srgbClr val="242424"/>
                </a:solidFill>
                <a:latin typeface="Calibri"/>
                <a:cs typeface="Calibri"/>
              </a:rPr>
              <a:t>to</a:t>
            </a:r>
            <a:r>
              <a:rPr sz="2700" i="1" spc="-83" dirty="0">
                <a:solidFill>
                  <a:srgbClr val="242424"/>
                </a:solidFill>
                <a:latin typeface="Calibri"/>
                <a:cs typeface="Calibri"/>
              </a:rPr>
              <a:t> </a:t>
            </a:r>
            <a:r>
              <a:rPr sz="2700" i="1" dirty="0">
                <a:solidFill>
                  <a:srgbClr val="242424"/>
                </a:solidFill>
                <a:latin typeface="Calibri"/>
                <a:cs typeface="Calibri"/>
              </a:rPr>
              <a:t>vocab</a:t>
            </a:r>
            <a:r>
              <a:rPr sz="2700" i="1" spc="-83" dirty="0">
                <a:solidFill>
                  <a:srgbClr val="242424"/>
                </a:solidFill>
                <a:latin typeface="Calibri"/>
                <a:cs typeface="Calibri"/>
              </a:rPr>
              <a:t> </a:t>
            </a:r>
            <a:r>
              <a:rPr sz="2700" i="1" spc="-30" dirty="0">
                <a:solidFill>
                  <a:srgbClr val="242424"/>
                </a:solidFill>
                <a:latin typeface="Calibri"/>
                <a:cs typeface="Calibri"/>
              </a:rPr>
              <a:t>size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2225720" y="1997201"/>
            <a:ext cx="5802630" cy="83997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lnSpc>
                <a:spcPts val="3203"/>
              </a:lnSpc>
              <a:spcBef>
                <a:spcPts val="150"/>
              </a:spcBef>
            </a:pPr>
            <a:r>
              <a:rPr sz="2700" b="1" dirty="0">
                <a:solidFill>
                  <a:srgbClr val="242424"/>
                </a:solidFill>
                <a:latin typeface="Calibri"/>
                <a:cs typeface="Calibri"/>
              </a:rPr>
              <a:t>Input</a:t>
            </a:r>
            <a:r>
              <a:rPr sz="2700" b="1" spc="-45" dirty="0">
                <a:solidFill>
                  <a:srgbClr val="242424"/>
                </a:solidFill>
                <a:latin typeface="Calibri"/>
                <a:cs typeface="Calibri"/>
              </a:rPr>
              <a:t> </a:t>
            </a:r>
            <a:r>
              <a:rPr sz="2700" dirty="0">
                <a:solidFill>
                  <a:srgbClr val="242424"/>
                </a:solidFill>
                <a:latin typeface="Calibri"/>
                <a:cs typeface="Calibri"/>
              </a:rPr>
              <a:t>–</a:t>
            </a:r>
            <a:r>
              <a:rPr sz="2700" spc="-45" dirty="0">
                <a:solidFill>
                  <a:srgbClr val="242424"/>
                </a:solidFill>
                <a:latin typeface="Calibri"/>
                <a:cs typeface="Calibri"/>
              </a:rPr>
              <a:t> </a:t>
            </a:r>
            <a:r>
              <a:rPr sz="2700" dirty="0">
                <a:solidFill>
                  <a:srgbClr val="242424"/>
                </a:solidFill>
                <a:latin typeface="Calibri"/>
                <a:cs typeface="Calibri"/>
              </a:rPr>
              <a:t>output</a:t>
            </a:r>
            <a:r>
              <a:rPr sz="2700" spc="-53" dirty="0">
                <a:solidFill>
                  <a:srgbClr val="242424"/>
                </a:solidFill>
                <a:latin typeface="Calibri"/>
                <a:cs typeface="Calibri"/>
              </a:rPr>
              <a:t> </a:t>
            </a:r>
            <a:r>
              <a:rPr sz="2700" spc="-15" dirty="0">
                <a:solidFill>
                  <a:srgbClr val="242424"/>
                </a:solidFill>
                <a:latin typeface="Calibri"/>
                <a:cs typeface="Calibri"/>
              </a:rPr>
              <a:t>tokens</a:t>
            </a:r>
            <a:r>
              <a:rPr sz="2700" spc="-53" dirty="0">
                <a:solidFill>
                  <a:srgbClr val="242424"/>
                </a:solidFill>
                <a:latin typeface="Calibri"/>
                <a:cs typeface="Calibri"/>
              </a:rPr>
              <a:t> </a:t>
            </a:r>
            <a:r>
              <a:rPr sz="2700" dirty="0">
                <a:solidFill>
                  <a:srgbClr val="242424"/>
                </a:solidFill>
                <a:latin typeface="Calibri"/>
                <a:cs typeface="Calibri"/>
              </a:rPr>
              <a:t>and</a:t>
            </a:r>
            <a:r>
              <a:rPr sz="2700" spc="-38" dirty="0">
                <a:solidFill>
                  <a:srgbClr val="242424"/>
                </a:solidFill>
                <a:latin typeface="Calibri"/>
                <a:cs typeface="Calibri"/>
              </a:rPr>
              <a:t> </a:t>
            </a:r>
            <a:r>
              <a:rPr sz="2700" dirty="0">
                <a:solidFill>
                  <a:srgbClr val="242424"/>
                </a:solidFill>
                <a:latin typeface="Calibri"/>
                <a:cs typeface="Calibri"/>
              </a:rPr>
              <a:t>hidden</a:t>
            </a:r>
            <a:r>
              <a:rPr sz="2700" spc="-45" dirty="0">
                <a:solidFill>
                  <a:srgbClr val="242424"/>
                </a:solidFill>
                <a:latin typeface="Calibri"/>
                <a:cs typeface="Calibri"/>
              </a:rPr>
              <a:t> </a:t>
            </a:r>
            <a:r>
              <a:rPr sz="2700" spc="-15" dirty="0">
                <a:solidFill>
                  <a:srgbClr val="242424"/>
                </a:solidFill>
                <a:latin typeface="Calibri"/>
                <a:cs typeface="Calibri"/>
              </a:rPr>
              <a:t>states*</a:t>
            </a:r>
            <a:endParaRPr sz="2700">
              <a:latin typeface="Calibri"/>
              <a:cs typeface="Calibri"/>
            </a:endParaRPr>
          </a:p>
          <a:p>
            <a:pPr marL="19050">
              <a:lnSpc>
                <a:spcPts val="3203"/>
              </a:lnSpc>
            </a:pPr>
            <a:r>
              <a:rPr sz="2700" b="1" dirty="0">
                <a:solidFill>
                  <a:srgbClr val="242424"/>
                </a:solidFill>
                <a:latin typeface="Calibri"/>
                <a:cs typeface="Calibri"/>
              </a:rPr>
              <a:t>Output</a:t>
            </a:r>
            <a:r>
              <a:rPr sz="2700" b="1" spc="-30" dirty="0">
                <a:solidFill>
                  <a:srgbClr val="242424"/>
                </a:solidFill>
                <a:latin typeface="Calibri"/>
                <a:cs typeface="Calibri"/>
              </a:rPr>
              <a:t> </a:t>
            </a:r>
            <a:r>
              <a:rPr sz="2700" dirty="0">
                <a:solidFill>
                  <a:srgbClr val="242424"/>
                </a:solidFill>
                <a:latin typeface="Calibri"/>
                <a:cs typeface="Calibri"/>
              </a:rPr>
              <a:t>–</a:t>
            </a:r>
            <a:r>
              <a:rPr sz="2700" spc="-30" dirty="0">
                <a:solidFill>
                  <a:srgbClr val="242424"/>
                </a:solidFill>
                <a:latin typeface="Calibri"/>
                <a:cs typeface="Calibri"/>
              </a:rPr>
              <a:t> </a:t>
            </a:r>
            <a:r>
              <a:rPr sz="2700" dirty="0">
                <a:solidFill>
                  <a:srgbClr val="242424"/>
                </a:solidFill>
                <a:latin typeface="Calibri"/>
                <a:cs typeface="Calibri"/>
              </a:rPr>
              <a:t>output</a:t>
            </a:r>
            <a:r>
              <a:rPr sz="2700" spc="-38" dirty="0">
                <a:solidFill>
                  <a:srgbClr val="242424"/>
                </a:solidFill>
                <a:latin typeface="Calibri"/>
                <a:cs typeface="Calibri"/>
              </a:rPr>
              <a:t> </a:t>
            </a:r>
            <a:r>
              <a:rPr sz="2700" spc="-15" dirty="0">
                <a:solidFill>
                  <a:srgbClr val="242424"/>
                </a:solidFill>
                <a:latin typeface="Calibri"/>
                <a:cs typeface="Calibri"/>
              </a:rPr>
              <a:t>tokens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2225721" y="3236215"/>
            <a:ext cx="5544503" cy="43473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sz="2700" b="1" dirty="0">
                <a:solidFill>
                  <a:srgbClr val="242424"/>
                </a:solidFill>
                <a:latin typeface="Calibri"/>
                <a:cs typeface="Calibri"/>
              </a:rPr>
              <a:t>Model</a:t>
            </a:r>
            <a:r>
              <a:rPr sz="2700" b="1" spc="-45" dirty="0">
                <a:solidFill>
                  <a:srgbClr val="242424"/>
                </a:solidFill>
                <a:latin typeface="Calibri"/>
                <a:cs typeface="Calibri"/>
              </a:rPr>
              <a:t> </a:t>
            </a:r>
            <a:r>
              <a:rPr sz="2700" b="1" dirty="0">
                <a:solidFill>
                  <a:srgbClr val="242424"/>
                </a:solidFill>
                <a:latin typeface="Calibri"/>
                <a:cs typeface="Calibri"/>
              </a:rPr>
              <a:t>can</a:t>
            </a:r>
            <a:r>
              <a:rPr sz="2700" b="1" spc="-45" dirty="0">
                <a:solidFill>
                  <a:srgbClr val="242424"/>
                </a:solidFill>
                <a:latin typeface="Calibri"/>
                <a:cs typeface="Calibri"/>
              </a:rPr>
              <a:t> </a:t>
            </a:r>
            <a:r>
              <a:rPr sz="2700" b="1" dirty="0">
                <a:solidFill>
                  <a:srgbClr val="242424"/>
                </a:solidFill>
                <a:latin typeface="Calibri"/>
                <a:cs typeface="Calibri"/>
              </a:rPr>
              <a:t>only</a:t>
            </a:r>
            <a:r>
              <a:rPr sz="2700" b="1" spc="-45" dirty="0">
                <a:solidFill>
                  <a:srgbClr val="242424"/>
                </a:solidFill>
                <a:latin typeface="Calibri"/>
                <a:cs typeface="Calibri"/>
              </a:rPr>
              <a:t> </a:t>
            </a:r>
            <a:r>
              <a:rPr sz="2700" b="1" dirty="0">
                <a:solidFill>
                  <a:srgbClr val="242424"/>
                </a:solidFill>
                <a:latin typeface="Calibri"/>
                <a:cs typeface="Calibri"/>
              </a:rPr>
              <a:t>see</a:t>
            </a:r>
            <a:r>
              <a:rPr sz="2700" b="1" spc="-53" dirty="0">
                <a:solidFill>
                  <a:srgbClr val="242424"/>
                </a:solidFill>
                <a:latin typeface="Calibri"/>
                <a:cs typeface="Calibri"/>
              </a:rPr>
              <a:t> </a:t>
            </a:r>
            <a:r>
              <a:rPr sz="2700" b="1" dirty="0">
                <a:solidFill>
                  <a:srgbClr val="242424"/>
                </a:solidFill>
                <a:latin typeface="Calibri"/>
                <a:cs typeface="Calibri"/>
              </a:rPr>
              <a:t>previous</a:t>
            </a:r>
            <a:r>
              <a:rPr sz="2700" b="1" spc="-45" dirty="0">
                <a:solidFill>
                  <a:srgbClr val="242424"/>
                </a:solidFill>
                <a:latin typeface="Calibri"/>
                <a:cs typeface="Calibri"/>
              </a:rPr>
              <a:t> </a:t>
            </a:r>
            <a:r>
              <a:rPr sz="2700" b="1" spc="-15" dirty="0">
                <a:solidFill>
                  <a:srgbClr val="242424"/>
                </a:solidFill>
                <a:latin typeface="Calibri"/>
                <a:cs typeface="Calibri"/>
              </a:rPr>
              <a:t>timesteps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2225720" y="4054601"/>
            <a:ext cx="5535930" cy="861133"/>
          </a:xfrm>
          <a:prstGeom prst="rect">
            <a:avLst/>
          </a:prstGeom>
        </p:spPr>
        <p:txBody>
          <a:bodyPr vert="horz" wrap="square" lIns="0" tIns="40005" rIns="0" bIns="0" rtlCol="0">
            <a:spAutoFit/>
          </a:bodyPr>
          <a:lstStyle/>
          <a:p>
            <a:pPr marL="19050" marR="7620">
              <a:lnSpc>
                <a:spcPts val="3165"/>
              </a:lnSpc>
              <a:spcBef>
                <a:spcPts val="315"/>
              </a:spcBef>
            </a:pPr>
            <a:r>
              <a:rPr sz="2700" b="1" dirty="0">
                <a:solidFill>
                  <a:srgbClr val="242424"/>
                </a:solidFill>
                <a:latin typeface="Calibri"/>
                <a:cs typeface="Calibri"/>
              </a:rPr>
              <a:t>Model</a:t>
            </a:r>
            <a:r>
              <a:rPr sz="2700" b="1" spc="-15" dirty="0">
                <a:solidFill>
                  <a:srgbClr val="242424"/>
                </a:solidFill>
                <a:latin typeface="Calibri"/>
                <a:cs typeface="Calibri"/>
              </a:rPr>
              <a:t> </a:t>
            </a:r>
            <a:r>
              <a:rPr sz="2700" b="1" dirty="0">
                <a:solidFill>
                  <a:srgbClr val="242424"/>
                </a:solidFill>
                <a:latin typeface="Calibri"/>
                <a:cs typeface="Calibri"/>
              </a:rPr>
              <a:t>is </a:t>
            </a:r>
            <a:r>
              <a:rPr sz="2700" b="1" spc="-30" dirty="0">
                <a:solidFill>
                  <a:srgbClr val="242424"/>
                </a:solidFill>
                <a:latin typeface="Calibri"/>
                <a:cs typeface="Calibri"/>
              </a:rPr>
              <a:t>auto-</a:t>
            </a:r>
            <a:r>
              <a:rPr sz="2700" b="1" spc="-15" dirty="0">
                <a:solidFill>
                  <a:srgbClr val="242424"/>
                </a:solidFill>
                <a:latin typeface="Calibri"/>
                <a:cs typeface="Calibri"/>
              </a:rPr>
              <a:t>regressive</a:t>
            </a:r>
            <a:r>
              <a:rPr sz="2700" b="1" spc="-8" dirty="0">
                <a:solidFill>
                  <a:srgbClr val="242424"/>
                </a:solidFill>
                <a:latin typeface="Calibri"/>
                <a:cs typeface="Calibri"/>
              </a:rPr>
              <a:t> </a:t>
            </a:r>
            <a:r>
              <a:rPr sz="2700" b="1" dirty="0">
                <a:solidFill>
                  <a:srgbClr val="242424"/>
                </a:solidFill>
                <a:latin typeface="Calibri"/>
                <a:cs typeface="Calibri"/>
              </a:rPr>
              <a:t>with</a:t>
            </a:r>
            <a:r>
              <a:rPr sz="2700" b="1" spc="8" dirty="0">
                <a:solidFill>
                  <a:srgbClr val="242424"/>
                </a:solidFill>
                <a:latin typeface="Calibri"/>
                <a:cs typeface="Calibri"/>
              </a:rPr>
              <a:t> </a:t>
            </a:r>
            <a:r>
              <a:rPr sz="2700" b="1" spc="-15" dirty="0">
                <a:solidFill>
                  <a:srgbClr val="242424"/>
                </a:solidFill>
                <a:latin typeface="Calibri"/>
                <a:cs typeface="Calibri"/>
              </a:rPr>
              <a:t>previous timesteps’</a:t>
            </a:r>
            <a:r>
              <a:rPr sz="2700" b="1" spc="-23" dirty="0">
                <a:solidFill>
                  <a:srgbClr val="242424"/>
                </a:solidFill>
                <a:latin typeface="Calibri"/>
                <a:cs typeface="Calibri"/>
              </a:rPr>
              <a:t> </a:t>
            </a:r>
            <a:r>
              <a:rPr sz="2700" b="1" spc="-15" dirty="0">
                <a:solidFill>
                  <a:srgbClr val="242424"/>
                </a:solidFill>
                <a:latin typeface="Calibri"/>
                <a:cs typeface="Calibri"/>
              </a:rPr>
              <a:t>outputs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2225720" y="5293615"/>
            <a:ext cx="5728335" cy="838371"/>
          </a:xfrm>
          <a:prstGeom prst="rect">
            <a:avLst/>
          </a:prstGeom>
        </p:spPr>
        <p:txBody>
          <a:bodyPr vert="horz" wrap="square" lIns="0" tIns="42863" rIns="0" bIns="0" rtlCol="0">
            <a:spAutoFit/>
          </a:bodyPr>
          <a:lstStyle/>
          <a:p>
            <a:pPr marL="19050" marR="7620">
              <a:lnSpc>
                <a:spcPts val="3135"/>
              </a:lnSpc>
              <a:spcBef>
                <a:spcPts val="338"/>
              </a:spcBef>
            </a:pPr>
            <a:r>
              <a:rPr sz="2700" b="1" i="1" dirty="0">
                <a:solidFill>
                  <a:srgbClr val="242424"/>
                </a:solidFill>
                <a:latin typeface="Calibri"/>
                <a:cs typeface="Calibri"/>
              </a:rPr>
              <a:t>Can</a:t>
            </a:r>
            <a:r>
              <a:rPr sz="2700" b="1" i="1" spc="-60" dirty="0">
                <a:solidFill>
                  <a:srgbClr val="242424"/>
                </a:solidFill>
                <a:latin typeface="Calibri"/>
                <a:cs typeface="Calibri"/>
              </a:rPr>
              <a:t> </a:t>
            </a:r>
            <a:r>
              <a:rPr sz="2700" b="1" i="1" dirty="0">
                <a:solidFill>
                  <a:srgbClr val="242424"/>
                </a:solidFill>
                <a:latin typeface="Calibri"/>
                <a:cs typeface="Calibri"/>
              </a:rPr>
              <a:t>also</a:t>
            </a:r>
            <a:r>
              <a:rPr sz="2700" b="1" i="1" spc="-60" dirty="0">
                <a:solidFill>
                  <a:srgbClr val="242424"/>
                </a:solidFill>
                <a:latin typeface="Calibri"/>
                <a:cs typeface="Calibri"/>
              </a:rPr>
              <a:t> </a:t>
            </a:r>
            <a:r>
              <a:rPr sz="2700" b="1" i="1" dirty="0">
                <a:solidFill>
                  <a:srgbClr val="242424"/>
                </a:solidFill>
                <a:latin typeface="Calibri"/>
                <a:cs typeface="Calibri"/>
              </a:rPr>
              <a:t>be</a:t>
            </a:r>
            <a:r>
              <a:rPr sz="2700" b="1" i="1" spc="-60" dirty="0">
                <a:solidFill>
                  <a:srgbClr val="242424"/>
                </a:solidFill>
                <a:latin typeface="Calibri"/>
                <a:cs typeface="Calibri"/>
              </a:rPr>
              <a:t> </a:t>
            </a:r>
            <a:r>
              <a:rPr sz="2700" b="1" i="1" dirty="0">
                <a:solidFill>
                  <a:srgbClr val="242424"/>
                </a:solidFill>
                <a:latin typeface="Calibri"/>
                <a:cs typeface="Calibri"/>
              </a:rPr>
              <a:t>adapted</a:t>
            </a:r>
            <a:r>
              <a:rPr sz="2700" b="1" i="1" spc="-68" dirty="0">
                <a:solidFill>
                  <a:srgbClr val="242424"/>
                </a:solidFill>
                <a:latin typeface="Calibri"/>
                <a:cs typeface="Calibri"/>
              </a:rPr>
              <a:t> </a:t>
            </a:r>
            <a:r>
              <a:rPr sz="2700" b="1" i="1" dirty="0">
                <a:solidFill>
                  <a:srgbClr val="242424"/>
                </a:solidFill>
                <a:latin typeface="Calibri"/>
                <a:cs typeface="Calibri"/>
              </a:rPr>
              <a:t>to</a:t>
            </a:r>
            <a:r>
              <a:rPr sz="2700" b="1" i="1" spc="-60" dirty="0">
                <a:solidFill>
                  <a:srgbClr val="242424"/>
                </a:solidFill>
                <a:latin typeface="Calibri"/>
                <a:cs typeface="Calibri"/>
              </a:rPr>
              <a:t> </a:t>
            </a:r>
            <a:r>
              <a:rPr sz="2700" b="1" i="1" dirty="0">
                <a:solidFill>
                  <a:srgbClr val="242424"/>
                </a:solidFill>
                <a:latin typeface="Calibri"/>
                <a:cs typeface="Calibri"/>
              </a:rPr>
              <a:t>generate</a:t>
            </a:r>
            <a:r>
              <a:rPr sz="2700" b="1" i="1" spc="-60" dirty="0">
                <a:solidFill>
                  <a:srgbClr val="242424"/>
                </a:solidFill>
                <a:latin typeface="Calibri"/>
                <a:cs typeface="Calibri"/>
              </a:rPr>
              <a:t> </a:t>
            </a:r>
            <a:r>
              <a:rPr sz="2700" b="1" i="1" spc="-15" dirty="0">
                <a:solidFill>
                  <a:srgbClr val="242424"/>
                </a:solidFill>
                <a:latin typeface="Calibri"/>
                <a:cs typeface="Calibri"/>
              </a:rPr>
              <a:t>hidden </a:t>
            </a:r>
            <a:r>
              <a:rPr sz="2700" b="1" i="1" dirty="0">
                <a:solidFill>
                  <a:srgbClr val="242424"/>
                </a:solidFill>
                <a:latin typeface="Calibri"/>
                <a:cs typeface="Calibri"/>
              </a:rPr>
              <a:t>states</a:t>
            </a:r>
            <a:r>
              <a:rPr sz="2700" b="1" i="1" spc="-83" dirty="0">
                <a:solidFill>
                  <a:srgbClr val="242424"/>
                </a:solidFill>
                <a:latin typeface="Calibri"/>
                <a:cs typeface="Calibri"/>
              </a:rPr>
              <a:t> </a:t>
            </a:r>
            <a:r>
              <a:rPr sz="2700" i="1" dirty="0">
                <a:solidFill>
                  <a:srgbClr val="242424"/>
                </a:solidFill>
                <a:latin typeface="Calibri"/>
                <a:cs typeface="Calibri"/>
              </a:rPr>
              <a:t>by</a:t>
            </a:r>
            <a:r>
              <a:rPr sz="2700" i="1" spc="-83" dirty="0">
                <a:solidFill>
                  <a:srgbClr val="242424"/>
                </a:solidFill>
                <a:latin typeface="Calibri"/>
                <a:cs typeface="Calibri"/>
              </a:rPr>
              <a:t> </a:t>
            </a:r>
            <a:r>
              <a:rPr sz="2700" i="1" dirty="0">
                <a:solidFill>
                  <a:srgbClr val="242424"/>
                </a:solidFill>
                <a:latin typeface="Calibri"/>
                <a:cs typeface="Calibri"/>
              </a:rPr>
              <a:t>looking</a:t>
            </a:r>
            <a:r>
              <a:rPr sz="2700" i="1" spc="-75" dirty="0">
                <a:solidFill>
                  <a:srgbClr val="242424"/>
                </a:solidFill>
                <a:latin typeface="Calibri"/>
                <a:cs typeface="Calibri"/>
              </a:rPr>
              <a:t> </a:t>
            </a:r>
            <a:r>
              <a:rPr sz="2700" i="1" dirty="0">
                <a:solidFill>
                  <a:srgbClr val="242424"/>
                </a:solidFill>
                <a:latin typeface="Calibri"/>
                <a:cs typeface="Calibri"/>
              </a:rPr>
              <a:t>before</a:t>
            </a:r>
            <a:r>
              <a:rPr sz="2700" i="1" spc="-75" dirty="0">
                <a:solidFill>
                  <a:srgbClr val="242424"/>
                </a:solidFill>
                <a:latin typeface="Calibri"/>
                <a:cs typeface="Calibri"/>
              </a:rPr>
              <a:t> </a:t>
            </a:r>
            <a:r>
              <a:rPr sz="2700" i="1" spc="-15" dirty="0">
                <a:solidFill>
                  <a:srgbClr val="242424"/>
                </a:solidFill>
                <a:latin typeface="Calibri"/>
                <a:cs typeface="Calibri"/>
              </a:rPr>
              <a:t>token</a:t>
            </a:r>
            <a:r>
              <a:rPr sz="2700" i="1" spc="-75" dirty="0">
                <a:solidFill>
                  <a:srgbClr val="242424"/>
                </a:solidFill>
                <a:latin typeface="Calibri"/>
                <a:cs typeface="Calibri"/>
              </a:rPr>
              <a:t> </a:t>
            </a:r>
            <a:r>
              <a:rPr sz="2700" i="1" spc="-15" dirty="0">
                <a:solidFill>
                  <a:srgbClr val="242424"/>
                </a:solidFill>
                <a:latin typeface="Calibri"/>
                <a:cs typeface="Calibri"/>
              </a:rPr>
              <a:t>outputs</a:t>
            </a:r>
            <a:endParaRPr sz="27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170840" y="1386566"/>
            <a:ext cx="5946456" cy="8526780"/>
            <a:chOff x="4113893" y="924377"/>
            <a:chExt cx="3964304" cy="56845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94566" y="1003509"/>
              <a:ext cx="3809225" cy="5605375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095998" y="930727"/>
              <a:ext cx="1976120" cy="4996815"/>
            </a:xfrm>
            <a:custGeom>
              <a:avLst/>
              <a:gdLst/>
              <a:ahLst/>
              <a:cxnLst/>
              <a:rect l="l" t="t" r="r" b="b"/>
              <a:pathLst>
                <a:path w="1976120" h="4996815">
                  <a:moveTo>
                    <a:pt x="1646455" y="0"/>
                  </a:moveTo>
                  <a:lnTo>
                    <a:pt x="329299" y="0"/>
                  </a:lnTo>
                  <a:lnTo>
                    <a:pt x="280638" y="3570"/>
                  </a:lnTo>
                  <a:lnTo>
                    <a:pt x="234193" y="13942"/>
                  </a:lnTo>
                  <a:lnTo>
                    <a:pt x="190475" y="30606"/>
                  </a:lnTo>
                  <a:lnTo>
                    <a:pt x="149992" y="53052"/>
                  </a:lnTo>
                  <a:lnTo>
                    <a:pt x="113255" y="80771"/>
                  </a:lnTo>
                  <a:lnTo>
                    <a:pt x="80771" y="113255"/>
                  </a:lnTo>
                  <a:lnTo>
                    <a:pt x="53052" y="149992"/>
                  </a:lnTo>
                  <a:lnTo>
                    <a:pt x="30606" y="190475"/>
                  </a:lnTo>
                  <a:lnTo>
                    <a:pt x="13942" y="234193"/>
                  </a:lnTo>
                  <a:lnTo>
                    <a:pt x="3570" y="280638"/>
                  </a:lnTo>
                  <a:lnTo>
                    <a:pt x="0" y="329299"/>
                  </a:lnTo>
                  <a:lnTo>
                    <a:pt x="0" y="4667245"/>
                  </a:lnTo>
                  <a:lnTo>
                    <a:pt x="3570" y="4715907"/>
                  </a:lnTo>
                  <a:lnTo>
                    <a:pt x="13942" y="4762351"/>
                  </a:lnTo>
                  <a:lnTo>
                    <a:pt x="30606" y="4806070"/>
                  </a:lnTo>
                  <a:lnTo>
                    <a:pt x="53052" y="4846553"/>
                  </a:lnTo>
                  <a:lnTo>
                    <a:pt x="80771" y="4883290"/>
                  </a:lnTo>
                  <a:lnTo>
                    <a:pt x="113255" y="4915774"/>
                  </a:lnTo>
                  <a:lnTo>
                    <a:pt x="149992" y="4943493"/>
                  </a:lnTo>
                  <a:lnTo>
                    <a:pt x="190475" y="4965939"/>
                  </a:lnTo>
                  <a:lnTo>
                    <a:pt x="234193" y="4982603"/>
                  </a:lnTo>
                  <a:lnTo>
                    <a:pt x="280638" y="4992975"/>
                  </a:lnTo>
                  <a:lnTo>
                    <a:pt x="329299" y="4996545"/>
                  </a:lnTo>
                  <a:lnTo>
                    <a:pt x="1646455" y="4996545"/>
                  </a:lnTo>
                  <a:lnTo>
                    <a:pt x="1695117" y="4992975"/>
                  </a:lnTo>
                  <a:lnTo>
                    <a:pt x="1741562" y="4982603"/>
                  </a:lnTo>
                  <a:lnTo>
                    <a:pt x="1785280" y="4965939"/>
                  </a:lnTo>
                  <a:lnTo>
                    <a:pt x="1825763" y="4943493"/>
                  </a:lnTo>
                  <a:lnTo>
                    <a:pt x="1862500" y="4915774"/>
                  </a:lnTo>
                  <a:lnTo>
                    <a:pt x="1894984" y="4883290"/>
                  </a:lnTo>
                  <a:lnTo>
                    <a:pt x="1922703" y="4846553"/>
                  </a:lnTo>
                  <a:lnTo>
                    <a:pt x="1945149" y="4806070"/>
                  </a:lnTo>
                  <a:lnTo>
                    <a:pt x="1961813" y="4762351"/>
                  </a:lnTo>
                  <a:lnTo>
                    <a:pt x="1972185" y="4715907"/>
                  </a:lnTo>
                  <a:lnTo>
                    <a:pt x="1975755" y="4667245"/>
                  </a:lnTo>
                  <a:lnTo>
                    <a:pt x="1975755" y="329299"/>
                  </a:lnTo>
                  <a:lnTo>
                    <a:pt x="1972185" y="280638"/>
                  </a:lnTo>
                  <a:lnTo>
                    <a:pt x="1961813" y="234193"/>
                  </a:lnTo>
                  <a:lnTo>
                    <a:pt x="1945149" y="190475"/>
                  </a:lnTo>
                  <a:lnTo>
                    <a:pt x="1922703" y="149992"/>
                  </a:lnTo>
                  <a:lnTo>
                    <a:pt x="1894984" y="113255"/>
                  </a:lnTo>
                  <a:lnTo>
                    <a:pt x="1862500" y="80771"/>
                  </a:lnTo>
                  <a:lnTo>
                    <a:pt x="1825763" y="53052"/>
                  </a:lnTo>
                  <a:lnTo>
                    <a:pt x="1785280" y="30606"/>
                  </a:lnTo>
                  <a:lnTo>
                    <a:pt x="1741562" y="13942"/>
                  </a:lnTo>
                  <a:lnTo>
                    <a:pt x="1695117" y="3570"/>
                  </a:lnTo>
                  <a:lnTo>
                    <a:pt x="1646455" y="0"/>
                  </a:lnTo>
                  <a:close/>
                </a:path>
              </a:pathLst>
            </a:custGeom>
            <a:solidFill>
              <a:srgbClr val="BDD7EE">
                <a:alpha val="34899"/>
              </a:srgbClr>
            </a:solidFill>
          </p:spPr>
          <p:txBody>
            <a:bodyPr wrap="square" lIns="0" tIns="0" rIns="0" bIns="0" rtlCol="0"/>
            <a:lstStyle/>
            <a:p>
              <a:endParaRPr sz="2700"/>
            </a:p>
          </p:txBody>
        </p:sp>
        <p:sp>
          <p:nvSpPr>
            <p:cNvPr id="5" name="object 5"/>
            <p:cNvSpPr/>
            <p:nvPr/>
          </p:nvSpPr>
          <p:spPr>
            <a:xfrm>
              <a:off x="6095998" y="930727"/>
              <a:ext cx="1976120" cy="4996815"/>
            </a:xfrm>
            <a:custGeom>
              <a:avLst/>
              <a:gdLst/>
              <a:ahLst/>
              <a:cxnLst/>
              <a:rect l="l" t="t" r="r" b="b"/>
              <a:pathLst>
                <a:path w="1976120" h="4996815">
                  <a:moveTo>
                    <a:pt x="0" y="329299"/>
                  </a:moveTo>
                  <a:lnTo>
                    <a:pt x="3570" y="280638"/>
                  </a:lnTo>
                  <a:lnTo>
                    <a:pt x="13942" y="234193"/>
                  </a:lnTo>
                  <a:lnTo>
                    <a:pt x="30605" y="190475"/>
                  </a:lnTo>
                  <a:lnTo>
                    <a:pt x="53052" y="149992"/>
                  </a:lnTo>
                  <a:lnTo>
                    <a:pt x="80771" y="113254"/>
                  </a:lnTo>
                  <a:lnTo>
                    <a:pt x="113255" y="80771"/>
                  </a:lnTo>
                  <a:lnTo>
                    <a:pt x="149992" y="53052"/>
                  </a:lnTo>
                  <a:lnTo>
                    <a:pt x="190475" y="30605"/>
                  </a:lnTo>
                  <a:lnTo>
                    <a:pt x="234193" y="13942"/>
                  </a:lnTo>
                  <a:lnTo>
                    <a:pt x="280638" y="3570"/>
                  </a:lnTo>
                  <a:lnTo>
                    <a:pt x="329300" y="0"/>
                  </a:lnTo>
                  <a:lnTo>
                    <a:pt x="1646456" y="0"/>
                  </a:lnTo>
                  <a:lnTo>
                    <a:pt x="1695117" y="3570"/>
                  </a:lnTo>
                  <a:lnTo>
                    <a:pt x="1741562" y="13942"/>
                  </a:lnTo>
                  <a:lnTo>
                    <a:pt x="1785280" y="30605"/>
                  </a:lnTo>
                  <a:lnTo>
                    <a:pt x="1825763" y="53052"/>
                  </a:lnTo>
                  <a:lnTo>
                    <a:pt x="1862500" y="80771"/>
                  </a:lnTo>
                  <a:lnTo>
                    <a:pt x="1894984" y="113254"/>
                  </a:lnTo>
                  <a:lnTo>
                    <a:pt x="1922703" y="149992"/>
                  </a:lnTo>
                  <a:lnTo>
                    <a:pt x="1945149" y="190475"/>
                  </a:lnTo>
                  <a:lnTo>
                    <a:pt x="1961813" y="234193"/>
                  </a:lnTo>
                  <a:lnTo>
                    <a:pt x="1972185" y="280638"/>
                  </a:lnTo>
                  <a:lnTo>
                    <a:pt x="1975756" y="329299"/>
                  </a:lnTo>
                  <a:lnTo>
                    <a:pt x="1975756" y="4667246"/>
                  </a:lnTo>
                  <a:lnTo>
                    <a:pt x="1972185" y="4715907"/>
                  </a:lnTo>
                  <a:lnTo>
                    <a:pt x="1961813" y="4762352"/>
                  </a:lnTo>
                  <a:lnTo>
                    <a:pt x="1945149" y="4806070"/>
                  </a:lnTo>
                  <a:lnTo>
                    <a:pt x="1922703" y="4846553"/>
                  </a:lnTo>
                  <a:lnTo>
                    <a:pt x="1894984" y="4883290"/>
                  </a:lnTo>
                  <a:lnTo>
                    <a:pt x="1862500" y="4915774"/>
                  </a:lnTo>
                  <a:lnTo>
                    <a:pt x="1825763" y="4943493"/>
                  </a:lnTo>
                  <a:lnTo>
                    <a:pt x="1785280" y="4965940"/>
                  </a:lnTo>
                  <a:lnTo>
                    <a:pt x="1741562" y="4982603"/>
                  </a:lnTo>
                  <a:lnTo>
                    <a:pt x="1695117" y="4992975"/>
                  </a:lnTo>
                  <a:lnTo>
                    <a:pt x="1646456" y="4996546"/>
                  </a:lnTo>
                  <a:lnTo>
                    <a:pt x="329300" y="4996546"/>
                  </a:lnTo>
                  <a:lnTo>
                    <a:pt x="280638" y="4992975"/>
                  </a:lnTo>
                  <a:lnTo>
                    <a:pt x="234193" y="4982603"/>
                  </a:lnTo>
                  <a:lnTo>
                    <a:pt x="190475" y="4965940"/>
                  </a:lnTo>
                  <a:lnTo>
                    <a:pt x="149992" y="4943493"/>
                  </a:lnTo>
                  <a:lnTo>
                    <a:pt x="113255" y="4915774"/>
                  </a:lnTo>
                  <a:lnTo>
                    <a:pt x="80771" y="4883290"/>
                  </a:lnTo>
                  <a:lnTo>
                    <a:pt x="53052" y="4846553"/>
                  </a:lnTo>
                  <a:lnTo>
                    <a:pt x="30605" y="4806070"/>
                  </a:lnTo>
                  <a:lnTo>
                    <a:pt x="13942" y="4762352"/>
                  </a:lnTo>
                  <a:lnTo>
                    <a:pt x="3570" y="4715907"/>
                  </a:lnTo>
                  <a:lnTo>
                    <a:pt x="0" y="4667246"/>
                  </a:lnTo>
                  <a:lnTo>
                    <a:pt x="0" y="329299"/>
                  </a:lnTo>
                  <a:close/>
                </a:path>
              </a:pathLst>
            </a:custGeom>
            <a:ln w="12700">
              <a:solidFill>
                <a:srgbClr val="172C51"/>
              </a:solidFill>
            </a:ln>
          </p:spPr>
          <p:txBody>
            <a:bodyPr wrap="square" lIns="0" tIns="0" rIns="0" bIns="0" rtlCol="0"/>
            <a:lstStyle/>
            <a:p>
              <a:endParaRPr sz="2700"/>
            </a:p>
          </p:txBody>
        </p:sp>
        <p:sp>
          <p:nvSpPr>
            <p:cNvPr id="6" name="object 6"/>
            <p:cNvSpPr/>
            <p:nvPr/>
          </p:nvSpPr>
          <p:spPr>
            <a:xfrm>
              <a:off x="4120243" y="2743200"/>
              <a:ext cx="1976120" cy="3184525"/>
            </a:xfrm>
            <a:custGeom>
              <a:avLst/>
              <a:gdLst/>
              <a:ahLst/>
              <a:cxnLst/>
              <a:rect l="l" t="t" r="r" b="b"/>
              <a:pathLst>
                <a:path w="1976120" h="3184525">
                  <a:moveTo>
                    <a:pt x="1646455" y="0"/>
                  </a:moveTo>
                  <a:lnTo>
                    <a:pt x="329299" y="0"/>
                  </a:lnTo>
                  <a:lnTo>
                    <a:pt x="280637" y="3570"/>
                  </a:lnTo>
                  <a:lnTo>
                    <a:pt x="234193" y="13942"/>
                  </a:lnTo>
                  <a:lnTo>
                    <a:pt x="190474" y="30605"/>
                  </a:lnTo>
                  <a:lnTo>
                    <a:pt x="149992" y="53052"/>
                  </a:lnTo>
                  <a:lnTo>
                    <a:pt x="113254" y="80771"/>
                  </a:lnTo>
                  <a:lnTo>
                    <a:pt x="80771" y="113254"/>
                  </a:lnTo>
                  <a:lnTo>
                    <a:pt x="53052" y="149992"/>
                  </a:lnTo>
                  <a:lnTo>
                    <a:pt x="30605" y="190474"/>
                  </a:lnTo>
                  <a:lnTo>
                    <a:pt x="13942" y="234193"/>
                  </a:lnTo>
                  <a:lnTo>
                    <a:pt x="3570" y="280637"/>
                  </a:lnTo>
                  <a:lnTo>
                    <a:pt x="0" y="329299"/>
                  </a:lnTo>
                  <a:lnTo>
                    <a:pt x="0" y="2854773"/>
                  </a:lnTo>
                  <a:lnTo>
                    <a:pt x="3570" y="2903434"/>
                  </a:lnTo>
                  <a:lnTo>
                    <a:pt x="13942" y="2949879"/>
                  </a:lnTo>
                  <a:lnTo>
                    <a:pt x="30605" y="2993597"/>
                  </a:lnTo>
                  <a:lnTo>
                    <a:pt x="53052" y="3034080"/>
                  </a:lnTo>
                  <a:lnTo>
                    <a:pt x="80771" y="3070818"/>
                  </a:lnTo>
                  <a:lnTo>
                    <a:pt x="113254" y="3103301"/>
                  </a:lnTo>
                  <a:lnTo>
                    <a:pt x="149992" y="3131020"/>
                  </a:lnTo>
                  <a:lnTo>
                    <a:pt x="190474" y="3153466"/>
                  </a:lnTo>
                  <a:lnTo>
                    <a:pt x="234193" y="3170130"/>
                  </a:lnTo>
                  <a:lnTo>
                    <a:pt x="280637" y="3180502"/>
                  </a:lnTo>
                  <a:lnTo>
                    <a:pt x="329299" y="3184072"/>
                  </a:lnTo>
                  <a:lnTo>
                    <a:pt x="1646455" y="3184072"/>
                  </a:lnTo>
                  <a:lnTo>
                    <a:pt x="1695117" y="3180502"/>
                  </a:lnTo>
                  <a:lnTo>
                    <a:pt x="1741561" y="3170130"/>
                  </a:lnTo>
                  <a:lnTo>
                    <a:pt x="1785280" y="3153466"/>
                  </a:lnTo>
                  <a:lnTo>
                    <a:pt x="1825762" y="3131020"/>
                  </a:lnTo>
                  <a:lnTo>
                    <a:pt x="1862500" y="3103301"/>
                  </a:lnTo>
                  <a:lnTo>
                    <a:pt x="1894983" y="3070818"/>
                  </a:lnTo>
                  <a:lnTo>
                    <a:pt x="1922703" y="3034080"/>
                  </a:lnTo>
                  <a:lnTo>
                    <a:pt x="1945149" y="2993597"/>
                  </a:lnTo>
                  <a:lnTo>
                    <a:pt x="1961813" y="2949879"/>
                  </a:lnTo>
                  <a:lnTo>
                    <a:pt x="1972185" y="2903434"/>
                  </a:lnTo>
                  <a:lnTo>
                    <a:pt x="1975755" y="2854773"/>
                  </a:lnTo>
                  <a:lnTo>
                    <a:pt x="1975755" y="329299"/>
                  </a:lnTo>
                  <a:lnTo>
                    <a:pt x="1972185" y="280637"/>
                  </a:lnTo>
                  <a:lnTo>
                    <a:pt x="1961813" y="234193"/>
                  </a:lnTo>
                  <a:lnTo>
                    <a:pt x="1945149" y="190474"/>
                  </a:lnTo>
                  <a:lnTo>
                    <a:pt x="1922703" y="149992"/>
                  </a:lnTo>
                  <a:lnTo>
                    <a:pt x="1894983" y="113254"/>
                  </a:lnTo>
                  <a:lnTo>
                    <a:pt x="1862500" y="80771"/>
                  </a:lnTo>
                  <a:lnTo>
                    <a:pt x="1825762" y="53052"/>
                  </a:lnTo>
                  <a:lnTo>
                    <a:pt x="1785280" y="30605"/>
                  </a:lnTo>
                  <a:lnTo>
                    <a:pt x="1741561" y="13942"/>
                  </a:lnTo>
                  <a:lnTo>
                    <a:pt x="1695117" y="3570"/>
                  </a:lnTo>
                  <a:lnTo>
                    <a:pt x="1646455" y="0"/>
                  </a:lnTo>
                  <a:close/>
                </a:path>
              </a:pathLst>
            </a:custGeom>
            <a:solidFill>
              <a:srgbClr val="FFE699">
                <a:alpha val="34899"/>
              </a:srgbClr>
            </a:solidFill>
          </p:spPr>
          <p:txBody>
            <a:bodyPr wrap="square" lIns="0" tIns="0" rIns="0" bIns="0" rtlCol="0"/>
            <a:lstStyle/>
            <a:p>
              <a:endParaRPr sz="2700"/>
            </a:p>
          </p:txBody>
        </p:sp>
        <p:sp>
          <p:nvSpPr>
            <p:cNvPr id="7" name="object 7"/>
            <p:cNvSpPr/>
            <p:nvPr/>
          </p:nvSpPr>
          <p:spPr>
            <a:xfrm>
              <a:off x="4120243" y="2743200"/>
              <a:ext cx="1976120" cy="3184525"/>
            </a:xfrm>
            <a:custGeom>
              <a:avLst/>
              <a:gdLst/>
              <a:ahLst/>
              <a:cxnLst/>
              <a:rect l="l" t="t" r="r" b="b"/>
              <a:pathLst>
                <a:path w="1976120" h="3184525">
                  <a:moveTo>
                    <a:pt x="0" y="329299"/>
                  </a:moveTo>
                  <a:lnTo>
                    <a:pt x="3570" y="280637"/>
                  </a:lnTo>
                  <a:lnTo>
                    <a:pt x="13942" y="234193"/>
                  </a:lnTo>
                  <a:lnTo>
                    <a:pt x="30605" y="190475"/>
                  </a:lnTo>
                  <a:lnTo>
                    <a:pt x="53052" y="149992"/>
                  </a:lnTo>
                  <a:lnTo>
                    <a:pt x="80771" y="113254"/>
                  </a:lnTo>
                  <a:lnTo>
                    <a:pt x="113254" y="80771"/>
                  </a:lnTo>
                  <a:lnTo>
                    <a:pt x="149992" y="53052"/>
                  </a:lnTo>
                  <a:lnTo>
                    <a:pt x="190475" y="30605"/>
                  </a:lnTo>
                  <a:lnTo>
                    <a:pt x="234193" y="13942"/>
                  </a:lnTo>
                  <a:lnTo>
                    <a:pt x="280638" y="3570"/>
                  </a:lnTo>
                  <a:lnTo>
                    <a:pt x="329299" y="0"/>
                  </a:lnTo>
                  <a:lnTo>
                    <a:pt x="1646456" y="0"/>
                  </a:lnTo>
                  <a:lnTo>
                    <a:pt x="1695117" y="3570"/>
                  </a:lnTo>
                  <a:lnTo>
                    <a:pt x="1741562" y="13942"/>
                  </a:lnTo>
                  <a:lnTo>
                    <a:pt x="1785280" y="30605"/>
                  </a:lnTo>
                  <a:lnTo>
                    <a:pt x="1825763" y="53052"/>
                  </a:lnTo>
                  <a:lnTo>
                    <a:pt x="1862500" y="80771"/>
                  </a:lnTo>
                  <a:lnTo>
                    <a:pt x="1894984" y="113254"/>
                  </a:lnTo>
                  <a:lnTo>
                    <a:pt x="1922703" y="149992"/>
                  </a:lnTo>
                  <a:lnTo>
                    <a:pt x="1945149" y="190475"/>
                  </a:lnTo>
                  <a:lnTo>
                    <a:pt x="1961813" y="234193"/>
                  </a:lnTo>
                  <a:lnTo>
                    <a:pt x="1972185" y="280637"/>
                  </a:lnTo>
                  <a:lnTo>
                    <a:pt x="1975756" y="329299"/>
                  </a:lnTo>
                  <a:lnTo>
                    <a:pt x="1975756" y="2854774"/>
                  </a:lnTo>
                  <a:lnTo>
                    <a:pt x="1972185" y="2903435"/>
                  </a:lnTo>
                  <a:lnTo>
                    <a:pt x="1961813" y="2949880"/>
                  </a:lnTo>
                  <a:lnTo>
                    <a:pt x="1945149" y="2993598"/>
                  </a:lnTo>
                  <a:lnTo>
                    <a:pt x="1922703" y="3034080"/>
                  </a:lnTo>
                  <a:lnTo>
                    <a:pt x="1894984" y="3070818"/>
                  </a:lnTo>
                  <a:lnTo>
                    <a:pt x="1862500" y="3103301"/>
                  </a:lnTo>
                  <a:lnTo>
                    <a:pt x="1825763" y="3131020"/>
                  </a:lnTo>
                  <a:lnTo>
                    <a:pt x="1785280" y="3153467"/>
                  </a:lnTo>
                  <a:lnTo>
                    <a:pt x="1741562" y="3170130"/>
                  </a:lnTo>
                  <a:lnTo>
                    <a:pt x="1695117" y="3180502"/>
                  </a:lnTo>
                  <a:lnTo>
                    <a:pt x="1646456" y="3184073"/>
                  </a:lnTo>
                  <a:lnTo>
                    <a:pt x="329299" y="3184073"/>
                  </a:lnTo>
                  <a:lnTo>
                    <a:pt x="280638" y="3180502"/>
                  </a:lnTo>
                  <a:lnTo>
                    <a:pt x="234193" y="3170130"/>
                  </a:lnTo>
                  <a:lnTo>
                    <a:pt x="190475" y="3153467"/>
                  </a:lnTo>
                  <a:lnTo>
                    <a:pt x="149992" y="3131020"/>
                  </a:lnTo>
                  <a:lnTo>
                    <a:pt x="113254" y="3103301"/>
                  </a:lnTo>
                  <a:lnTo>
                    <a:pt x="80771" y="3070818"/>
                  </a:lnTo>
                  <a:lnTo>
                    <a:pt x="53052" y="3034080"/>
                  </a:lnTo>
                  <a:lnTo>
                    <a:pt x="30605" y="2993598"/>
                  </a:lnTo>
                  <a:lnTo>
                    <a:pt x="13942" y="2949880"/>
                  </a:lnTo>
                  <a:lnTo>
                    <a:pt x="3570" y="2903435"/>
                  </a:lnTo>
                  <a:lnTo>
                    <a:pt x="0" y="2854774"/>
                  </a:lnTo>
                  <a:lnTo>
                    <a:pt x="0" y="329299"/>
                  </a:lnTo>
                  <a:close/>
                </a:path>
              </a:pathLst>
            </a:custGeom>
            <a:ln w="12700">
              <a:solidFill>
                <a:srgbClr val="172C51"/>
              </a:solidFill>
            </a:ln>
          </p:spPr>
          <p:txBody>
            <a:bodyPr wrap="square" lIns="0" tIns="0" rIns="0" bIns="0" rtlCol="0"/>
            <a:lstStyle/>
            <a:p>
              <a:endParaRPr sz="2700"/>
            </a:p>
          </p:txBody>
        </p:sp>
      </p:grpSp>
      <p:sp>
        <p:nvSpPr>
          <p:cNvPr id="8" name="object 8" descr="$PPTXTitle"/>
          <p:cNvSpPr txBox="1">
            <a:spLocks noGrp="1"/>
          </p:cNvSpPr>
          <p:nvPr>
            <p:ph type="title"/>
          </p:nvPr>
        </p:nvSpPr>
        <p:spPr>
          <a:xfrm>
            <a:off x="685800" y="921037"/>
            <a:ext cx="12344400" cy="696344"/>
          </a:xfrm>
          <a:prstGeom prst="rect">
            <a:avLst/>
          </a:prstGeom>
        </p:spPr>
        <p:txBody>
          <a:bodyPr vert="horz" wrap="square" lIns="0" tIns="19050" rIns="0" bIns="0" rtlCol="0" anchor="ctr">
            <a:spAutoFit/>
          </a:bodyPr>
          <a:lstStyle/>
          <a:p>
            <a:pPr marL="3361373">
              <a:spcBef>
                <a:spcPts val="150"/>
              </a:spcBef>
            </a:pPr>
            <a:r>
              <a:rPr dirty="0"/>
              <a:t>2018</a:t>
            </a:r>
            <a:r>
              <a:rPr spc="-98" dirty="0"/>
              <a:t> </a:t>
            </a:r>
            <a:r>
              <a:rPr dirty="0"/>
              <a:t>–</a:t>
            </a:r>
            <a:r>
              <a:rPr spc="-98" dirty="0"/>
              <a:t> </a:t>
            </a:r>
            <a:r>
              <a:rPr dirty="0"/>
              <a:t>The</a:t>
            </a:r>
            <a:r>
              <a:rPr spc="-83" dirty="0"/>
              <a:t> </a:t>
            </a:r>
            <a:r>
              <a:rPr dirty="0"/>
              <a:t>Inception</a:t>
            </a:r>
            <a:r>
              <a:rPr spc="-90" dirty="0"/>
              <a:t> </a:t>
            </a:r>
            <a:r>
              <a:rPr dirty="0"/>
              <a:t>of</a:t>
            </a:r>
            <a:r>
              <a:rPr spc="-90" dirty="0"/>
              <a:t> </a:t>
            </a:r>
            <a:r>
              <a:rPr dirty="0"/>
              <a:t>the</a:t>
            </a:r>
            <a:r>
              <a:rPr spc="-90" dirty="0"/>
              <a:t> </a:t>
            </a:r>
            <a:r>
              <a:rPr dirty="0"/>
              <a:t>LLM</a:t>
            </a:r>
            <a:r>
              <a:rPr spc="-90" dirty="0"/>
              <a:t> </a:t>
            </a:r>
            <a:r>
              <a:rPr spc="-38" dirty="0"/>
              <a:t>Era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xfrm>
            <a:off x="11664267" y="6371008"/>
            <a:ext cx="322579" cy="2114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193675">
              <a:spcBef>
                <a:spcPts val="40"/>
              </a:spcBef>
            </a:pPr>
            <a:fld id="{81D60167-4931-47E6-BA6A-407CBD079E47}" type="slidenum">
              <a:rPr lang="en-GB" spc="-50" smtClean="0"/>
              <a:pPr marL="193675">
                <a:spcBef>
                  <a:spcPts val="40"/>
                </a:spcBef>
              </a:pPr>
              <a:t>104</a:t>
            </a:fld>
            <a:endParaRPr spc="-38" dirty="0"/>
          </a:p>
        </p:txBody>
      </p:sp>
      <p:sp>
        <p:nvSpPr>
          <p:cNvPr id="9" name="object 9"/>
          <p:cNvSpPr txBox="1"/>
          <p:nvPr/>
        </p:nvSpPr>
        <p:spPr>
          <a:xfrm>
            <a:off x="3183527" y="6552449"/>
            <a:ext cx="2612708" cy="463588"/>
          </a:xfrm>
          <a:prstGeom prst="rect">
            <a:avLst/>
          </a:prstGeom>
          <a:solidFill>
            <a:srgbClr val="FFFF00"/>
          </a:solidFill>
        </p:spPr>
        <p:txBody>
          <a:bodyPr vert="horz" wrap="square" lIns="0" tIns="1905" rIns="0" bIns="0" rtlCol="0">
            <a:spAutoFit/>
          </a:bodyPr>
          <a:lstStyle/>
          <a:p>
            <a:pPr>
              <a:spcBef>
                <a:spcPts val="15"/>
              </a:spcBef>
            </a:pPr>
            <a:r>
              <a:rPr sz="3000" b="1" spc="68" dirty="0">
                <a:latin typeface="Calibri"/>
                <a:cs typeface="Calibri"/>
              </a:rPr>
              <a:t>Representation</a:t>
            </a:r>
            <a:endParaRPr sz="30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2467320" y="6552449"/>
            <a:ext cx="1890713" cy="463588"/>
          </a:xfrm>
          <a:prstGeom prst="rect">
            <a:avLst/>
          </a:prstGeom>
          <a:solidFill>
            <a:srgbClr val="00FFFF"/>
          </a:solidFill>
        </p:spPr>
        <p:txBody>
          <a:bodyPr vert="horz" wrap="square" lIns="0" tIns="1905" rIns="0" bIns="0" rtlCol="0">
            <a:spAutoFit/>
          </a:bodyPr>
          <a:lstStyle/>
          <a:p>
            <a:pPr>
              <a:spcBef>
                <a:spcPts val="15"/>
              </a:spcBef>
            </a:pPr>
            <a:r>
              <a:rPr sz="3000" b="1" spc="53" dirty="0">
                <a:latin typeface="Calibri"/>
                <a:cs typeface="Calibri"/>
              </a:rPr>
              <a:t>Generation</a:t>
            </a:r>
            <a:endParaRPr sz="30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740739" y="4844033"/>
            <a:ext cx="1499235" cy="942566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 marR="7620" indent="286703">
              <a:spcBef>
                <a:spcPts val="150"/>
              </a:spcBef>
            </a:pPr>
            <a:r>
              <a:rPr sz="3000" b="1" spc="113" dirty="0">
                <a:solidFill>
                  <a:srgbClr val="FF0000"/>
                </a:solidFill>
                <a:latin typeface="Calibri"/>
                <a:cs typeface="Calibri"/>
              </a:rPr>
              <a:t>BERT </a:t>
            </a:r>
            <a:r>
              <a:rPr sz="3000" b="1" spc="83" dirty="0">
                <a:solidFill>
                  <a:srgbClr val="FF0000"/>
                </a:solidFill>
                <a:latin typeface="Calibri"/>
                <a:cs typeface="Calibri"/>
              </a:rPr>
              <a:t>Oct</a:t>
            </a:r>
            <a:r>
              <a:rPr sz="3000" b="1" spc="-83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000" b="1" spc="-30" dirty="0">
                <a:solidFill>
                  <a:srgbClr val="FF0000"/>
                </a:solidFill>
                <a:latin typeface="Calibri"/>
                <a:cs typeface="Calibri"/>
              </a:rPr>
              <a:t>2018</a:t>
            </a:r>
            <a:endParaRPr sz="30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2641152" y="4844033"/>
            <a:ext cx="1544954" cy="942566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 marR="7620" indent="411480">
              <a:spcBef>
                <a:spcPts val="150"/>
              </a:spcBef>
            </a:pPr>
            <a:r>
              <a:rPr sz="3000" b="1" spc="75" dirty="0">
                <a:solidFill>
                  <a:srgbClr val="FF0000"/>
                </a:solidFill>
                <a:latin typeface="Calibri"/>
                <a:cs typeface="Calibri"/>
              </a:rPr>
              <a:t>GPT </a:t>
            </a:r>
            <a:r>
              <a:rPr sz="3000" b="1" spc="225" dirty="0">
                <a:solidFill>
                  <a:srgbClr val="FF0000"/>
                </a:solidFill>
                <a:latin typeface="Calibri"/>
                <a:cs typeface="Calibri"/>
              </a:rPr>
              <a:t>Jun</a:t>
            </a:r>
            <a:r>
              <a:rPr sz="3000" b="1" spc="-7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000" b="1" spc="-30" dirty="0">
                <a:solidFill>
                  <a:srgbClr val="FF0000"/>
                </a:solidFill>
                <a:latin typeface="Calibri"/>
                <a:cs typeface="Calibri"/>
              </a:rPr>
              <a:t>2018</a:t>
            </a:r>
            <a:endParaRPr sz="3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2182261" y="1658393"/>
            <a:ext cx="5819775" cy="8408670"/>
            <a:chOff x="8121507" y="1105595"/>
            <a:chExt cx="3879850" cy="560578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191995" y="1105595"/>
              <a:ext cx="3809225" cy="5605375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8127857" y="2847289"/>
              <a:ext cx="1976120" cy="3184525"/>
            </a:xfrm>
            <a:custGeom>
              <a:avLst/>
              <a:gdLst/>
              <a:ahLst/>
              <a:cxnLst/>
              <a:rect l="l" t="t" r="r" b="b"/>
              <a:pathLst>
                <a:path w="1976120" h="3184525">
                  <a:moveTo>
                    <a:pt x="1646455" y="0"/>
                  </a:moveTo>
                  <a:lnTo>
                    <a:pt x="329299" y="0"/>
                  </a:lnTo>
                  <a:lnTo>
                    <a:pt x="280638" y="3570"/>
                  </a:lnTo>
                  <a:lnTo>
                    <a:pt x="234193" y="13942"/>
                  </a:lnTo>
                  <a:lnTo>
                    <a:pt x="190475" y="30605"/>
                  </a:lnTo>
                  <a:lnTo>
                    <a:pt x="149992" y="53052"/>
                  </a:lnTo>
                  <a:lnTo>
                    <a:pt x="113255" y="80771"/>
                  </a:lnTo>
                  <a:lnTo>
                    <a:pt x="80771" y="113254"/>
                  </a:lnTo>
                  <a:lnTo>
                    <a:pt x="53052" y="149992"/>
                  </a:lnTo>
                  <a:lnTo>
                    <a:pt x="30606" y="190474"/>
                  </a:lnTo>
                  <a:lnTo>
                    <a:pt x="13942" y="234193"/>
                  </a:lnTo>
                  <a:lnTo>
                    <a:pt x="3570" y="280637"/>
                  </a:lnTo>
                  <a:lnTo>
                    <a:pt x="0" y="329299"/>
                  </a:lnTo>
                  <a:lnTo>
                    <a:pt x="0" y="2854773"/>
                  </a:lnTo>
                  <a:lnTo>
                    <a:pt x="3570" y="2903434"/>
                  </a:lnTo>
                  <a:lnTo>
                    <a:pt x="13942" y="2949879"/>
                  </a:lnTo>
                  <a:lnTo>
                    <a:pt x="30606" y="2993597"/>
                  </a:lnTo>
                  <a:lnTo>
                    <a:pt x="53052" y="3034080"/>
                  </a:lnTo>
                  <a:lnTo>
                    <a:pt x="80771" y="3070817"/>
                  </a:lnTo>
                  <a:lnTo>
                    <a:pt x="113255" y="3103301"/>
                  </a:lnTo>
                  <a:lnTo>
                    <a:pt x="149992" y="3131020"/>
                  </a:lnTo>
                  <a:lnTo>
                    <a:pt x="190475" y="3153466"/>
                  </a:lnTo>
                  <a:lnTo>
                    <a:pt x="234193" y="3170130"/>
                  </a:lnTo>
                  <a:lnTo>
                    <a:pt x="280638" y="3180502"/>
                  </a:lnTo>
                  <a:lnTo>
                    <a:pt x="329299" y="3184072"/>
                  </a:lnTo>
                  <a:lnTo>
                    <a:pt x="1646455" y="3184072"/>
                  </a:lnTo>
                  <a:lnTo>
                    <a:pt x="1695117" y="3180502"/>
                  </a:lnTo>
                  <a:lnTo>
                    <a:pt x="1741562" y="3170130"/>
                  </a:lnTo>
                  <a:lnTo>
                    <a:pt x="1785280" y="3153466"/>
                  </a:lnTo>
                  <a:lnTo>
                    <a:pt x="1825763" y="3131020"/>
                  </a:lnTo>
                  <a:lnTo>
                    <a:pt x="1862500" y="3103301"/>
                  </a:lnTo>
                  <a:lnTo>
                    <a:pt x="1894984" y="3070817"/>
                  </a:lnTo>
                  <a:lnTo>
                    <a:pt x="1922703" y="3034080"/>
                  </a:lnTo>
                  <a:lnTo>
                    <a:pt x="1945149" y="2993597"/>
                  </a:lnTo>
                  <a:lnTo>
                    <a:pt x="1961813" y="2949879"/>
                  </a:lnTo>
                  <a:lnTo>
                    <a:pt x="1972185" y="2903434"/>
                  </a:lnTo>
                  <a:lnTo>
                    <a:pt x="1975755" y="2854773"/>
                  </a:lnTo>
                  <a:lnTo>
                    <a:pt x="1975755" y="329299"/>
                  </a:lnTo>
                  <a:lnTo>
                    <a:pt x="1972185" y="280637"/>
                  </a:lnTo>
                  <a:lnTo>
                    <a:pt x="1961813" y="234193"/>
                  </a:lnTo>
                  <a:lnTo>
                    <a:pt x="1945149" y="190474"/>
                  </a:lnTo>
                  <a:lnTo>
                    <a:pt x="1922703" y="149992"/>
                  </a:lnTo>
                  <a:lnTo>
                    <a:pt x="1894984" y="113254"/>
                  </a:lnTo>
                  <a:lnTo>
                    <a:pt x="1862500" y="80771"/>
                  </a:lnTo>
                  <a:lnTo>
                    <a:pt x="1825763" y="53052"/>
                  </a:lnTo>
                  <a:lnTo>
                    <a:pt x="1785280" y="30605"/>
                  </a:lnTo>
                  <a:lnTo>
                    <a:pt x="1741562" y="13942"/>
                  </a:lnTo>
                  <a:lnTo>
                    <a:pt x="1695117" y="3570"/>
                  </a:lnTo>
                  <a:lnTo>
                    <a:pt x="1646455" y="0"/>
                  </a:lnTo>
                  <a:close/>
                </a:path>
              </a:pathLst>
            </a:custGeom>
            <a:solidFill>
              <a:srgbClr val="FFE699">
                <a:alpha val="34899"/>
              </a:srgbClr>
            </a:solidFill>
          </p:spPr>
          <p:txBody>
            <a:bodyPr wrap="square" lIns="0" tIns="0" rIns="0" bIns="0" rtlCol="0"/>
            <a:lstStyle/>
            <a:p>
              <a:endParaRPr sz="2700"/>
            </a:p>
          </p:txBody>
        </p:sp>
        <p:sp>
          <p:nvSpPr>
            <p:cNvPr id="5" name="object 5"/>
            <p:cNvSpPr/>
            <p:nvPr/>
          </p:nvSpPr>
          <p:spPr>
            <a:xfrm>
              <a:off x="8127857" y="2847289"/>
              <a:ext cx="1976120" cy="3184525"/>
            </a:xfrm>
            <a:custGeom>
              <a:avLst/>
              <a:gdLst/>
              <a:ahLst/>
              <a:cxnLst/>
              <a:rect l="l" t="t" r="r" b="b"/>
              <a:pathLst>
                <a:path w="1976120" h="3184525">
                  <a:moveTo>
                    <a:pt x="0" y="329299"/>
                  </a:moveTo>
                  <a:lnTo>
                    <a:pt x="3570" y="280637"/>
                  </a:lnTo>
                  <a:lnTo>
                    <a:pt x="13942" y="234193"/>
                  </a:lnTo>
                  <a:lnTo>
                    <a:pt x="30605" y="190475"/>
                  </a:lnTo>
                  <a:lnTo>
                    <a:pt x="53052" y="149992"/>
                  </a:lnTo>
                  <a:lnTo>
                    <a:pt x="80771" y="113254"/>
                  </a:lnTo>
                  <a:lnTo>
                    <a:pt x="113254" y="80771"/>
                  </a:lnTo>
                  <a:lnTo>
                    <a:pt x="149992" y="53052"/>
                  </a:lnTo>
                  <a:lnTo>
                    <a:pt x="190475" y="30605"/>
                  </a:lnTo>
                  <a:lnTo>
                    <a:pt x="234193" y="13942"/>
                  </a:lnTo>
                  <a:lnTo>
                    <a:pt x="280638" y="3570"/>
                  </a:lnTo>
                  <a:lnTo>
                    <a:pt x="329299" y="0"/>
                  </a:lnTo>
                  <a:lnTo>
                    <a:pt x="1646456" y="0"/>
                  </a:lnTo>
                  <a:lnTo>
                    <a:pt x="1695117" y="3570"/>
                  </a:lnTo>
                  <a:lnTo>
                    <a:pt x="1741562" y="13942"/>
                  </a:lnTo>
                  <a:lnTo>
                    <a:pt x="1785280" y="30605"/>
                  </a:lnTo>
                  <a:lnTo>
                    <a:pt x="1825763" y="53052"/>
                  </a:lnTo>
                  <a:lnTo>
                    <a:pt x="1862500" y="80771"/>
                  </a:lnTo>
                  <a:lnTo>
                    <a:pt x="1894984" y="113254"/>
                  </a:lnTo>
                  <a:lnTo>
                    <a:pt x="1922703" y="149992"/>
                  </a:lnTo>
                  <a:lnTo>
                    <a:pt x="1945149" y="190475"/>
                  </a:lnTo>
                  <a:lnTo>
                    <a:pt x="1961813" y="234193"/>
                  </a:lnTo>
                  <a:lnTo>
                    <a:pt x="1972185" y="280637"/>
                  </a:lnTo>
                  <a:lnTo>
                    <a:pt x="1975756" y="329299"/>
                  </a:lnTo>
                  <a:lnTo>
                    <a:pt x="1975756" y="2854774"/>
                  </a:lnTo>
                  <a:lnTo>
                    <a:pt x="1972185" y="2903435"/>
                  </a:lnTo>
                  <a:lnTo>
                    <a:pt x="1961813" y="2949880"/>
                  </a:lnTo>
                  <a:lnTo>
                    <a:pt x="1945149" y="2993598"/>
                  </a:lnTo>
                  <a:lnTo>
                    <a:pt x="1922703" y="3034080"/>
                  </a:lnTo>
                  <a:lnTo>
                    <a:pt x="1894984" y="3070818"/>
                  </a:lnTo>
                  <a:lnTo>
                    <a:pt x="1862500" y="3103301"/>
                  </a:lnTo>
                  <a:lnTo>
                    <a:pt x="1825763" y="3131020"/>
                  </a:lnTo>
                  <a:lnTo>
                    <a:pt x="1785280" y="3153467"/>
                  </a:lnTo>
                  <a:lnTo>
                    <a:pt x="1741562" y="3170130"/>
                  </a:lnTo>
                  <a:lnTo>
                    <a:pt x="1695117" y="3180502"/>
                  </a:lnTo>
                  <a:lnTo>
                    <a:pt x="1646456" y="3184073"/>
                  </a:lnTo>
                  <a:lnTo>
                    <a:pt x="329299" y="3184073"/>
                  </a:lnTo>
                  <a:lnTo>
                    <a:pt x="280638" y="3180502"/>
                  </a:lnTo>
                  <a:lnTo>
                    <a:pt x="234193" y="3170130"/>
                  </a:lnTo>
                  <a:lnTo>
                    <a:pt x="190475" y="3153467"/>
                  </a:lnTo>
                  <a:lnTo>
                    <a:pt x="149992" y="3131020"/>
                  </a:lnTo>
                  <a:lnTo>
                    <a:pt x="113254" y="3103301"/>
                  </a:lnTo>
                  <a:lnTo>
                    <a:pt x="80771" y="3070818"/>
                  </a:lnTo>
                  <a:lnTo>
                    <a:pt x="53052" y="3034080"/>
                  </a:lnTo>
                  <a:lnTo>
                    <a:pt x="30605" y="2993598"/>
                  </a:lnTo>
                  <a:lnTo>
                    <a:pt x="13942" y="2949880"/>
                  </a:lnTo>
                  <a:lnTo>
                    <a:pt x="3570" y="2903435"/>
                  </a:lnTo>
                  <a:lnTo>
                    <a:pt x="0" y="2854774"/>
                  </a:lnTo>
                  <a:lnTo>
                    <a:pt x="0" y="329299"/>
                  </a:lnTo>
                  <a:close/>
                </a:path>
              </a:pathLst>
            </a:custGeom>
            <a:ln w="12700">
              <a:solidFill>
                <a:srgbClr val="172C51"/>
              </a:solidFill>
            </a:ln>
          </p:spPr>
          <p:txBody>
            <a:bodyPr wrap="square" lIns="0" tIns="0" rIns="0" bIns="0" rtlCol="0"/>
            <a:lstStyle/>
            <a:p>
              <a:endParaRPr sz="2700"/>
            </a:p>
          </p:txBody>
        </p:sp>
      </p:grpSp>
      <p:sp>
        <p:nvSpPr>
          <p:cNvPr id="6" name="object 6" descr="$PPTXTitle"/>
          <p:cNvSpPr txBox="1">
            <a:spLocks noGrp="1"/>
          </p:cNvSpPr>
          <p:nvPr>
            <p:ph type="title"/>
          </p:nvPr>
        </p:nvSpPr>
        <p:spPr>
          <a:xfrm>
            <a:off x="2712292" y="534225"/>
            <a:ext cx="8076248" cy="696344"/>
          </a:xfrm>
          <a:prstGeom prst="rect">
            <a:avLst/>
          </a:prstGeom>
        </p:spPr>
        <p:txBody>
          <a:bodyPr vert="horz" wrap="square" lIns="0" tIns="19050" rIns="0" bIns="0" rtlCol="0" anchor="ctr">
            <a:spAutoFit/>
          </a:bodyPr>
          <a:lstStyle/>
          <a:p>
            <a:pPr marL="19050">
              <a:spcBef>
                <a:spcPts val="150"/>
              </a:spcBef>
            </a:pPr>
            <a:r>
              <a:rPr dirty="0">
                <a:solidFill>
                  <a:srgbClr val="000000"/>
                </a:solidFill>
              </a:rPr>
              <a:t>BERT</a:t>
            </a:r>
            <a:r>
              <a:rPr spc="-120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-</a:t>
            </a:r>
            <a:r>
              <a:rPr spc="-127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Bidirectional</a:t>
            </a:r>
            <a:r>
              <a:rPr spc="-127" dirty="0">
                <a:solidFill>
                  <a:srgbClr val="000000"/>
                </a:solidFill>
              </a:rPr>
              <a:t> </a:t>
            </a:r>
            <a:r>
              <a:rPr spc="-15" dirty="0">
                <a:solidFill>
                  <a:srgbClr val="000000"/>
                </a:solidFill>
              </a:rPr>
              <a:t>Encoder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xfrm>
            <a:off x="11664267" y="6371008"/>
            <a:ext cx="322579" cy="2114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193675">
              <a:spcBef>
                <a:spcPts val="40"/>
              </a:spcBef>
            </a:pPr>
            <a:fld id="{81D60167-4931-47E6-BA6A-407CBD079E47}" type="slidenum">
              <a:rPr lang="en-GB" spc="-50" smtClean="0"/>
              <a:pPr marL="193675">
                <a:spcBef>
                  <a:spcPts val="40"/>
                </a:spcBef>
              </a:pPr>
              <a:t>105</a:t>
            </a:fld>
            <a:endParaRPr spc="-38" dirty="0"/>
          </a:p>
        </p:txBody>
      </p:sp>
      <p:sp>
        <p:nvSpPr>
          <p:cNvPr id="7" name="object 7"/>
          <p:cNvSpPr txBox="1"/>
          <p:nvPr/>
        </p:nvSpPr>
        <p:spPr>
          <a:xfrm>
            <a:off x="10921793" y="509435"/>
            <a:ext cx="4634865" cy="795089"/>
          </a:xfrm>
          <a:prstGeom prst="rect">
            <a:avLst/>
          </a:prstGeom>
          <a:solidFill>
            <a:srgbClr val="FFFF00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6180"/>
              </a:lnSpc>
            </a:pPr>
            <a:r>
              <a:rPr sz="5400" b="1" spc="-38" dirty="0">
                <a:latin typeface="Calibri"/>
                <a:cs typeface="Calibri"/>
              </a:rPr>
              <a:t>Representations</a:t>
            </a:r>
            <a:endParaRPr sz="54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20462" y="2870453"/>
            <a:ext cx="10352723" cy="3896516"/>
          </a:xfrm>
          <a:prstGeom prst="rect">
            <a:avLst/>
          </a:prstGeom>
        </p:spPr>
        <p:txBody>
          <a:bodyPr vert="horz" wrap="square" lIns="0" tIns="14288" rIns="0" bIns="0" rtlCol="0">
            <a:spAutoFit/>
          </a:bodyPr>
          <a:lstStyle/>
          <a:p>
            <a:pPr marL="533400" marR="98108" indent="-514350">
              <a:lnSpc>
                <a:spcPct val="100800"/>
              </a:lnSpc>
              <a:spcBef>
                <a:spcPts val="113"/>
              </a:spcBef>
              <a:buFont typeface="Arial"/>
              <a:buChar char="•"/>
              <a:tabLst>
                <a:tab pos="533400" algn="l"/>
              </a:tabLst>
            </a:pPr>
            <a:r>
              <a:rPr sz="3600" dirty="0">
                <a:solidFill>
                  <a:srgbClr val="242424"/>
                </a:solidFill>
                <a:latin typeface="Calibri"/>
                <a:cs typeface="Calibri"/>
              </a:rPr>
              <a:t>One</a:t>
            </a:r>
            <a:r>
              <a:rPr sz="3600" spc="-60" dirty="0">
                <a:solidFill>
                  <a:srgbClr val="242424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242424"/>
                </a:solidFill>
                <a:latin typeface="Calibri"/>
                <a:cs typeface="Calibri"/>
              </a:rPr>
              <a:t>of</a:t>
            </a:r>
            <a:r>
              <a:rPr sz="3600" spc="-60" dirty="0">
                <a:solidFill>
                  <a:srgbClr val="242424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242424"/>
                </a:solidFill>
                <a:latin typeface="Calibri"/>
                <a:cs typeface="Calibri"/>
              </a:rPr>
              <a:t>the</a:t>
            </a:r>
            <a:r>
              <a:rPr sz="3600" spc="-53" dirty="0">
                <a:solidFill>
                  <a:srgbClr val="242424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242424"/>
                </a:solidFill>
                <a:latin typeface="Calibri"/>
                <a:cs typeface="Calibri"/>
              </a:rPr>
              <a:t>biggest</a:t>
            </a:r>
            <a:r>
              <a:rPr sz="3600" spc="-68" dirty="0">
                <a:solidFill>
                  <a:srgbClr val="242424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242424"/>
                </a:solidFill>
                <a:latin typeface="Calibri"/>
                <a:cs typeface="Calibri"/>
              </a:rPr>
              <a:t>challenges</a:t>
            </a:r>
            <a:r>
              <a:rPr sz="3600" spc="-68" dirty="0">
                <a:solidFill>
                  <a:srgbClr val="242424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242424"/>
                </a:solidFill>
                <a:latin typeface="Calibri"/>
                <a:cs typeface="Calibri"/>
              </a:rPr>
              <a:t>in</a:t>
            </a:r>
            <a:r>
              <a:rPr sz="3600" spc="-60" dirty="0">
                <a:solidFill>
                  <a:srgbClr val="242424"/>
                </a:solidFill>
                <a:latin typeface="Calibri"/>
                <a:cs typeface="Calibri"/>
              </a:rPr>
              <a:t> </a:t>
            </a:r>
            <a:r>
              <a:rPr sz="3600" spc="-30" dirty="0">
                <a:solidFill>
                  <a:srgbClr val="242424"/>
                </a:solidFill>
                <a:latin typeface="Calibri"/>
                <a:cs typeface="Calibri"/>
              </a:rPr>
              <a:t>LM-</a:t>
            </a:r>
            <a:r>
              <a:rPr sz="3600" dirty="0">
                <a:solidFill>
                  <a:srgbClr val="242424"/>
                </a:solidFill>
                <a:latin typeface="Calibri"/>
                <a:cs typeface="Calibri"/>
              </a:rPr>
              <a:t>building</a:t>
            </a:r>
            <a:r>
              <a:rPr sz="3600" spc="-68" dirty="0">
                <a:solidFill>
                  <a:srgbClr val="242424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242424"/>
                </a:solidFill>
                <a:latin typeface="Calibri"/>
                <a:cs typeface="Calibri"/>
              </a:rPr>
              <a:t>used</a:t>
            </a:r>
            <a:r>
              <a:rPr sz="3600" spc="-60" dirty="0">
                <a:solidFill>
                  <a:srgbClr val="242424"/>
                </a:solidFill>
                <a:latin typeface="Calibri"/>
                <a:cs typeface="Calibri"/>
              </a:rPr>
              <a:t> </a:t>
            </a:r>
            <a:r>
              <a:rPr sz="3600" spc="-38" dirty="0">
                <a:solidFill>
                  <a:srgbClr val="242424"/>
                </a:solidFill>
                <a:latin typeface="Calibri"/>
                <a:cs typeface="Calibri"/>
              </a:rPr>
              <a:t>to </a:t>
            </a:r>
            <a:r>
              <a:rPr sz="3600" dirty="0">
                <a:solidFill>
                  <a:srgbClr val="242424"/>
                </a:solidFill>
                <a:latin typeface="Calibri"/>
                <a:cs typeface="Calibri"/>
              </a:rPr>
              <a:t>be</a:t>
            </a:r>
            <a:r>
              <a:rPr sz="3600" spc="-53" dirty="0">
                <a:solidFill>
                  <a:srgbClr val="242424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242424"/>
                </a:solidFill>
                <a:latin typeface="Calibri"/>
                <a:cs typeface="Calibri"/>
              </a:rPr>
              <a:t>the</a:t>
            </a:r>
            <a:r>
              <a:rPr sz="3600" spc="-45" dirty="0">
                <a:solidFill>
                  <a:srgbClr val="242424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242424"/>
                </a:solidFill>
                <a:latin typeface="Calibri"/>
                <a:cs typeface="Calibri"/>
              </a:rPr>
              <a:t>lack</a:t>
            </a:r>
            <a:r>
              <a:rPr sz="3600" spc="-60" dirty="0">
                <a:solidFill>
                  <a:srgbClr val="242424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242424"/>
                </a:solidFill>
                <a:latin typeface="Calibri"/>
                <a:cs typeface="Calibri"/>
              </a:rPr>
              <a:t>of</a:t>
            </a:r>
            <a:r>
              <a:rPr sz="3600" spc="-53" dirty="0">
                <a:solidFill>
                  <a:srgbClr val="242424"/>
                </a:solidFill>
                <a:latin typeface="Calibri"/>
                <a:cs typeface="Calibri"/>
              </a:rPr>
              <a:t> task-</a:t>
            </a:r>
            <a:r>
              <a:rPr sz="3600" dirty="0">
                <a:solidFill>
                  <a:srgbClr val="242424"/>
                </a:solidFill>
                <a:latin typeface="Calibri"/>
                <a:cs typeface="Calibri"/>
              </a:rPr>
              <a:t>specific</a:t>
            </a:r>
            <a:r>
              <a:rPr sz="3600" spc="-68" dirty="0">
                <a:solidFill>
                  <a:srgbClr val="242424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242424"/>
                </a:solidFill>
                <a:latin typeface="Calibri"/>
                <a:cs typeface="Calibri"/>
              </a:rPr>
              <a:t>training</a:t>
            </a:r>
            <a:r>
              <a:rPr sz="3600" spc="-68" dirty="0">
                <a:solidFill>
                  <a:srgbClr val="242424"/>
                </a:solidFill>
                <a:latin typeface="Calibri"/>
                <a:cs typeface="Calibri"/>
              </a:rPr>
              <a:t> </a:t>
            </a:r>
            <a:r>
              <a:rPr sz="3600" spc="-15" dirty="0">
                <a:solidFill>
                  <a:srgbClr val="242424"/>
                </a:solidFill>
                <a:latin typeface="Calibri"/>
                <a:cs typeface="Calibri"/>
              </a:rPr>
              <a:t>data.</a:t>
            </a:r>
            <a:endParaRPr sz="3600">
              <a:latin typeface="Calibri"/>
              <a:cs typeface="Calibri"/>
            </a:endParaRPr>
          </a:p>
          <a:p>
            <a:pPr marL="533400" marR="7620" indent="-514350">
              <a:lnSpc>
                <a:spcPct val="100800"/>
              </a:lnSpc>
              <a:spcBef>
                <a:spcPts val="4320"/>
              </a:spcBef>
              <a:buFont typeface="Arial"/>
              <a:buChar char="•"/>
              <a:tabLst>
                <a:tab pos="533400" algn="l"/>
              </a:tabLst>
            </a:pPr>
            <a:r>
              <a:rPr sz="3600" dirty="0">
                <a:solidFill>
                  <a:srgbClr val="242424"/>
                </a:solidFill>
                <a:latin typeface="Calibri"/>
                <a:cs typeface="Calibri"/>
              </a:rPr>
              <a:t>What</a:t>
            </a:r>
            <a:r>
              <a:rPr sz="3600" spc="-113" dirty="0">
                <a:solidFill>
                  <a:srgbClr val="242424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242424"/>
                </a:solidFill>
                <a:latin typeface="Calibri"/>
                <a:cs typeface="Calibri"/>
              </a:rPr>
              <a:t>if</a:t>
            </a:r>
            <a:r>
              <a:rPr sz="3600" spc="-98" dirty="0">
                <a:solidFill>
                  <a:srgbClr val="242424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242424"/>
                </a:solidFill>
                <a:latin typeface="Calibri"/>
                <a:cs typeface="Calibri"/>
              </a:rPr>
              <a:t>we</a:t>
            </a:r>
            <a:r>
              <a:rPr sz="3600" spc="-90" dirty="0">
                <a:solidFill>
                  <a:srgbClr val="242424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242424"/>
                </a:solidFill>
                <a:latin typeface="Calibri"/>
                <a:cs typeface="Calibri"/>
              </a:rPr>
              <a:t>learn</a:t>
            </a:r>
            <a:r>
              <a:rPr sz="3600" spc="-98" dirty="0">
                <a:solidFill>
                  <a:srgbClr val="242424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242424"/>
                </a:solidFill>
                <a:latin typeface="Calibri"/>
                <a:cs typeface="Calibri"/>
              </a:rPr>
              <a:t>an</a:t>
            </a:r>
            <a:r>
              <a:rPr sz="3600" spc="-105" dirty="0">
                <a:solidFill>
                  <a:srgbClr val="242424"/>
                </a:solidFill>
                <a:latin typeface="Calibri"/>
                <a:cs typeface="Calibri"/>
              </a:rPr>
              <a:t> </a:t>
            </a:r>
            <a:r>
              <a:rPr sz="3600" spc="-15" dirty="0">
                <a:solidFill>
                  <a:srgbClr val="242424"/>
                </a:solidFill>
                <a:latin typeface="Calibri"/>
                <a:cs typeface="Calibri"/>
              </a:rPr>
              <a:t>effective</a:t>
            </a:r>
            <a:r>
              <a:rPr sz="3600" spc="-90" dirty="0">
                <a:solidFill>
                  <a:srgbClr val="242424"/>
                </a:solidFill>
                <a:latin typeface="Calibri"/>
                <a:cs typeface="Calibri"/>
              </a:rPr>
              <a:t> </a:t>
            </a:r>
            <a:r>
              <a:rPr sz="3600" spc="-15" dirty="0">
                <a:solidFill>
                  <a:srgbClr val="242424"/>
                </a:solidFill>
                <a:latin typeface="Calibri"/>
                <a:cs typeface="Calibri"/>
              </a:rPr>
              <a:t>representation</a:t>
            </a:r>
            <a:r>
              <a:rPr sz="3600" spc="-98" dirty="0">
                <a:solidFill>
                  <a:srgbClr val="242424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242424"/>
                </a:solidFill>
                <a:latin typeface="Calibri"/>
                <a:cs typeface="Calibri"/>
              </a:rPr>
              <a:t>that</a:t>
            </a:r>
            <a:r>
              <a:rPr sz="3600" spc="-105" dirty="0">
                <a:solidFill>
                  <a:srgbClr val="242424"/>
                </a:solidFill>
                <a:latin typeface="Calibri"/>
                <a:cs typeface="Calibri"/>
              </a:rPr>
              <a:t> </a:t>
            </a:r>
            <a:r>
              <a:rPr sz="3600" spc="-38" dirty="0">
                <a:solidFill>
                  <a:srgbClr val="242424"/>
                </a:solidFill>
                <a:latin typeface="Calibri"/>
                <a:cs typeface="Calibri"/>
              </a:rPr>
              <a:t>can </a:t>
            </a:r>
            <a:r>
              <a:rPr sz="3600" dirty="0">
                <a:solidFill>
                  <a:srgbClr val="242424"/>
                </a:solidFill>
                <a:latin typeface="Calibri"/>
                <a:cs typeface="Calibri"/>
              </a:rPr>
              <a:t>be</a:t>
            </a:r>
            <a:r>
              <a:rPr sz="3600" spc="-68" dirty="0">
                <a:solidFill>
                  <a:srgbClr val="242424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242424"/>
                </a:solidFill>
                <a:latin typeface="Calibri"/>
                <a:cs typeface="Calibri"/>
              </a:rPr>
              <a:t>applied</a:t>
            </a:r>
            <a:r>
              <a:rPr sz="3600" spc="-68" dirty="0">
                <a:solidFill>
                  <a:srgbClr val="242424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242424"/>
                </a:solidFill>
                <a:latin typeface="Calibri"/>
                <a:cs typeface="Calibri"/>
              </a:rPr>
              <a:t>to</a:t>
            </a:r>
            <a:r>
              <a:rPr sz="3600" spc="-83" dirty="0">
                <a:solidFill>
                  <a:srgbClr val="242424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242424"/>
                </a:solidFill>
                <a:latin typeface="Calibri"/>
                <a:cs typeface="Calibri"/>
              </a:rPr>
              <a:t>a</a:t>
            </a:r>
            <a:r>
              <a:rPr sz="3600" spc="-68" dirty="0">
                <a:solidFill>
                  <a:srgbClr val="242424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242424"/>
                </a:solidFill>
                <a:latin typeface="Calibri"/>
                <a:cs typeface="Calibri"/>
              </a:rPr>
              <a:t>variety</a:t>
            </a:r>
            <a:r>
              <a:rPr sz="3600" spc="-68" dirty="0">
                <a:solidFill>
                  <a:srgbClr val="242424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242424"/>
                </a:solidFill>
                <a:latin typeface="Calibri"/>
                <a:cs typeface="Calibri"/>
              </a:rPr>
              <a:t>of</a:t>
            </a:r>
            <a:r>
              <a:rPr sz="3600" spc="-68" dirty="0">
                <a:solidFill>
                  <a:srgbClr val="242424"/>
                </a:solidFill>
                <a:latin typeface="Calibri"/>
                <a:cs typeface="Calibri"/>
              </a:rPr>
              <a:t> </a:t>
            </a:r>
            <a:r>
              <a:rPr sz="3600" spc="-15" dirty="0">
                <a:solidFill>
                  <a:srgbClr val="242424"/>
                </a:solidFill>
                <a:latin typeface="Calibri"/>
                <a:cs typeface="Calibri"/>
              </a:rPr>
              <a:t>downstream</a:t>
            </a:r>
            <a:r>
              <a:rPr sz="3600" spc="-75" dirty="0">
                <a:solidFill>
                  <a:srgbClr val="242424"/>
                </a:solidFill>
                <a:latin typeface="Calibri"/>
                <a:cs typeface="Calibri"/>
              </a:rPr>
              <a:t> </a:t>
            </a:r>
            <a:r>
              <a:rPr sz="3600" spc="-15" dirty="0">
                <a:solidFill>
                  <a:srgbClr val="242424"/>
                </a:solidFill>
                <a:latin typeface="Calibri"/>
                <a:cs typeface="Calibri"/>
              </a:rPr>
              <a:t>tasks?</a:t>
            </a:r>
            <a:endParaRPr sz="3600">
              <a:latin typeface="Calibri"/>
              <a:cs typeface="Calibri"/>
            </a:endParaRPr>
          </a:p>
          <a:p>
            <a:pPr marL="1218248" lvl="1" indent="-513398">
              <a:lnSpc>
                <a:spcPts val="4215"/>
              </a:lnSpc>
              <a:buFont typeface="Arial"/>
              <a:buChar char="•"/>
              <a:tabLst>
                <a:tab pos="1218248" algn="l"/>
              </a:tabLst>
            </a:pPr>
            <a:r>
              <a:rPr sz="3600" spc="-30" dirty="0">
                <a:solidFill>
                  <a:srgbClr val="242424"/>
                </a:solidFill>
                <a:latin typeface="Calibri"/>
                <a:cs typeface="Calibri"/>
              </a:rPr>
              <a:t>Word2vec</a:t>
            </a:r>
            <a:r>
              <a:rPr sz="3600" spc="-90" dirty="0">
                <a:solidFill>
                  <a:srgbClr val="242424"/>
                </a:solidFill>
                <a:latin typeface="Calibri"/>
                <a:cs typeface="Calibri"/>
              </a:rPr>
              <a:t> </a:t>
            </a:r>
            <a:r>
              <a:rPr sz="3600" spc="-15" dirty="0">
                <a:solidFill>
                  <a:srgbClr val="242424"/>
                </a:solidFill>
                <a:latin typeface="Calibri"/>
                <a:cs typeface="Calibri"/>
              </a:rPr>
              <a:t>(2013)</a:t>
            </a:r>
            <a:endParaRPr sz="3600">
              <a:latin typeface="Calibri"/>
              <a:cs typeface="Calibri"/>
            </a:endParaRPr>
          </a:p>
          <a:p>
            <a:pPr marL="1218248" lvl="1" indent="-513398">
              <a:spcBef>
                <a:spcPts val="38"/>
              </a:spcBef>
              <a:buFont typeface="Arial"/>
              <a:buChar char="•"/>
              <a:tabLst>
                <a:tab pos="1218248" algn="l"/>
              </a:tabLst>
            </a:pPr>
            <a:r>
              <a:rPr sz="3600" spc="-15" dirty="0">
                <a:solidFill>
                  <a:srgbClr val="374151"/>
                </a:solidFill>
                <a:latin typeface="Calibri"/>
                <a:cs typeface="Calibri"/>
              </a:rPr>
              <a:t>GloVe</a:t>
            </a:r>
            <a:r>
              <a:rPr sz="3600" spc="-171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3600" spc="-15" dirty="0">
                <a:solidFill>
                  <a:srgbClr val="374151"/>
                </a:solidFill>
                <a:latin typeface="Calibri"/>
                <a:cs typeface="Calibri"/>
              </a:rPr>
              <a:t>(2014)</a:t>
            </a:r>
            <a:endParaRPr sz="3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2182261" y="1658393"/>
            <a:ext cx="5819775" cy="8408670"/>
            <a:chOff x="8121507" y="1105595"/>
            <a:chExt cx="3879850" cy="560578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191995" y="1105595"/>
              <a:ext cx="3809225" cy="5605375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8127857" y="2834225"/>
              <a:ext cx="1976120" cy="3184525"/>
            </a:xfrm>
            <a:custGeom>
              <a:avLst/>
              <a:gdLst/>
              <a:ahLst/>
              <a:cxnLst/>
              <a:rect l="l" t="t" r="r" b="b"/>
              <a:pathLst>
                <a:path w="1976120" h="3184525">
                  <a:moveTo>
                    <a:pt x="1646455" y="0"/>
                  </a:moveTo>
                  <a:lnTo>
                    <a:pt x="329299" y="0"/>
                  </a:lnTo>
                  <a:lnTo>
                    <a:pt x="280638" y="3570"/>
                  </a:lnTo>
                  <a:lnTo>
                    <a:pt x="234193" y="13942"/>
                  </a:lnTo>
                  <a:lnTo>
                    <a:pt x="190475" y="30606"/>
                  </a:lnTo>
                  <a:lnTo>
                    <a:pt x="149992" y="53052"/>
                  </a:lnTo>
                  <a:lnTo>
                    <a:pt x="113255" y="80771"/>
                  </a:lnTo>
                  <a:lnTo>
                    <a:pt x="80771" y="113255"/>
                  </a:lnTo>
                  <a:lnTo>
                    <a:pt x="53052" y="149992"/>
                  </a:lnTo>
                  <a:lnTo>
                    <a:pt x="30606" y="190475"/>
                  </a:lnTo>
                  <a:lnTo>
                    <a:pt x="13942" y="234193"/>
                  </a:lnTo>
                  <a:lnTo>
                    <a:pt x="3570" y="280638"/>
                  </a:lnTo>
                  <a:lnTo>
                    <a:pt x="0" y="329299"/>
                  </a:lnTo>
                  <a:lnTo>
                    <a:pt x="0" y="2854773"/>
                  </a:lnTo>
                  <a:lnTo>
                    <a:pt x="3570" y="2903434"/>
                  </a:lnTo>
                  <a:lnTo>
                    <a:pt x="13942" y="2949879"/>
                  </a:lnTo>
                  <a:lnTo>
                    <a:pt x="30606" y="2993597"/>
                  </a:lnTo>
                  <a:lnTo>
                    <a:pt x="53052" y="3034080"/>
                  </a:lnTo>
                  <a:lnTo>
                    <a:pt x="80771" y="3070818"/>
                  </a:lnTo>
                  <a:lnTo>
                    <a:pt x="113255" y="3103301"/>
                  </a:lnTo>
                  <a:lnTo>
                    <a:pt x="149992" y="3131020"/>
                  </a:lnTo>
                  <a:lnTo>
                    <a:pt x="190475" y="3153467"/>
                  </a:lnTo>
                  <a:lnTo>
                    <a:pt x="234193" y="3170130"/>
                  </a:lnTo>
                  <a:lnTo>
                    <a:pt x="280638" y="3180502"/>
                  </a:lnTo>
                  <a:lnTo>
                    <a:pt x="329299" y="3184073"/>
                  </a:lnTo>
                  <a:lnTo>
                    <a:pt x="1646455" y="3184073"/>
                  </a:lnTo>
                  <a:lnTo>
                    <a:pt x="1695117" y="3180502"/>
                  </a:lnTo>
                  <a:lnTo>
                    <a:pt x="1741562" y="3170130"/>
                  </a:lnTo>
                  <a:lnTo>
                    <a:pt x="1785280" y="3153467"/>
                  </a:lnTo>
                  <a:lnTo>
                    <a:pt x="1825763" y="3131020"/>
                  </a:lnTo>
                  <a:lnTo>
                    <a:pt x="1862500" y="3103301"/>
                  </a:lnTo>
                  <a:lnTo>
                    <a:pt x="1894984" y="3070818"/>
                  </a:lnTo>
                  <a:lnTo>
                    <a:pt x="1922703" y="3034080"/>
                  </a:lnTo>
                  <a:lnTo>
                    <a:pt x="1945149" y="2993597"/>
                  </a:lnTo>
                  <a:lnTo>
                    <a:pt x="1961813" y="2949879"/>
                  </a:lnTo>
                  <a:lnTo>
                    <a:pt x="1972185" y="2903434"/>
                  </a:lnTo>
                  <a:lnTo>
                    <a:pt x="1975755" y="2854773"/>
                  </a:lnTo>
                  <a:lnTo>
                    <a:pt x="1975755" y="329299"/>
                  </a:lnTo>
                  <a:lnTo>
                    <a:pt x="1972185" y="280638"/>
                  </a:lnTo>
                  <a:lnTo>
                    <a:pt x="1961813" y="234193"/>
                  </a:lnTo>
                  <a:lnTo>
                    <a:pt x="1945149" y="190475"/>
                  </a:lnTo>
                  <a:lnTo>
                    <a:pt x="1922703" y="149992"/>
                  </a:lnTo>
                  <a:lnTo>
                    <a:pt x="1894984" y="113255"/>
                  </a:lnTo>
                  <a:lnTo>
                    <a:pt x="1862500" y="80771"/>
                  </a:lnTo>
                  <a:lnTo>
                    <a:pt x="1825763" y="53052"/>
                  </a:lnTo>
                  <a:lnTo>
                    <a:pt x="1785280" y="30606"/>
                  </a:lnTo>
                  <a:lnTo>
                    <a:pt x="1741562" y="13942"/>
                  </a:lnTo>
                  <a:lnTo>
                    <a:pt x="1695117" y="3570"/>
                  </a:lnTo>
                  <a:lnTo>
                    <a:pt x="1646455" y="0"/>
                  </a:lnTo>
                  <a:close/>
                </a:path>
              </a:pathLst>
            </a:custGeom>
            <a:solidFill>
              <a:srgbClr val="FFE699">
                <a:alpha val="34899"/>
              </a:srgbClr>
            </a:solidFill>
          </p:spPr>
          <p:txBody>
            <a:bodyPr wrap="square" lIns="0" tIns="0" rIns="0" bIns="0" rtlCol="0"/>
            <a:lstStyle/>
            <a:p>
              <a:endParaRPr sz="2700"/>
            </a:p>
          </p:txBody>
        </p:sp>
        <p:sp>
          <p:nvSpPr>
            <p:cNvPr id="5" name="object 5"/>
            <p:cNvSpPr/>
            <p:nvPr/>
          </p:nvSpPr>
          <p:spPr>
            <a:xfrm>
              <a:off x="8127857" y="2834225"/>
              <a:ext cx="1976120" cy="3184525"/>
            </a:xfrm>
            <a:custGeom>
              <a:avLst/>
              <a:gdLst/>
              <a:ahLst/>
              <a:cxnLst/>
              <a:rect l="l" t="t" r="r" b="b"/>
              <a:pathLst>
                <a:path w="1976120" h="3184525">
                  <a:moveTo>
                    <a:pt x="0" y="329299"/>
                  </a:moveTo>
                  <a:lnTo>
                    <a:pt x="3570" y="280637"/>
                  </a:lnTo>
                  <a:lnTo>
                    <a:pt x="13942" y="234193"/>
                  </a:lnTo>
                  <a:lnTo>
                    <a:pt x="30605" y="190475"/>
                  </a:lnTo>
                  <a:lnTo>
                    <a:pt x="53052" y="149992"/>
                  </a:lnTo>
                  <a:lnTo>
                    <a:pt x="80771" y="113254"/>
                  </a:lnTo>
                  <a:lnTo>
                    <a:pt x="113254" y="80771"/>
                  </a:lnTo>
                  <a:lnTo>
                    <a:pt x="149992" y="53052"/>
                  </a:lnTo>
                  <a:lnTo>
                    <a:pt x="190475" y="30605"/>
                  </a:lnTo>
                  <a:lnTo>
                    <a:pt x="234193" y="13942"/>
                  </a:lnTo>
                  <a:lnTo>
                    <a:pt x="280638" y="3570"/>
                  </a:lnTo>
                  <a:lnTo>
                    <a:pt x="329299" y="0"/>
                  </a:lnTo>
                  <a:lnTo>
                    <a:pt x="1646456" y="0"/>
                  </a:lnTo>
                  <a:lnTo>
                    <a:pt x="1695117" y="3570"/>
                  </a:lnTo>
                  <a:lnTo>
                    <a:pt x="1741562" y="13942"/>
                  </a:lnTo>
                  <a:lnTo>
                    <a:pt x="1785280" y="30605"/>
                  </a:lnTo>
                  <a:lnTo>
                    <a:pt x="1825763" y="53052"/>
                  </a:lnTo>
                  <a:lnTo>
                    <a:pt x="1862500" y="80771"/>
                  </a:lnTo>
                  <a:lnTo>
                    <a:pt x="1894984" y="113254"/>
                  </a:lnTo>
                  <a:lnTo>
                    <a:pt x="1922703" y="149992"/>
                  </a:lnTo>
                  <a:lnTo>
                    <a:pt x="1945149" y="190475"/>
                  </a:lnTo>
                  <a:lnTo>
                    <a:pt x="1961813" y="234193"/>
                  </a:lnTo>
                  <a:lnTo>
                    <a:pt x="1972185" y="280637"/>
                  </a:lnTo>
                  <a:lnTo>
                    <a:pt x="1975756" y="329299"/>
                  </a:lnTo>
                  <a:lnTo>
                    <a:pt x="1975756" y="2854774"/>
                  </a:lnTo>
                  <a:lnTo>
                    <a:pt x="1972185" y="2903435"/>
                  </a:lnTo>
                  <a:lnTo>
                    <a:pt x="1961813" y="2949880"/>
                  </a:lnTo>
                  <a:lnTo>
                    <a:pt x="1945149" y="2993598"/>
                  </a:lnTo>
                  <a:lnTo>
                    <a:pt x="1922703" y="3034080"/>
                  </a:lnTo>
                  <a:lnTo>
                    <a:pt x="1894984" y="3070818"/>
                  </a:lnTo>
                  <a:lnTo>
                    <a:pt x="1862500" y="3103301"/>
                  </a:lnTo>
                  <a:lnTo>
                    <a:pt x="1825763" y="3131020"/>
                  </a:lnTo>
                  <a:lnTo>
                    <a:pt x="1785280" y="3153467"/>
                  </a:lnTo>
                  <a:lnTo>
                    <a:pt x="1741562" y="3170130"/>
                  </a:lnTo>
                  <a:lnTo>
                    <a:pt x="1695117" y="3180502"/>
                  </a:lnTo>
                  <a:lnTo>
                    <a:pt x="1646456" y="3184073"/>
                  </a:lnTo>
                  <a:lnTo>
                    <a:pt x="329299" y="3184073"/>
                  </a:lnTo>
                  <a:lnTo>
                    <a:pt x="280638" y="3180502"/>
                  </a:lnTo>
                  <a:lnTo>
                    <a:pt x="234193" y="3170130"/>
                  </a:lnTo>
                  <a:lnTo>
                    <a:pt x="190475" y="3153467"/>
                  </a:lnTo>
                  <a:lnTo>
                    <a:pt x="149992" y="3131020"/>
                  </a:lnTo>
                  <a:lnTo>
                    <a:pt x="113254" y="3103301"/>
                  </a:lnTo>
                  <a:lnTo>
                    <a:pt x="80771" y="3070818"/>
                  </a:lnTo>
                  <a:lnTo>
                    <a:pt x="53052" y="3034080"/>
                  </a:lnTo>
                  <a:lnTo>
                    <a:pt x="30605" y="2993598"/>
                  </a:lnTo>
                  <a:lnTo>
                    <a:pt x="13942" y="2949880"/>
                  </a:lnTo>
                  <a:lnTo>
                    <a:pt x="3570" y="2903435"/>
                  </a:lnTo>
                  <a:lnTo>
                    <a:pt x="0" y="2854774"/>
                  </a:lnTo>
                  <a:lnTo>
                    <a:pt x="0" y="329299"/>
                  </a:lnTo>
                  <a:close/>
                </a:path>
              </a:pathLst>
            </a:custGeom>
            <a:ln w="12700">
              <a:solidFill>
                <a:srgbClr val="172C51"/>
              </a:solidFill>
            </a:ln>
          </p:spPr>
          <p:txBody>
            <a:bodyPr wrap="square" lIns="0" tIns="0" rIns="0" bIns="0" rtlCol="0"/>
            <a:lstStyle/>
            <a:p>
              <a:endParaRPr sz="2700"/>
            </a:p>
          </p:txBody>
        </p:sp>
      </p:grpSp>
      <p:sp>
        <p:nvSpPr>
          <p:cNvPr id="6" name="object 6" descr="$PPTXTitle"/>
          <p:cNvSpPr txBox="1">
            <a:spLocks noGrp="1"/>
          </p:cNvSpPr>
          <p:nvPr>
            <p:ph type="title"/>
          </p:nvPr>
        </p:nvSpPr>
        <p:spPr>
          <a:xfrm>
            <a:off x="2712292" y="534225"/>
            <a:ext cx="8076248" cy="696344"/>
          </a:xfrm>
          <a:prstGeom prst="rect">
            <a:avLst/>
          </a:prstGeom>
        </p:spPr>
        <p:txBody>
          <a:bodyPr vert="horz" wrap="square" lIns="0" tIns="19050" rIns="0" bIns="0" rtlCol="0" anchor="ctr">
            <a:spAutoFit/>
          </a:bodyPr>
          <a:lstStyle/>
          <a:p>
            <a:pPr marL="19050">
              <a:spcBef>
                <a:spcPts val="150"/>
              </a:spcBef>
            </a:pPr>
            <a:r>
              <a:rPr dirty="0">
                <a:solidFill>
                  <a:srgbClr val="000000"/>
                </a:solidFill>
              </a:rPr>
              <a:t>BERT</a:t>
            </a:r>
            <a:r>
              <a:rPr spc="-120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-</a:t>
            </a:r>
            <a:r>
              <a:rPr spc="-127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Bidirectional</a:t>
            </a:r>
            <a:r>
              <a:rPr spc="-127" dirty="0">
                <a:solidFill>
                  <a:srgbClr val="000000"/>
                </a:solidFill>
              </a:rPr>
              <a:t> </a:t>
            </a:r>
            <a:r>
              <a:rPr spc="-15" dirty="0">
                <a:solidFill>
                  <a:srgbClr val="000000"/>
                </a:solidFill>
              </a:rPr>
              <a:t>Encoder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xfrm>
            <a:off x="11664267" y="6371008"/>
            <a:ext cx="322579" cy="2114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193675">
              <a:spcBef>
                <a:spcPts val="40"/>
              </a:spcBef>
            </a:pPr>
            <a:fld id="{81D60167-4931-47E6-BA6A-407CBD079E47}" type="slidenum">
              <a:rPr lang="en-GB" spc="-50" smtClean="0"/>
              <a:pPr marL="193675">
                <a:spcBef>
                  <a:spcPts val="40"/>
                </a:spcBef>
              </a:pPr>
              <a:t>106</a:t>
            </a:fld>
            <a:endParaRPr spc="-38" dirty="0"/>
          </a:p>
        </p:txBody>
      </p:sp>
      <p:sp>
        <p:nvSpPr>
          <p:cNvPr id="7" name="object 7"/>
          <p:cNvSpPr txBox="1"/>
          <p:nvPr/>
        </p:nvSpPr>
        <p:spPr>
          <a:xfrm>
            <a:off x="10921793" y="509435"/>
            <a:ext cx="4634865" cy="795089"/>
          </a:xfrm>
          <a:prstGeom prst="rect">
            <a:avLst/>
          </a:prstGeom>
          <a:solidFill>
            <a:srgbClr val="FFFF00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6180"/>
              </a:lnSpc>
            </a:pPr>
            <a:r>
              <a:rPr sz="5400" b="1" spc="-38" dirty="0">
                <a:latin typeface="Calibri"/>
                <a:cs typeface="Calibri"/>
              </a:rPr>
              <a:t>Representations</a:t>
            </a:r>
            <a:endParaRPr sz="54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20462" y="2253233"/>
            <a:ext cx="7807643" cy="1681229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sz="3600" b="1" dirty="0">
                <a:solidFill>
                  <a:srgbClr val="242424"/>
                </a:solidFill>
                <a:latin typeface="Calibri"/>
                <a:cs typeface="Calibri"/>
              </a:rPr>
              <a:t>BERT</a:t>
            </a:r>
            <a:r>
              <a:rPr sz="3600" b="1" spc="-98" dirty="0">
                <a:solidFill>
                  <a:srgbClr val="242424"/>
                </a:solidFill>
                <a:latin typeface="Calibri"/>
                <a:cs typeface="Calibri"/>
              </a:rPr>
              <a:t> </a:t>
            </a:r>
            <a:r>
              <a:rPr sz="3600" b="1" spc="-30" dirty="0">
                <a:solidFill>
                  <a:srgbClr val="242424"/>
                </a:solidFill>
                <a:latin typeface="Calibri"/>
                <a:cs typeface="Calibri"/>
              </a:rPr>
              <a:t>Pre-Training</a:t>
            </a:r>
            <a:r>
              <a:rPr sz="3600" b="1" spc="-90" dirty="0">
                <a:solidFill>
                  <a:srgbClr val="242424"/>
                </a:solidFill>
                <a:latin typeface="Calibri"/>
                <a:cs typeface="Calibri"/>
              </a:rPr>
              <a:t> </a:t>
            </a:r>
            <a:r>
              <a:rPr sz="3600" b="1" spc="-15" dirty="0">
                <a:solidFill>
                  <a:srgbClr val="242424"/>
                </a:solidFill>
                <a:latin typeface="Calibri"/>
                <a:cs typeface="Calibri"/>
              </a:rPr>
              <a:t>Corpus:</a:t>
            </a:r>
            <a:endParaRPr sz="3600">
              <a:latin typeface="Calibri"/>
              <a:cs typeface="Calibri"/>
            </a:endParaRPr>
          </a:p>
          <a:p>
            <a:pPr marL="532448" indent="-513398">
              <a:spcBef>
                <a:spcPts val="38"/>
              </a:spcBef>
              <a:buFont typeface="Arial"/>
              <a:buChar char="•"/>
              <a:tabLst>
                <a:tab pos="532448" algn="l"/>
              </a:tabLst>
            </a:pPr>
            <a:r>
              <a:rPr sz="3600" dirty="0">
                <a:solidFill>
                  <a:srgbClr val="242424"/>
                </a:solidFill>
                <a:latin typeface="Calibri"/>
                <a:cs typeface="Calibri"/>
              </a:rPr>
              <a:t>English</a:t>
            </a:r>
            <a:r>
              <a:rPr sz="3600" spc="-75" dirty="0">
                <a:solidFill>
                  <a:srgbClr val="242424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242424"/>
                </a:solidFill>
                <a:latin typeface="Calibri"/>
                <a:cs typeface="Calibri"/>
              </a:rPr>
              <a:t>Wikipedia</a:t>
            </a:r>
            <a:r>
              <a:rPr sz="3600" spc="-53" dirty="0">
                <a:solidFill>
                  <a:srgbClr val="242424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242424"/>
                </a:solidFill>
                <a:latin typeface="Calibri"/>
                <a:cs typeface="Calibri"/>
              </a:rPr>
              <a:t>-</a:t>
            </a:r>
            <a:r>
              <a:rPr sz="3600" spc="-68" dirty="0">
                <a:solidFill>
                  <a:srgbClr val="242424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242424"/>
                </a:solidFill>
                <a:latin typeface="Calibri"/>
                <a:cs typeface="Calibri"/>
              </a:rPr>
              <a:t>2,500</a:t>
            </a:r>
            <a:r>
              <a:rPr sz="3600" spc="-68" dirty="0">
                <a:solidFill>
                  <a:srgbClr val="242424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242424"/>
                </a:solidFill>
                <a:latin typeface="Calibri"/>
                <a:cs typeface="Calibri"/>
              </a:rPr>
              <a:t>million</a:t>
            </a:r>
            <a:r>
              <a:rPr sz="3600" spc="-68" dirty="0">
                <a:solidFill>
                  <a:srgbClr val="242424"/>
                </a:solidFill>
                <a:latin typeface="Calibri"/>
                <a:cs typeface="Calibri"/>
              </a:rPr>
              <a:t> </a:t>
            </a:r>
            <a:r>
              <a:rPr sz="3600" spc="-15" dirty="0">
                <a:solidFill>
                  <a:srgbClr val="242424"/>
                </a:solidFill>
                <a:latin typeface="Calibri"/>
                <a:cs typeface="Calibri"/>
              </a:rPr>
              <a:t>words</a:t>
            </a:r>
            <a:endParaRPr sz="3600">
              <a:latin typeface="Calibri"/>
              <a:cs typeface="Calibri"/>
            </a:endParaRPr>
          </a:p>
          <a:p>
            <a:pPr marL="532448" indent="-513398">
              <a:spcBef>
                <a:spcPts val="30"/>
              </a:spcBef>
              <a:buFont typeface="Arial"/>
              <a:buChar char="•"/>
              <a:tabLst>
                <a:tab pos="532448" algn="l"/>
              </a:tabLst>
            </a:pPr>
            <a:r>
              <a:rPr sz="3600" dirty="0">
                <a:solidFill>
                  <a:srgbClr val="242424"/>
                </a:solidFill>
                <a:latin typeface="Calibri"/>
                <a:cs typeface="Calibri"/>
              </a:rPr>
              <a:t>Book</a:t>
            </a:r>
            <a:r>
              <a:rPr sz="3600" spc="-60" dirty="0">
                <a:solidFill>
                  <a:srgbClr val="242424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242424"/>
                </a:solidFill>
                <a:latin typeface="Calibri"/>
                <a:cs typeface="Calibri"/>
              </a:rPr>
              <a:t>Corpus</a:t>
            </a:r>
            <a:r>
              <a:rPr sz="3600" spc="-45" dirty="0">
                <a:solidFill>
                  <a:srgbClr val="242424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242424"/>
                </a:solidFill>
                <a:latin typeface="Calibri"/>
                <a:cs typeface="Calibri"/>
              </a:rPr>
              <a:t>-</a:t>
            </a:r>
            <a:r>
              <a:rPr sz="3600" spc="-53" dirty="0">
                <a:solidFill>
                  <a:srgbClr val="242424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242424"/>
                </a:solidFill>
                <a:latin typeface="Calibri"/>
                <a:cs typeface="Calibri"/>
              </a:rPr>
              <a:t>800</a:t>
            </a:r>
            <a:r>
              <a:rPr sz="3600" spc="-53" dirty="0">
                <a:solidFill>
                  <a:srgbClr val="242424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242424"/>
                </a:solidFill>
                <a:latin typeface="Calibri"/>
                <a:cs typeface="Calibri"/>
              </a:rPr>
              <a:t>million</a:t>
            </a:r>
            <a:r>
              <a:rPr sz="3600" spc="-45" dirty="0">
                <a:solidFill>
                  <a:srgbClr val="242424"/>
                </a:solidFill>
                <a:latin typeface="Calibri"/>
                <a:cs typeface="Calibri"/>
              </a:rPr>
              <a:t> </a:t>
            </a:r>
            <a:r>
              <a:rPr sz="3600" spc="-15" dirty="0">
                <a:solidFill>
                  <a:srgbClr val="242424"/>
                </a:solidFill>
                <a:latin typeface="Calibri"/>
                <a:cs typeface="Calibri"/>
              </a:rPr>
              <a:t>words</a:t>
            </a:r>
            <a:endParaRPr sz="3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2182261" y="1658393"/>
            <a:ext cx="5819775" cy="8408670"/>
            <a:chOff x="8121507" y="1105595"/>
            <a:chExt cx="3879850" cy="560578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191995" y="1105595"/>
              <a:ext cx="3809225" cy="5605375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8127857" y="2834225"/>
              <a:ext cx="1976120" cy="3184525"/>
            </a:xfrm>
            <a:custGeom>
              <a:avLst/>
              <a:gdLst/>
              <a:ahLst/>
              <a:cxnLst/>
              <a:rect l="l" t="t" r="r" b="b"/>
              <a:pathLst>
                <a:path w="1976120" h="3184525">
                  <a:moveTo>
                    <a:pt x="1646455" y="0"/>
                  </a:moveTo>
                  <a:lnTo>
                    <a:pt x="329299" y="0"/>
                  </a:lnTo>
                  <a:lnTo>
                    <a:pt x="280638" y="3570"/>
                  </a:lnTo>
                  <a:lnTo>
                    <a:pt x="234193" y="13942"/>
                  </a:lnTo>
                  <a:lnTo>
                    <a:pt x="190475" y="30606"/>
                  </a:lnTo>
                  <a:lnTo>
                    <a:pt x="149992" y="53052"/>
                  </a:lnTo>
                  <a:lnTo>
                    <a:pt x="113255" y="80771"/>
                  </a:lnTo>
                  <a:lnTo>
                    <a:pt x="80771" y="113255"/>
                  </a:lnTo>
                  <a:lnTo>
                    <a:pt x="53052" y="149992"/>
                  </a:lnTo>
                  <a:lnTo>
                    <a:pt x="30606" y="190475"/>
                  </a:lnTo>
                  <a:lnTo>
                    <a:pt x="13942" y="234193"/>
                  </a:lnTo>
                  <a:lnTo>
                    <a:pt x="3570" y="280638"/>
                  </a:lnTo>
                  <a:lnTo>
                    <a:pt x="0" y="329299"/>
                  </a:lnTo>
                  <a:lnTo>
                    <a:pt x="0" y="2854773"/>
                  </a:lnTo>
                  <a:lnTo>
                    <a:pt x="3570" y="2903434"/>
                  </a:lnTo>
                  <a:lnTo>
                    <a:pt x="13942" y="2949879"/>
                  </a:lnTo>
                  <a:lnTo>
                    <a:pt x="30606" y="2993597"/>
                  </a:lnTo>
                  <a:lnTo>
                    <a:pt x="53052" y="3034080"/>
                  </a:lnTo>
                  <a:lnTo>
                    <a:pt x="80771" y="3070818"/>
                  </a:lnTo>
                  <a:lnTo>
                    <a:pt x="113255" y="3103301"/>
                  </a:lnTo>
                  <a:lnTo>
                    <a:pt x="149992" y="3131020"/>
                  </a:lnTo>
                  <a:lnTo>
                    <a:pt x="190475" y="3153467"/>
                  </a:lnTo>
                  <a:lnTo>
                    <a:pt x="234193" y="3170130"/>
                  </a:lnTo>
                  <a:lnTo>
                    <a:pt x="280638" y="3180502"/>
                  </a:lnTo>
                  <a:lnTo>
                    <a:pt x="329299" y="3184073"/>
                  </a:lnTo>
                  <a:lnTo>
                    <a:pt x="1646455" y="3184073"/>
                  </a:lnTo>
                  <a:lnTo>
                    <a:pt x="1695117" y="3180502"/>
                  </a:lnTo>
                  <a:lnTo>
                    <a:pt x="1741562" y="3170130"/>
                  </a:lnTo>
                  <a:lnTo>
                    <a:pt x="1785280" y="3153467"/>
                  </a:lnTo>
                  <a:lnTo>
                    <a:pt x="1825763" y="3131020"/>
                  </a:lnTo>
                  <a:lnTo>
                    <a:pt x="1862500" y="3103301"/>
                  </a:lnTo>
                  <a:lnTo>
                    <a:pt x="1894984" y="3070818"/>
                  </a:lnTo>
                  <a:lnTo>
                    <a:pt x="1922703" y="3034080"/>
                  </a:lnTo>
                  <a:lnTo>
                    <a:pt x="1945149" y="2993597"/>
                  </a:lnTo>
                  <a:lnTo>
                    <a:pt x="1961813" y="2949879"/>
                  </a:lnTo>
                  <a:lnTo>
                    <a:pt x="1972185" y="2903434"/>
                  </a:lnTo>
                  <a:lnTo>
                    <a:pt x="1975755" y="2854773"/>
                  </a:lnTo>
                  <a:lnTo>
                    <a:pt x="1975755" y="329299"/>
                  </a:lnTo>
                  <a:lnTo>
                    <a:pt x="1972185" y="280638"/>
                  </a:lnTo>
                  <a:lnTo>
                    <a:pt x="1961813" y="234193"/>
                  </a:lnTo>
                  <a:lnTo>
                    <a:pt x="1945149" y="190475"/>
                  </a:lnTo>
                  <a:lnTo>
                    <a:pt x="1922703" y="149992"/>
                  </a:lnTo>
                  <a:lnTo>
                    <a:pt x="1894984" y="113255"/>
                  </a:lnTo>
                  <a:lnTo>
                    <a:pt x="1862500" y="80771"/>
                  </a:lnTo>
                  <a:lnTo>
                    <a:pt x="1825763" y="53052"/>
                  </a:lnTo>
                  <a:lnTo>
                    <a:pt x="1785280" y="30606"/>
                  </a:lnTo>
                  <a:lnTo>
                    <a:pt x="1741562" y="13942"/>
                  </a:lnTo>
                  <a:lnTo>
                    <a:pt x="1695117" y="3570"/>
                  </a:lnTo>
                  <a:lnTo>
                    <a:pt x="1646455" y="0"/>
                  </a:lnTo>
                  <a:close/>
                </a:path>
              </a:pathLst>
            </a:custGeom>
            <a:solidFill>
              <a:srgbClr val="FFE699">
                <a:alpha val="34899"/>
              </a:srgbClr>
            </a:solidFill>
          </p:spPr>
          <p:txBody>
            <a:bodyPr wrap="square" lIns="0" tIns="0" rIns="0" bIns="0" rtlCol="0"/>
            <a:lstStyle/>
            <a:p>
              <a:endParaRPr sz="2700"/>
            </a:p>
          </p:txBody>
        </p:sp>
        <p:sp>
          <p:nvSpPr>
            <p:cNvPr id="5" name="object 5"/>
            <p:cNvSpPr/>
            <p:nvPr/>
          </p:nvSpPr>
          <p:spPr>
            <a:xfrm>
              <a:off x="8127857" y="2834225"/>
              <a:ext cx="1976120" cy="3184525"/>
            </a:xfrm>
            <a:custGeom>
              <a:avLst/>
              <a:gdLst/>
              <a:ahLst/>
              <a:cxnLst/>
              <a:rect l="l" t="t" r="r" b="b"/>
              <a:pathLst>
                <a:path w="1976120" h="3184525">
                  <a:moveTo>
                    <a:pt x="0" y="329299"/>
                  </a:moveTo>
                  <a:lnTo>
                    <a:pt x="3570" y="280637"/>
                  </a:lnTo>
                  <a:lnTo>
                    <a:pt x="13942" y="234193"/>
                  </a:lnTo>
                  <a:lnTo>
                    <a:pt x="30605" y="190475"/>
                  </a:lnTo>
                  <a:lnTo>
                    <a:pt x="53052" y="149992"/>
                  </a:lnTo>
                  <a:lnTo>
                    <a:pt x="80771" y="113254"/>
                  </a:lnTo>
                  <a:lnTo>
                    <a:pt x="113254" y="80771"/>
                  </a:lnTo>
                  <a:lnTo>
                    <a:pt x="149992" y="53052"/>
                  </a:lnTo>
                  <a:lnTo>
                    <a:pt x="190475" y="30605"/>
                  </a:lnTo>
                  <a:lnTo>
                    <a:pt x="234193" y="13942"/>
                  </a:lnTo>
                  <a:lnTo>
                    <a:pt x="280638" y="3570"/>
                  </a:lnTo>
                  <a:lnTo>
                    <a:pt x="329299" y="0"/>
                  </a:lnTo>
                  <a:lnTo>
                    <a:pt x="1646456" y="0"/>
                  </a:lnTo>
                  <a:lnTo>
                    <a:pt x="1695117" y="3570"/>
                  </a:lnTo>
                  <a:lnTo>
                    <a:pt x="1741562" y="13942"/>
                  </a:lnTo>
                  <a:lnTo>
                    <a:pt x="1785280" y="30605"/>
                  </a:lnTo>
                  <a:lnTo>
                    <a:pt x="1825763" y="53052"/>
                  </a:lnTo>
                  <a:lnTo>
                    <a:pt x="1862500" y="80771"/>
                  </a:lnTo>
                  <a:lnTo>
                    <a:pt x="1894984" y="113254"/>
                  </a:lnTo>
                  <a:lnTo>
                    <a:pt x="1922703" y="149992"/>
                  </a:lnTo>
                  <a:lnTo>
                    <a:pt x="1945149" y="190475"/>
                  </a:lnTo>
                  <a:lnTo>
                    <a:pt x="1961813" y="234193"/>
                  </a:lnTo>
                  <a:lnTo>
                    <a:pt x="1972185" y="280637"/>
                  </a:lnTo>
                  <a:lnTo>
                    <a:pt x="1975756" y="329299"/>
                  </a:lnTo>
                  <a:lnTo>
                    <a:pt x="1975756" y="2854774"/>
                  </a:lnTo>
                  <a:lnTo>
                    <a:pt x="1972185" y="2903435"/>
                  </a:lnTo>
                  <a:lnTo>
                    <a:pt x="1961813" y="2949880"/>
                  </a:lnTo>
                  <a:lnTo>
                    <a:pt x="1945149" y="2993598"/>
                  </a:lnTo>
                  <a:lnTo>
                    <a:pt x="1922703" y="3034080"/>
                  </a:lnTo>
                  <a:lnTo>
                    <a:pt x="1894984" y="3070818"/>
                  </a:lnTo>
                  <a:lnTo>
                    <a:pt x="1862500" y="3103301"/>
                  </a:lnTo>
                  <a:lnTo>
                    <a:pt x="1825763" y="3131020"/>
                  </a:lnTo>
                  <a:lnTo>
                    <a:pt x="1785280" y="3153467"/>
                  </a:lnTo>
                  <a:lnTo>
                    <a:pt x="1741562" y="3170130"/>
                  </a:lnTo>
                  <a:lnTo>
                    <a:pt x="1695117" y="3180502"/>
                  </a:lnTo>
                  <a:lnTo>
                    <a:pt x="1646456" y="3184073"/>
                  </a:lnTo>
                  <a:lnTo>
                    <a:pt x="329299" y="3184073"/>
                  </a:lnTo>
                  <a:lnTo>
                    <a:pt x="280638" y="3180502"/>
                  </a:lnTo>
                  <a:lnTo>
                    <a:pt x="234193" y="3170130"/>
                  </a:lnTo>
                  <a:lnTo>
                    <a:pt x="190475" y="3153467"/>
                  </a:lnTo>
                  <a:lnTo>
                    <a:pt x="149992" y="3131020"/>
                  </a:lnTo>
                  <a:lnTo>
                    <a:pt x="113254" y="3103301"/>
                  </a:lnTo>
                  <a:lnTo>
                    <a:pt x="80771" y="3070818"/>
                  </a:lnTo>
                  <a:lnTo>
                    <a:pt x="53052" y="3034080"/>
                  </a:lnTo>
                  <a:lnTo>
                    <a:pt x="30605" y="2993598"/>
                  </a:lnTo>
                  <a:lnTo>
                    <a:pt x="13942" y="2949880"/>
                  </a:lnTo>
                  <a:lnTo>
                    <a:pt x="3570" y="2903435"/>
                  </a:lnTo>
                  <a:lnTo>
                    <a:pt x="0" y="2854774"/>
                  </a:lnTo>
                  <a:lnTo>
                    <a:pt x="0" y="329299"/>
                  </a:lnTo>
                  <a:close/>
                </a:path>
              </a:pathLst>
            </a:custGeom>
            <a:ln w="12700">
              <a:solidFill>
                <a:srgbClr val="172C51"/>
              </a:solidFill>
            </a:ln>
          </p:spPr>
          <p:txBody>
            <a:bodyPr wrap="square" lIns="0" tIns="0" rIns="0" bIns="0" rtlCol="0"/>
            <a:lstStyle/>
            <a:p>
              <a:endParaRPr sz="2700"/>
            </a:p>
          </p:txBody>
        </p:sp>
      </p:grpSp>
      <p:sp>
        <p:nvSpPr>
          <p:cNvPr id="6" name="object 6" descr="$PPTXTitle"/>
          <p:cNvSpPr txBox="1">
            <a:spLocks noGrp="1"/>
          </p:cNvSpPr>
          <p:nvPr>
            <p:ph type="title"/>
          </p:nvPr>
        </p:nvSpPr>
        <p:spPr>
          <a:xfrm>
            <a:off x="2712292" y="534225"/>
            <a:ext cx="8076248" cy="696344"/>
          </a:xfrm>
          <a:prstGeom prst="rect">
            <a:avLst/>
          </a:prstGeom>
        </p:spPr>
        <p:txBody>
          <a:bodyPr vert="horz" wrap="square" lIns="0" tIns="19050" rIns="0" bIns="0" rtlCol="0" anchor="ctr">
            <a:spAutoFit/>
          </a:bodyPr>
          <a:lstStyle/>
          <a:p>
            <a:pPr marL="19050">
              <a:spcBef>
                <a:spcPts val="150"/>
              </a:spcBef>
            </a:pPr>
            <a:r>
              <a:rPr dirty="0">
                <a:solidFill>
                  <a:srgbClr val="000000"/>
                </a:solidFill>
              </a:rPr>
              <a:t>BERT</a:t>
            </a:r>
            <a:r>
              <a:rPr spc="-120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-</a:t>
            </a:r>
            <a:r>
              <a:rPr spc="-127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Bidirectional</a:t>
            </a:r>
            <a:r>
              <a:rPr spc="-127" dirty="0">
                <a:solidFill>
                  <a:srgbClr val="000000"/>
                </a:solidFill>
              </a:rPr>
              <a:t> </a:t>
            </a:r>
            <a:r>
              <a:rPr spc="-15" dirty="0">
                <a:solidFill>
                  <a:srgbClr val="000000"/>
                </a:solidFill>
              </a:rPr>
              <a:t>Encoder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xfrm>
            <a:off x="11664267" y="6371008"/>
            <a:ext cx="322579" cy="2114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193675">
              <a:spcBef>
                <a:spcPts val="40"/>
              </a:spcBef>
            </a:pPr>
            <a:fld id="{81D60167-4931-47E6-BA6A-407CBD079E47}" type="slidenum">
              <a:rPr lang="en-GB" spc="-50" smtClean="0"/>
              <a:pPr marL="193675">
                <a:spcBef>
                  <a:spcPts val="40"/>
                </a:spcBef>
              </a:pPr>
              <a:t>107</a:t>
            </a:fld>
            <a:endParaRPr spc="-38" dirty="0"/>
          </a:p>
        </p:txBody>
      </p:sp>
      <p:sp>
        <p:nvSpPr>
          <p:cNvPr id="7" name="object 7"/>
          <p:cNvSpPr txBox="1"/>
          <p:nvPr/>
        </p:nvSpPr>
        <p:spPr>
          <a:xfrm>
            <a:off x="10921793" y="509435"/>
            <a:ext cx="4634865" cy="795089"/>
          </a:xfrm>
          <a:prstGeom prst="rect">
            <a:avLst/>
          </a:prstGeom>
          <a:solidFill>
            <a:srgbClr val="FFFF00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6180"/>
              </a:lnSpc>
            </a:pPr>
            <a:r>
              <a:rPr sz="5400" b="1" spc="-38" dirty="0">
                <a:latin typeface="Calibri"/>
                <a:cs typeface="Calibri"/>
              </a:rPr>
              <a:t>Representations</a:t>
            </a:r>
            <a:endParaRPr sz="54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20462" y="2253233"/>
            <a:ext cx="7807643" cy="3902350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sz="3600" b="1" dirty="0">
                <a:solidFill>
                  <a:srgbClr val="242424"/>
                </a:solidFill>
                <a:latin typeface="Calibri"/>
                <a:cs typeface="Calibri"/>
              </a:rPr>
              <a:t>BERT</a:t>
            </a:r>
            <a:r>
              <a:rPr sz="3600" b="1" spc="-98" dirty="0">
                <a:solidFill>
                  <a:srgbClr val="242424"/>
                </a:solidFill>
                <a:latin typeface="Calibri"/>
                <a:cs typeface="Calibri"/>
              </a:rPr>
              <a:t> </a:t>
            </a:r>
            <a:r>
              <a:rPr sz="3600" b="1" spc="-30" dirty="0">
                <a:solidFill>
                  <a:srgbClr val="242424"/>
                </a:solidFill>
                <a:latin typeface="Calibri"/>
                <a:cs typeface="Calibri"/>
              </a:rPr>
              <a:t>Pre-Training</a:t>
            </a:r>
            <a:r>
              <a:rPr sz="3600" b="1" spc="-90" dirty="0">
                <a:solidFill>
                  <a:srgbClr val="242424"/>
                </a:solidFill>
                <a:latin typeface="Calibri"/>
                <a:cs typeface="Calibri"/>
              </a:rPr>
              <a:t> </a:t>
            </a:r>
            <a:r>
              <a:rPr sz="3600" b="1" spc="-15" dirty="0">
                <a:solidFill>
                  <a:srgbClr val="242424"/>
                </a:solidFill>
                <a:latin typeface="Calibri"/>
                <a:cs typeface="Calibri"/>
              </a:rPr>
              <a:t>Corpus:</a:t>
            </a:r>
            <a:endParaRPr sz="3600">
              <a:latin typeface="Calibri"/>
              <a:cs typeface="Calibri"/>
            </a:endParaRPr>
          </a:p>
          <a:p>
            <a:pPr marL="532448" indent="-513398">
              <a:spcBef>
                <a:spcPts val="38"/>
              </a:spcBef>
              <a:buFont typeface="Arial"/>
              <a:buChar char="•"/>
              <a:tabLst>
                <a:tab pos="532448" algn="l"/>
              </a:tabLst>
            </a:pPr>
            <a:r>
              <a:rPr sz="3600" dirty="0">
                <a:solidFill>
                  <a:srgbClr val="242424"/>
                </a:solidFill>
                <a:latin typeface="Calibri"/>
                <a:cs typeface="Calibri"/>
              </a:rPr>
              <a:t>English</a:t>
            </a:r>
            <a:r>
              <a:rPr sz="3600" spc="-75" dirty="0">
                <a:solidFill>
                  <a:srgbClr val="242424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242424"/>
                </a:solidFill>
                <a:latin typeface="Calibri"/>
                <a:cs typeface="Calibri"/>
              </a:rPr>
              <a:t>Wikipedia</a:t>
            </a:r>
            <a:r>
              <a:rPr sz="3600" spc="-53" dirty="0">
                <a:solidFill>
                  <a:srgbClr val="242424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242424"/>
                </a:solidFill>
                <a:latin typeface="Calibri"/>
                <a:cs typeface="Calibri"/>
              </a:rPr>
              <a:t>-</a:t>
            </a:r>
            <a:r>
              <a:rPr sz="3600" spc="-68" dirty="0">
                <a:solidFill>
                  <a:srgbClr val="242424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242424"/>
                </a:solidFill>
                <a:latin typeface="Calibri"/>
                <a:cs typeface="Calibri"/>
              </a:rPr>
              <a:t>2,500</a:t>
            </a:r>
            <a:r>
              <a:rPr sz="3600" spc="-68" dirty="0">
                <a:solidFill>
                  <a:srgbClr val="242424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242424"/>
                </a:solidFill>
                <a:latin typeface="Calibri"/>
                <a:cs typeface="Calibri"/>
              </a:rPr>
              <a:t>million</a:t>
            </a:r>
            <a:r>
              <a:rPr sz="3600" spc="-68" dirty="0">
                <a:solidFill>
                  <a:srgbClr val="242424"/>
                </a:solidFill>
                <a:latin typeface="Calibri"/>
                <a:cs typeface="Calibri"/>
              </a:rPr>
              <a:t> </a:t>
            </a:r>
            <a:r>
              <a:rPr sz="3600" spc="-15" dirty="0">
                <a:solidFill>
                  <a:srgbClr val="242424"/>
                </a:solidFill>
                <a:latin typeface="Calibri"/>
                <a:cs typeface="Calibri"/>
              </a:rPr>
              <a:t>words</a:t>
            </a:r>
            <a:endParaRPr sz="3600">
              <a:latin typeface="Calibri"/>
              <a:cs typeface="Calibri"/>
            </a:endParaRPr>
          </a:p>
          <a:p>
            <a:pPr marL="532448" indent="-513398">
              <a:spcBef>
                <a:spcPts val="30"/>
              </a:spcBef>
              <a:buFont typeface="Arial"/>
              <a:buChar char="•"/>
              <a:tabLst>
                <a:tab pos="532448" algn="l"/>
              </a:tabLst>
            </a:pPr>
            <a:r>
              <a:rPr sz="3600" dirty="0">
                <a:solidFill>
                  <a:srgbClr val="242424"/>
                </a:solidFill>
                <a:latin typeface="Calibri"/>
                <a:cs typeface="Calibri"/>
              </a:rPr>
              <a:t>Book</a:t>
            </a:r>
            <a:r>
              <a:rPr sz="3600" spc="-60" dirty="0">
                <a:solidFill>
                  <a:srgbClr val="242424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242424"/>
                </a:solidFill>
                <a:latin typeface="Calibri"/>
                <a:cs typeface="Calibri"/>
              </a:rPr>
              <a:t>Corpus</a:t>
            </a:r>
            <a:r>
              <a:rPr sz="3600" spc="-45" dirty="0">
                <a:solidFill>
                  <a:srgbClr val="242424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242424"/>
                </a:solidFill>
                <a:latin typeface="Calibri"/>
                <a:cs typeface="Calibri"/>
              </a:rPr>
              <a:t>-</a:t>
            </a:r>
            <a:r>
              <a:rPr sz="3600" spc="-53" dirty="0">
                <a:solidFill>
                  <a:srgbClr val="242424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242424"/>
                </a:solidFill>
                <a:latin typeface="Calibri"/>
                <a:cs typeface="Calibri"/>
              </a:rPr>
              <a:t>800</a:t>
            </a:r>
            <a:r>
              <a:rPr sz="3600" spc="-53" dirty="0">
                <a:solidFill>
                  <a:srgbClr val="242424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242424"/>
                </a:solidFill>
                <a:latin typeface="Calibri"/>
                <a:cs typeface="Calibri"/>
              </a:rPr>
              <a:t>million</a:t>
            </a:r>
            <a:r>
              <a:rPr sz="3600" spc="-45" dirty="0">
                <a:solidFill>
                  <a:srgbClr val="242424"/>
                </a:solidFill>
                <a:latin typeface="Calibri"/>
                <a:cs typeface="Calibri"/>
              </a:rPr>
              <a:t> </a:t>
            </a:r>
            <a:r>
              <a:rPr sz="3600" spc="-15" dirty="0">
                <a:solidFill>
                  <a:srgbClr val="242424"/>
                </a:solidFill>
                <a:latin typeface="Calibri"/>
                <a:cs typeface="Calibri"/>
              </a:rPr>
              <a:t>words</a:t>
            </a:r>
            <a:endParaRPr sz="3600">
              <a:latin typeface="Calibri"/>
              <a:cs typeface="Calibri"/>
            </a:endParaRPr>
          </a:p>
          <a:p>
            <a:pPr marL="19050">
              <a:lnSpc>
                <a:spcPts val="4268"/>
              </a:lnSpc>
              <a:spcBef>
                <a:spcPts val="4358"/>
              </a:spcBef>
            </a:pPr>
            <a:r>
              <a:rPr sz="3600" b="1" dirty="0">
                <a:solidFill>
                  <a:srgbClr val="242424"/>
                </a:solidFill>
                <a:latin typeface="Calibri"/>
                <a:cs typeface="Calibri"/>
              </a:rPr>
              <a:t>BERT</a:t>
            </a:r>
            <a:r>
              <a:rPr sz="3600" b="1" spc="-98" dirty="0">
                <a:solidFill>
                  <a:srgbClr val="242424"/>
                </a:solidFill>
                <a:latin typeface="Calibri"/>
                <a:cs typeface="Calibri"/>
              </a:rPr>
              <a:t> </a:t>
            </a:r>
            <a:r>
              <a:rPr sz="3600" b="1" spc="-30" dirty="0">
                <a:solidFill>
                  <a:srgbClr val="242424"/>
                </a:solidFill>
                <a:latin typeface="Calibri"/>
                <a:cs typeface="Calibri"/>
              </a:rPr>
              <a:t>Pre-Training</a:t>
            </a:r>
            <a:r>
              <a:rPr sz="3600" b="1" spc="-90" dirty="0">
                <a:solidFill>
                  <a:srgbClr val="242424"/>
                </a:solidFill>
                <a:latin typeface="Calibri"/>
                <a:cs typeface="Calibri"/>
              </a:rPr>
              <a:t> </a:t>
            </a:r>
            <a:r>
              <a:rPr sz="3600" b="1" spc="-15" dirty="0">
                <a:solidFill>
                  <a:srgbClr val="242424"/>
                </a:solidFill>
                <a:latin typeface="Calibri"/>
                <a:cs typeface="Calibri"/>
              </a:rPr>
              <a:t>Tasks:</a:t>
            </a:r>
            <a:endParaRPr sz="3600">
              <a:latin typeface="Calibri"/>
              <a:cs typeface="Calibri"/>
            </a:endParaRPr>
          </a:p>
          <a:p>
            <a:pPr marL="532448" indent="-513398">
              <a:lnSpc>
                <a:spcPts val="4268"/>
              </a:lnSpc>
              <a:buFont typeface="Arial"/>
              <a:buChar char="•"/>
              <a:tabLst>
                <a:tab pos="532448" algn="l"/>
              </a:tabLst>
            </a:pPr>
            <a:r>
              <a:rPr sz="3600" dirty="0">
                <a:solidFill>
                  <a:srgbClr val="242424"/>
                </a:solidFill>
                <a:latin typeface="Calibri"/>
                <a:cs typeface="Calibri"/>
              </a:rPr>
              <a:t>MLM</a:t>
            </a:r>
            <a:r>
              <a:rPr sz="3600" spc="-150" dirty="0">
                <a:solidFill>
                  <a:srgbClr val="242424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242424"/>
                </a:solidFill>
                <a:latin typeface="Calibri"/>
                <a:cs typeface="Calibri"/>
              </a:rPr>
              <a:t>(Masked</a:t>
            </a:r>
            <a:r>
              <a:rPr sz="3600" spc="-135" dirty="0">
                <a:solidFill>
                  <a:srgbClr val="242424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242424"/>
                </a:solidFill>
                <a:latin typeface="Calibri"/>
                <a:cs typeface="Calibri"/>
              </a:rPr>
              <a:t>Language</a:t>
            </a:r>
            <a:r>
              <a:rPr sz="3600" spc="-135" dirty="0">
                <a:solidFill>
                  <a:srgbClr val="242424"/>
                </a:solidFill>
                <a:latin typeface="Calibri"/>
                <a:cs typeface="Calibri"/>
              </a:rPr>
              <a:t> </a:t>
            </a:r>
            <a:r>
              <a:rPr sz="3600" spc="-15" dirty="0">
                <a:solidFill>
                  <a:srgbClr val="242424"/>
                </a:solidFill>
                <a:latin typeface="Calibri"/>
                <a:cs typeface="Calibri"/>
              </a:rPr>
              <a:t>Modeling)</a:t>
            </a:r>
            <a:endParaRPr sz="3600">
              <a:latin typeface="Calibri"/>
              <a:cs typeface="Calibri"/>
            </a:endParaRPr>
          </a:p>
          <a:p>
            <a:pPr marL="532448" indent="-513398">
              <a:spcBef>
                <a:spcPts val="38"/>
              </a:spcBef>
              <a:buFont typeface="Arial"/>
              <a:buChar char="•"/>
              <a:tabLst>
                <a:tab pos="532448" algn="l"/>
              </a:tabLst>
            </a:pPr>
            <a:r>
              <a:rPr sz="3600" dirty="0">
                <a:solidFill>
                  <a:srgbClr val="242424"/>
                </a:solidFill>
                <a:latin typeface="Calibri"/>
                <a:cs typeface="Calibri"/>
              </a:rPr>
              <a:t>NSP</a:t>
            </a:r>
            <a:r>
              <a:rPr sz="3600" spc="-113" dirty="0">
                <a:solidFill>
                  <a:srgbClr val="242424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242424"/>
                </a:solidFill>
                <a:latin typeface="Calibri"/>
                <a:cs typeface="Calibri"/>
              </a:rPr>
              <a:t>(Next</a:t>
            </a:r>
            <a:r>
              <a:rPr sz="3600" spc="-120" dirty="0">
                <a:solidFill>
                  <a:srgbClr val="242424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242424"/>
                </a:solidFill>
                <a:latin typeface="Calibri"/>
                <a:cs typeface="Calibri"/>
              </a:rPr>
              <a:t>Sentence</a:t>
            </a:r>
            <a:r>
              <a:rPr sz="3600" spc="-98" dirty="0">
                <a:solidFill>
                  <a:srgbClr val="242424"/>
                </a:solidFill>
                <a:latin typeface="Calibri"/>
                <a:cs typeface="Calibri"/>
              </a:rPr>
              <a:t> </a:t>
            </a:r>
            <a:r>
              <a:rPr sz="3600" spc="-15" dirty="0">
                <a:solidFill>
                  <a:srgbClr val="242424"/>
                </a:solidFill>
                <a:latin typeface="Calibri"/>
                <a:cs typeface="Calibri"/>
              </a:rPr>
              <a:t>Prediction)</a:t>
            </a:r>
            <a:endParaRPr sz="3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2182261" y="1658393"/>
            <a:ext cx="5819775" cy="8408670"/>
            <a:chOff x="8121507" y="1105595"/>
            <a:chExt cx="3879850" cy="560578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191995" y="1105595"/>
              <a:ext cx="3809225" cy="5605375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8127857" y="2834225"/>
              <a:ext cx="1976120" cy="3184525"/>
            </a:xfrm>
            <a:custGeom>
              <a:avLst/>
              <a:gdLst/>
              <a:ahLst/>
              <a:cxnLst/>
              <a:rect l="l" t="t" r="r" b="b"/>
              <a:pathLst>
                <a:path w="1976120" h="3184525">
                  <a:moveTo>
                    <a:pt x="1646455" y="0"/>
                  </a:moveTo>
                  <a:lnTo>
                    <a:pt x="329299" y="0"/>
                  </a:lnTo>
                  <a:lnTo>
                    <a:pt x="280638" y="3570"/>
                  </a:lnTo>
                  <a:lnTo>
                    <a:pt x="234193" y="13942"/>
                  </a:lnTo>
                  <a:lnTo>
                    <a:pt x="190475" y="30606"/>
                  </a:lnTo>
                  <a:lnTo>
                    <a:pt x="149992" y="53052"/>
                  </a:lnTo>
                  <a:lnTo>
                    <a:pt x="113255" y="80771"/>
                  </a:lnTo>
                  <a:lnTo>
                    <a:pt x="80771" y="113255"/>
                  </a:lnTo>
                  <a:lnTo>
                    <a:pt x="53052" y="149992"/>
                  </a:lnTo>
                  <a:lnTo>
                    <a:pt x="30606" y="190475"/>
                  </a:lnTo>
                  <a:lnTo>
                    <a:pt x="13942" y="234193"/>
                  </a:lnTo>
                  <a:lnTo>
                    <a:pt x="3570" y="280638"/>
                  </a:lnTo>
                  <a:lnTo>
                    <a:pt x="0" y="329299"/>
                  </a:lnTo>
                  <a:lnTo>
                    <a:pt x="0" y="2854773"/>
                  </a:lnTo>
                  <a:lnTo>
                    <a:pt x="3570" y="2903434"/>
                  </a:lnTo>
                  <a:lnTo>
                    <a:pt x="13942" y="2949879"/>
                  </a:lnTo>
                  <a:lnTo>
                    <a:pt x="30606" y="2993597"/>
                  </a:lnTo>
                  <a:lnTo>
                    <a:pt x="53052" y="3034080"/>
                  </a:lnTo>
                  <a:lnTo>
                    <a:pt x="80771" y="3070818"/>
                  </a:lnTo>
                  <a:lnTo>
                    <a:pt x="113255" y="3103301"/>
                  </a:lnTo>
                  <a:lnTo>
                    <a:pt x="149992" y="3131020"/>
                  </a:lnTo>
                  <a:lnTo>
                    <a:pt x="190475" y="3153467"/>
                  </a:lnTo>
                  <a:lnTo>
                    <a:pt x="234193" y="3170130"/>
                  </a:lnTo>
                  <a:lnTo>
                    <a:pt x="280638" y="3180502"/>
                  </a:lnTo>
                  <a:lnTo>
                    <a:pt x="329299" y="3184073"/>
                  </a:lnTo>
                  <a:lnTo>
                    <a:pt x="1646455" y="3184073"/>
                  </a:lnTo>
                  <a:lnTo>
                    <a:pt x="1695117" y="3180502"/>
                  </a:lnTo>
                  <a:lnTo>
                    <a:pt x="1741562" y="3170130"/>
                  </a:lnTo>
                  <a:lnTo>
                    <a:pt x="1785280" y="3153467"/>
                  </a:lnTo>
                  <a:lnTo>
                    <a:pt x="1825763" y="3131020"/>
                  </a:lnTo>
                  <a:lnTo>
                    <a:pt x="1862500" y="3103301"/>
                  </a:lnTo>
                  <a:lnTo>
                    <a:pt x="1894984" y="3070818"/>
                  </a:lnTo>
                  <a:lnTo>
                    <a:pt x="1922703" y="3034080"/>
                  </a:lnTo>
                  <a:lnTo>
                    <a:pt x="1945149" y="2993597"/>
                  </a:lnTo>
                  <a:lnTo>
                    <a:pt x="1961813" y="2949879"/>
                  </a:lnTo>
                  <a:lnTo>
                    <a:pt x="1972185" y="2903434"/>
                  </a:lnTo>
                  <a:lnTo>
                    <a:pt x="1975755" y="2854773"/>
                  </a:lnTo>
                  <a:lnTo>
                    <a:pt x="1975755" y="329299"/>
                  </a:lnTo>
                  <a:lnTo>
                    <a:pt x="1972185" y="280638"/>
                  </a:lnTo>
                  <a:lnTo>
                    <a:pt x="1961813" y="234193"/>
                  </a:lnTo>
                  <a:lnTo>
                    <a:pt x="1945149" y="190475"/>
                  </a:lnTo>
                  <a:lnTo>
                    <a:pt x="1922703" y="149992"/>
                  </a:lnTo>
                  <a:lnTo>
                    <a:pt x="1894984" y="113255"/>
                  </a:lnTo>
                  <a:lnTo>
                    <a:pt x="1862500" y="80771"/>
                  </a:lnTo>
                  <a:lnTo>
                    <a:pt x="1825763" y="53052"/>
                  </a:lnTo>
                  <a:lnTo>
                    <a:pt x="1785280" y="30606"/>
                  </a:lnTo>
                  <a:lnTo>
                    <a:pt x="1741562" y="13942"/>
                  </a:lnTo>
                  <a:lnTo>
                    <a:pt x="1695117" y="3570"/>
                  </a:lnTo>
                  <a:lnTo>
                    <a:pt x="1646455" y="0"/>
                  </a:lnTo>
                  <a:close/>
                </a:path>
              </a:pathLst>
            </a:custGeom>
            <a:solidFill>
              <a:srgbClr val="FFE699">
                <a:alpha val="34899"/>
              </a:srgbClr>
            </a:solidFill>
          </p:spPr>
          <p:txBody>
            <a:bodyPr wrap="square" lIns="0" tIns="0" rIns="0" bIns="0" rtlCol="0"/>
            <a:lstStyle/>
            <a:p>
              <a:endParaRPr sz="2700"/>
            </a:p>
          </p:txBody>
        </p:sp>
        <p:sp>
          <p:nvSpPr>
            <p:cNvPr id="5" name="object 5"/>
            <p:cNvSpPr/>
            <p:nvPr/>
          </p:nvSpPr>
          <p:spPr>
            <a:xfrm>
              <a:off x="8127857" y="2834225"/>
              <a:ext cx="1976120" cy="3184525"/>
            </a:xfrm>
            <a:custGeom>
              <a:avLst/>
              <a:gdLst/>
              <a:ahLst/>
              <a:cxnLst/>
              <a:rect l="l" t="t" r="r" b="b"/>
              <a:pathLst>
                <a:path w="1976120" h="3184525">
                  <a:moveTo>
                    <a:pt x="0" y="329299"/>
                  </a:moveTo>
                  <a:lnTo>
                    <a:pt x="3570" y="280637"/>
                  </a:lnTo>
                  <a:lnTo>
                    <a:pt x="13942" y="234193"/>
                  </a:lnTo>
                  <a:lnTo>
                    <a:pt x="30605" y="190475"/>
                  </a:lnTo>
                  <a:lnTo>
                    <a:pt x="53052" y="149992"/>
                  </a:lnTo>
                  <a:lnTo>
                    <a:pt x="80771" y="113254"/>
                  </a:lnTo>
                  <a:lnTo>
                    <a:pt x="113254" y="80771"/>
                  </a:lnTo>
                  <a:lnTo>
                    <a:pt x="149992" y="53052"/>
                  </a:lnTo>
                  <a:lnTo>
                    <a:pt x="190475" y="30605"/>
                  </a:lnTo>
                  <a:lnTo>
                    <a:pt x="234193" y="13942"/>
                  </a:lnTo>
                  <a:lnTo>
                    <a:pt x="280638" y="3570"/>
                  </a:lnTo>
                  <a:lnTo>
                    <a:pt x="329299" y="0"/>
                  </a:lnTo>
                  <a:lnTo>
                    <a:pt x="1646456" y="0"/>
                  </a:lnTo>
                  <a:lnTo>
                    <a:pt x="1695117" y="3570"/>
                  </a:lnTo>
                  <a:lnTo>
                    <a:pt x="1741562" y="13942"/>
                  </a:lnTo>
                  <a:lnTo>
                    <a:pt x="1785280" y="30605"/>
                  </a:lnTo>
                  <a:lnTo>
                    <a:pt x="1825763" y="53052"/>
                  </a:lnTo>
                  <a:lnTo>
                    <a:pt x="1862500" y="80771"/>
                  </a:lnTo>
                  <a:lnTo>
                    <a:pt x="1894984" y="113254"/>
                  </a:lnTo>
                  <a:lnTo>
                    <a:pt x="1922703" y="149992"/>
                  </a:lnTo>
                  <a:lnTo>
                    <a:pt x="1945149" y="190475"/>
                  </a:lnTo>
                  <a:lnTo>
                    <a:pt x="1961813" y="234193"/>
                  </a:lnTo>
                  <a:lnTo>
                    <a:pt x="1972185" y="280637"/>
                  </a:lnTo>
                  <a:lnTo>
                    <a:pt x="1975756" y="329299"/>
                  </a:lnTo>
                  <a:lnTo>
                    <a:pt x="1975756" y="2854774"/>
                  </a:lnTo>
                  <a:lnTo>
                    <a:pt x="1972185" y="2903435"/>
                  </a:lnTo>
                  <a:lnTo>
                    <a:pt x="1961813" y="2949880"/>
                  </a:lnTo>
                  <a:lnTo>
                    <a:pt x="1945149" y="2993598"/>
                  </a:lnTo>
                  <a:lnTo>
                    <a:pt x="1922703" y="3034080"/>
                  </a:lnTo>
                  <a:lnTo>
                    <a:pt x="1894984" y="3070818"/>
                  </a:lnTo>
                  <a:lnTo>
                    <a:pt x="1862500" y="3103301"/>
                  </a:lnTo>
                  <a:lnTo>
                    <a:pt x="1825763" y="3131020"/>
                  </a:lnTo>
                  <a:lnTo>
                    <a:pt x="1785280" y="3153467"/>
                  </a:lnTo>
                  <a:lnTo>
                    <a:pt x="1741562" y="3170130"/>
                  </a:lnTo>
                  <a:lnTo>
                    <a:pt x="1695117" y="3180502"/>
                  </a:lnTo>
                  <a:lnTo>
                    <a:pt x="1646456" y="3184073"/>
                  </a:lnTo>
                  <a:lnTo>
                    <a:pt x="329299" y="3184073"/>
                  </a:lnTo>
                  <a:lnTo>
                    <a:pt x="280638" y="3180502"/>
                  </a:lnTo>
                  <a:lnTo>
                    <a:pt x="234193" y="3170130"/>
                  </a:lnTo>
                  <a:lnTo>
                    <a:pt x="190475" y="3153467"/>
                  </a:lnTo>
                  <a:lnTo>
                    <a:pt x="149992" y="3131020"/>
                  </a:lnTo>
                  <a:lnTo>
                    <a:pt x="113254" y="3103301"/>
                  </a:lnTo>
                  <a:lnTo>
                    <a:pt x="80771" y="3070818"/>
                  </a:lnTo>
                  <a:lnTo>
                    <a:pt x="53052" y="3034080"/>
                  </a:lnTo>
                  <a:lnTo>
                    <a:pt x="30605" y="2993598"/>
                  </a:lnTo>
                  <a:lnTo>
                    <a:pt x="13942" y="2949880"/>
                  </a:lnTo>
                  <a:lnTo>
                    <a:pt x="3570" y="2903435"/>
                  </a:lnTo>
                  <a:lnTo>
                    <a:pt x="0" y="2854774"/>
                  </a:lnTo>
                  <a:lnTo>
                    <a:pt x="0" y="329299"/>
                  </a:lnTo>
                  <a:close/>
                </a:path>
              </a:pathLst>
            </a:custGeom>
            <a:ln w="12700">
              <a:solidFill>
                <a:srgbClr val="172C51"/>
              </a:solidFill>
            </a:ln>
          </p:spPr>
          <p:txBody>
            <a:bodyPr wrap="square" lIns="0" tIns="0" rIns="0" bIns="0" rtlCol="0"/>
            <a:lstStyle/>
            <a:p>
              <a:endParaRPr sz="2700"/>
            </a:p>
          </p:txBody>
        </p:sp>
      </p:grpSp>
      <p:sp>
        <p:nvSpPr>
          <p:cNvPr id="6" name="object 6" descr="$PPTXTitle"/>
          <p:cNvSpPr txBox="1">
            <a:spLocks noGrp="1"/>
          </p:cNvSpPr>
          <p:nvPr>
            <p:ph type="title"/>
          </p:nvPr>
        </p:nvSpPr>
        <p:spPr>
          <a:xfrm>
            <a:off x="2712292" y="534225"/>
            <a:ext cx="8076248" cy="696344"/>
          </a:xfrm>
          <a:prstGeom prst="rect">
            <a:avLst/>
          </a:prstGeom>
        </p:spPr>
        <p:txBody>
          <a:bodyPr vert="horz" wrap="square" lIns="0" tIns="19050" rIns="0" bIns="0" rtlCol="0" anchor="ctr">
            <a:spAutoFit/>
          </a:bodyPr>
          <a:lstStyle/>
          <a:p>
            <a:pPr marL="19050">
              <a:spcBef>
                <a:spcPts val="150"/>
              </a:spcBef>
            </a:pPr>
            <a:r>
              <a:rPr dirty="0">
                <a:solidFill>
                  <a:srgbClr val="000000"/>
                </a:solidFill>
              </a:rPr>
              <a:t>BERT</a:t>
            </a:r>
            <a:r>
              <a:rPr spc="-120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-</a:t>
            </a:r>
            <a:r>
              <a:rPr spc="-127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Bidirectional</a:t>
            </a:r>
            <a:r>
              <a:rPr spc="-127" dirty="0">
                <a:solidFill>
                  <a:srgbClr val="000000"/>
                </a:solidFill>
              </a:rPr>
              <a:t> </a:t>
            </a:r>
            <a:r>
              <a:rPr spc="-15" dirty="0">
                <a:solidFill>
                  <a:srgbClr val="000000"/>
                </a:solidFill>
              </a:rPr>
              <a:t>Encoder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xfrm>
            <a:off x="11664267" y="6371008"/>
            <a:ext cx="322579" cy="2114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193675">
              <a:spcBef>
                <a:spcPts val="40"/>
              </a:spcBef>
            </a:pPr>
            <a:fld id="{81D60167-4931-47E6-BA6A-407CBD079E47}" type="slidenum">
              <a:rPr lang="en-GB" spc="-50" smtClean="0"/>
              <a:pPr marL="193675">
                <a:spcBef>
                  <a:spcPts val="40"/>
                </a:spcBef>
              </a:pPr>
              <a:t>108</a:t>
            </a:fld>
            <a:endParaRPr spc="-38" dirty="0"/>
          </a:p>
        </p:txBody>
      </p:sp>
      <p:sp>
        <p:nvSpPr>
          <p:cNvPr id="7" name="object 7"/>
          <p:cNvSpPr txBox="1"/>
          <p:nvPr/>
        </p:nvSpPr>
        <p:spPr>
          <a:xfrm>
            <a:off x="10921793" y="509435"/>
            <a:ext cx="4634865" cy="795089"/>
          </a:xfrm>
          <a:prstGeom prst="rect">
            <a:avLst/>
          </a:prstGeom>
          <a:solidFill>
            <a:srgbClr val="FFFF00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6180"/>
              </a:lnSpc>
            </a:pPr>
            <a:r>
              <a:rPr sz="5400" b="1" spc="-38" dirty="0">
                <a:latin typeface="Calibri"/>
                <a:cs typeface="Calibri"/>
              </a:rPr>
              <a:t>Representations</a:t>
            </a:r>
            <a:endParaRPr sz="54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20462" y="2253233"/>
            <a:ext cx="7807643" cy="6123471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sz="3600" b="1" dirty="0">
                <a:solidFill>
                  <a:srgbClr val="242424"/>
                </a:solidFill>
                <a:latin typeface="Calibri"/>
                <a:cs typeface="Calibri"/>
              </a:rPr>
              <a:t>BERT</a:t>
            </a:r>
            <a:r>
              <a:rPr sz="3600" b="1" spc="-98" dirty="0">
                <a:solidFill>
                  <a:srgbClr val="242424"/>
                </a:solidFill>
                <a:latin typeface="Calibri"/>
                <a:cs typeface="Calibri"/>
              </a:rPr>
              <a:t> </a:t>
            </a:r>
            <a:r>
              <a:rPr sz="3600" b="1" spc="-30" dirty="0">
                <a:solidFill>
                  <a:srgbClr val="242424"/>
                </a:solidFill>
                <a:latin typeface="Calibri"/>
                <a:cs typeface="Calibri"/>
              </a:rPr>
              <a:t>Pre-Training</a:t>
            </a:r>
            <a:r>
              <a:rPr sz="3600" b="1" spc="-90" dirty="0">
                <a:solidFill>
                  <a:srgbClr val="242424"/>
                </a:solidFill>
                <a:latin typeface="Calibri"/>
                <a:cs typeface="Calibri"/>
              </a:rPr>
              <a:t> </a:t>
            </a:r>
            <a:r>
              <a:rPr sz="3600" b="1" spc="-15" dirty="0">
                <a:solidFill>
                  <a:srgbClr val="242424"/>
                </a:solidFill>
                <a:latin typeface="Calibri"/>
                <a:cs typeface="Calibri"/>
              </a:rPr>
              <a:t>Corpus:</a:t>
            </a:r>
            <a:endParaRPr sz="3600">
              <a:latin typeface="Calibri"/>
              <a:cs typeface="Calibri"/>
            </a:endParaRPr>
          </a:p>
          <a:p>
            <a:pPr marL="532448" indent="-513398">
              <a:spcBef>
                <a:spcPts val="38"/>
              </a:spcBef>
              <a:buFont typeface="Arial"/>
              <a:buChar char="•"/>
              <a:tabLst>
                <a:tab pos="532448" algn="l"/>
              </a:tabLst>
            </a:pPr>
            <a:r>
              <a:rPr sz="3600" dirty="0">
                <a:solidFill>
                  <a:srgbClr val="242424"/>
                </a:solidFill>
                <a:latin typeface="Calibri"/>
                <a:cs typeface="Calibri"/>
              </a:rPr>
              <a:t>English</a:t>
            </a:r>
            <a:r>
              <a:rPr sz="3600" spc="-75" dirty="0">
                <a:solidFill>
                  <a:srgbClr val="242424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242424"/>
                </a:solidFill>
                <a:latin typeface="Calibri"/>
                <a:cs typeface="Calibri"/>
              </a:rPr>
              <a:t>Wikipedia</a:t>
            </a:r>
            <a:r>
              <a:rPr sz="3600" spc="-53" dirty="0">
                <a:solidFill>
                  <a:srgbClr val="242424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242424"/>
                </a:solidFill>
                <a:latin typeface="Calibri"/>
                <a:cs typeface="Calibri"/>
              </a:rPr>
              <a:t>-</a:t>
            </a:r>
            <a:r>
              <a:rPr sz="3600" spc="-68" dirty="0">
                <a:solidFill>
                  <a:srgbClr val="242424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242424"/>
                </a:solidFill>
                <a:latin typeface="Calibri"/>
                <a:cs typeface="Calibri"/>
              </a:rPr>
              <a:t>2,500</a:t>
            </a:r>
            <a:r>
              <a:rPr sz="3600" spc="-68" dirty="0">
                <a:solidFill>
                  <a:srgbClr val="242424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242424"/>
                </a:solidFill>
                <a:latin typeface="Calibri"/>
                <a:cs typeface="Calibri"/>
              </a:rPr>
              <a:t>million</a:t>
            </a:r>
            <a:r>
              <a:rPr sz="3600" spc="-68" dirty="0">
                <a:solidFill>
                  <a:srgbClr val="242424"/>
                </a:solidFill>
                <a:latin typeface="Calibri"/>
                <a:cs typeface="Calibri"/>
              </a:rPr>
              <a:t> </a:t>
            </a:r>
            <a:r>
              <a:rPr sz="3600" spc="-15" dirty="0">
                <a:solidFill>
                  <a:srgbClr val="242424"/>
                </a:solidFill>
                <a:latin typeface="Calibri"/>
                <a:cs typeface="Calibri"/>
              </a:rPr>
              <a:t>words</a:t>
            </a:r>
            <a:endParaRPr sz="3600">
              <a:latin typeface="Calibri"/>
              <a:cs typeface="Calibri"/>
            </a:endParaRPr>
          </a:p>
          <a:p>
            <a:pPr marL="532448" indent="-513398">
              <a:spcBef>
                <a:spcPts val="30"/>
              </a:spcBef>
              <a:buFont typeface="Arial"/>
              <a:buChar char="•"/>
              <a:tabLst>
                <a:tab pos="532448" algn="l"/>
              </a:tabLst>
            </a:pPr>
            <a:r>
              <a:rPr sz="3600" dirty="0">
                <a:solidFill>
                  <a:srgbClr val="242424"/>
                </a:solidFill>
                <a:latin typeface="Calibri"/>
                <a:cs typeface="Calibri"/>
              </a:rPr>
              <a:t>Book</a:t>
            </a:r>
            <a:r>
              <a:rPr sz="3600" spc="-60" dirty="0">
                <a:solidFill>
                  <a:srgbClr val="242424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242424"/>
                </a:solidFill>
                <a:latin typeface="Calibri"/>
                <a:cs typeface="Calibri"/>
              </a:rPr>
              <a:t>Corpus</a:t>
            </a:r>
            <a:r>
              <a:rPr sz="3600" spc="-45" dirty="0">
                <a:solidFill>
                  <a:srgbClr val="242424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242424"/>
                </a:solidFill>
                <a:latin typeface="Calibri"/>
                <a:cs typeface="Calibri"/>
              </a:rPr>
              <a:t>-</a:t>
            </a:r>
            <a:r>
              <a:rPr sz="3600" spc="-53" dirty="0">
                <a:solidFill>
                  <a:srgbClr val="242424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242424"/>
                </a:solidFill>
                <a:latin typeface="Calibri"/>
                <a:cs typeface="Calibri"/>
              </a:rPr>
              <a:t>800</a:t>
            </a:r>
            <a:r>
              <a:rPr sz="3600" spc="-53" dirty="0">
                <a:solidFill>
                  <a:srgbClr val="242424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242424"/>
                </a:solidFill>
                <a:latin typeface="Calibri"/>
                <a:cs typeface="Calibri"/>
              </a:rPr>
              <a:t>million</a:t>
            </a:r>
            <a:r>
              <a:rPr sz="3600" spc="-45" dirty="0">
                <a:solidFill>
                  <a:srgbClr val="242424"/>
                </a:solidFill>
                <a:latin typeface="Calibri"/>
                <a:cs typeface="Calibri"/>
              </a:rPr>
              <a:t> </a:t>
            </a:r>
            <a:r>
              <a:rPr sz="3600" spc="-15" dirty="0">
                <a:solidFill>
                  <a:srgbClr val="242424"/>
                </a:solidFill>
                <a:latin typeface="Calibri"/>
                <a:cs typeface="Calibri"/>
              </a:rPr>
              <a:t>words</a:t>
            </a:r>
            <a:endParaRPr sz="3600">
              <a:latin typeface="Calibri"/>
              <a:cs typeface="Calibri"/>
            </a:endParaRPr>
          </a:p>
          <a:p>
            <a:pPr marL="19050">
              <a:lnSpc>
                <a:spcPts val="4268"/>
              </a:lnSpc>
              <a:spcBef>
                <a:spcPts val="4358"/>
              </a:spcBef>
            </a:pPr>
            <a:r>
              <a:rPr sz="3600" b="1" dirty="0">
                <a:solidFill>
                  <a:srgbClr val="242424"/>
                </a:solidFill>
                <a:latin typeface="Calibri"/>
                <a:cs typeface="Calibri"/>
              </a:rPr>
              <a:t>BERT</a:t>
            </a:r>
            <a:r>
              <a:rPr sz="3600" b="1" spc="-98" dirty="0">
                <a:solidFill>
                  <a:srgbClr val="242424"/>
                </a:solidFill>
                <a:latin typeface="Calibri"/>
                <a:cs typeface="Calibri"/>
              </a:rPr>
              <a:t> </a:t>
            </a:r>
            <a:r>
              <a:rPr sz="3600" b="1" spc="-30" dirty="0">
                <a:solidFill>
                  <a:srgbClr val="242424"/>
                </a:solidFill>
                <a:latin typeface="Calibri"/>
                <a:cs typeface="Calibri"/>
              </a:rPr>
              <a:t>Pre-Training</a:t>
            </a:r>
            <a:r>
              <a:rPr sz="3600" b="1" spc="-90" dirty="0">
                <a:solidFill>
                  <a:srgbClr val="242424"/>
                </a:solidFill>
                <a:latin typeface="Calibri"/>
                <a:cs typeface="Calibri"/>
              </a:rPr>
              <a:t> </a:t>
            </a:r>
            <a:r>
              <a:rPr sz="3600" b="1" spc="-15" dirty="0">
                <a:solidFill>
                  <a:srgbClr val="242424"/>
                </a:solidFill>
                <a:latin typeface="Calibri"/>
                <a:cs typeface="Calibri"/>
              </a:rPr>
              <a:t>Tasks:</a:t>
            </a:r>
            <a:endParaRPr sz="3600">
              <a:latin typeface="Calibri"/>
              <a:cs typeface="Calibri"/>
            </a:endParaRPr>
          </a:p>
          <a:p>
            <a:pPr marL="532448" indent="-513398">
              <a:lnSpc>
                <a:spcPts val="4268"/>
              </a:lnSpc>
              <a:buFont typeface="Arial"/>
              <a:buChar char="•"/>
              <a:tabLst>
                <a:tab pos="532448" algn="l"/>
              </a:tabLst>
            </a:pPr>
            <a:r>
              <a:rPr sz="3600" dirty="0">
                <a:solidFill>
                  <a:srgbClr val="242424"/>
                </a:solidFill>
                <a:latin typeface="Calibri"/>
                <a:cs typeface="Calibri"/>
              </a:rPr>
              <a:t>MLM</a:t>
            </a:r>
            <a:r>
              <a:rPr sz="3600" spc="-150" dirty="0">
                <a:solidFill>
                  <a:srgbClr val="242424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242424"/>
                </a:solidFill>
                <a:latin typeface="Calibri"/>
                <a:cs typeface="Calibri"/>
              </a:rPr>
              <a:t>(Masked</a:t>
            </a:r>
            <a:r>
              <a:rPr sz="3600" spc="-135" dirty="0">
                <a:solidFill>
                  <a:srgbClr val="242424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242424"/>
                </a:solidFill>
                <a:latin typeface="Calibri"/>
                <a:cs typeface="Calibri"/>
              </a:rPr>
              <a:t>Language</a:t>
            </a:r>
            <a:r>
              <a:rPr sz="3600" spc="-135" dirty="0">
                <a:solidFill>
                  <a:srgbClr val="242424"/>
                </a:solidFill>
                <a:latin typeface="Calibri"/>
                <a:cs typeface="Calibri"/>
              </a:rPr>
              <a:t> </a:t>
            </a:r>
            <a:r>
              <a:rPr sz="3600" spc="-15" dirty="0">
                <a:solidFill>
                  <a:srgbClr val="242424"/>
                </a:solidFill>
                <a:latin typeface="Calibri"/>
                <a:cs typeface="Calibri"/>
              </a:rPr>
              <a:t>Modeling)</a:t>
            </a:r>
            <a:endParaRPr sz="3600">
              <a:latin typeface="Calibri"/>
              <a:cs typeface="Calibri"/>
            </a:endParaRPr>
          </a:p>
          <a:p>
            <a:pPr marL="532448" indent="-513398">
              <a:spcBef>
                <a:spcPts val="38"/>
              </a:spcBef>
              <a:buFont typeface="Arial"/>
              <a:buChar char="•"/>
              <a:tabLst>
                <a:tab pos="532448" algn="l"/>
              </a:tabLst>
            </a:pPr>
            <a:r>
              <a:rPr sz="3600" dirty="0">
                <a:solidFill>
                  <a:srgbClr val="242424"/>
                </a:solidFill>
                <a:latin typeface="Calibri"/>
                <a:cs typeface="Calibri"/>
              </a:rPr>
              <a:t>NSP</a:t>
            </a:r>
            <a:r>
              <a:rPr sz="3600" spc="-113" dirty="0">
                <a:solidFill>
                  <a:srgbClr val="242424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242424"/>
                </a:solidFill>
                <a:latin typeface="Calibri"/>
                <a:cs typeface="Calibri"/>
              </a:rPr>
              <a:t>(Next</a:t>
            </a:r>
            <a:r>
              <a:rPr sz="3600" spc="-120" dirty="0">
                <a:solidFill>
                  <a:srgbClr val="242424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242424"/>
                </a:solidFill>
                <a:latin typeface="Calibri"/>
                <a:cs typeface="Calibri"/>
              </a:rPr>
              <a:t>Sentence</a:t>
            </a:r>
            <a:r>
              <a:rPr sz="3600" spc="-98" dirty="0">
                <a:solidFill>
                  <a:srgbClr val="242424"/>
                </a:solidFill>
                <a:latin typeface="Calibri"/>
                <a:cs typeface="Calibri"/>
              </a:rPr>
              <a:t> </a:t>
            </a:r>
            <a:r>
              <a:rPr sz="3600" spc="-15" dirty="0">
                <a:solidFill>
                  <a:srgbClr val="242424"/>
                </a:solidFill>
                <a:latin typeface="Calibri"/>
                <a:cs typeface="Calibri"/>
              </a:rPr>
              <a:t>Prediction)</a:t>
            </a:r>
            <a:endParaRPr sz="3600">
              <a:latin typeface="Calibri"/>
              <a:cs typeface="Calibri"/>
            </a:endParaRPr>
          </a:p>
          <a:p>
            <a:pPr marL="19050">
              <a:spcBef>
                <a:spcPts val="4395"/>
              </a:spcBef>
            </a:pPr>
            <a:r>
              <a:rPr sz="3600" b="1" dirty="0">
                <a:solidFill>
                  <a:srgbClr val="242424"/>
                </a:solidFill>
                <a:latin typeface="Calibri"/>
                <a:cs typeface="Calibri"/>
              </a:rPr>
              <a:t>BERT</a:t>
            </a:r>
            <a:r>
              <a:rPr sz="3600" b="1" spc="-98" dirty="0">
                <a:solidFill>
                  <a:srgbClr val="242424"/>
                </a:solidFill>
                <a:latin typeface="Calibri"/>
                <a:cs typeface="Calibri"/>
              </a:rPr>
              <a:t> </a:t>
            </a:r>
            <a:r>
              <a:rPr sz="3600" b="1" spc="-30" dirty="0">
                <a:solidFill>
                  <a:srgbClr val="242424"/>
                </a:solidFill>
                <a:latin typeface="Calibri"/>
                <a:cs typeface="Calibri"/>
              </a:rPr>
              <a:t>Pre-Training</a:t>
            </a:r>
            <a:r>
              <a:rPr sz="3600" b="1" spc="-90" dirty="0">
                <a:solidFill>
                  <a:srgbClr val="242424"/>
                </a:solidFill>
                <a:latin typeface="Calibri"/>
                <a:cs typeface="Calibri"/>
              </a:rPr>
              <a:t> </a:t>
            </a:r>
            <a:r>
              <a:rPr sz="3600" b="1" spc="-15" dirty="0">
                <a:solidFill>
                  <a:srgbClr val="242424"/>
                </a:solidFill>
                <a:latin typeface="Calibri"/>
                <a:cs typeface="Calibri"/>
              </a:rPr>
              <a:t>Results:</a:t>
            </a:r>
            <a:endParaRPr sz="3600">
              <a:latin typeface="Calibri"/>
              <a:cs typeface="Calibri"/>
            </a:endParaRPr>
          </a:p>
          <a:p>
            <a:pPr marL="532448" indent="-513398">
              <a:lnSpc>
                <a:spcPts val="4268"/>
              </a:lnSpc>
              <a:buFont typeface="Arial"/>
              <a:buChar char="•"/>
              <a:tabLst>
                <a:tab pos="532448" algn="l"/>
              </a:tabLst>
            </a:pPr>
            <a:r>
              <a:rPr sz="3600" spc="-83" dirty="0">
                <a:solidFill>
                  <a:srgbClr val="242424"/>
                </a:solidFill>
                <a:latin typeface="Calibri"/>
                <a:cs typeface="Calibri"/>
              </a:rPr>
              <a:t>BERT-</a:t>
            </a:r>
            <a:r>
              <a:rPr sz="3600" dirty="0">
                <a:solidFill>
                  <a:srgbClr val="242424"/>
                </a:solidFill>
                <a:latin typeface="Calibri"/>
                <a:cs typeface="Calibri"/>
              </a:rPr>
              <a:t>Base</a:t>
            </a:r>
            <a:r>
              <a:rPr sz="3600" spc="-23" dirty="0">
                <a:solidFill>
                  <a:srgbClr val="242424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242424"/>
                </a:solidFill>
                <a:latin typeface="Calibri"/>
                <a:cs typeface="Calibri"/>
              </a:rPr>
              <a:t>–</a:t>
            </a:r>
            <a:r>
              <a:rPr sz="3600" spc="-23" dirty="0">
                <a:solidFill>
                  <a:srgbClr val="242424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242424"/>
                </a:solidFill>
                <a:latin typeface="Calibri"/>
                <a:cs typeface="Calibri"/>
              </a:rPr>
              <a:t>110M</a:t>
            </a:r>
            <a:r>
              <a:rPr sz="3600" spc="-23" dirty="0">
                <a:solidFill>
                  <a:srgbClr val="242424"/>
                </a:solidFill>
                <a:latin typeface="Calibri"/>
                <a:cs typeface="Calibri"/>
              </a:rPr>
              <a:t> </a:t>
            </a:r>
            <a:r>
              <a:rPr sz="3600" spc="-15" dirty="0">
                <a:solidFill>
                  <a:srgbClr val="242424"/>
                </a:solidFill>
                <a:latin typeface="Calibri"/>
                <a:cs typeface="Calibri"/>
              </a:rPr>
              <a:t>Params</a:t>
            </a:r>
            <a:endParaRPr sz="3600">
              <a:latin typeface="Calibri"/>
              <a:cs typeface="Calibri"/>
            </a:endParaRPr>
          </a:p>
          <a:p>
            <a:pPr marL="532448" indent="-513398">
              <a:lnSpc>
                <a:spcPts val="4268"/>
              </a:lnSpc>
              <a:buFont typeface="Arial"/>
              <a:buChar char="•"/>
              <a:tabLst>
                <a:tab pos="532448" algn="l"/>
              </a:tabLst>
            </a:pPr>
            <a:r>
              <a:rPr sz="3600" spc="-83" dirty="0">
                <a:solidFill>
                  <a:srgbClr val="242424"/>
                </a:solidFill>
                <a:latin typeface="Calibri"/>
                <a:cs typeface="Calibri"/>
              </a:rPr>
              <a:t>BERT-</a:t>
            </a:r>
            <a:r>
              <a:rPr sz="3600" dirty="0">
                <a:solidFill>
                  <a:srgbClr val="242424"/>
                </a:solidFill>
                <a:latin typeface="Calibri"/>
                <a:cs typeface="Calibri"/>
              </a:rPr>
              <a:t>Large</a:t>
            </a:r>
            <a:r>
              <a:rPr sz="3600" spc="-60" dirty="0">
                <a:solidFill>
                  <a:srgbClr val="242424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242424"/>
                </a:solidFill>
                <a:latin typeface="Calibri"/>
                <a:cs typeface="Calibri"/>
              </a:rPr>
              <a:t>–</a:t>
            </a:r>
            <a:r>
              <a:rPr sz="3600" spc="-60" dirty="0">
                <a:solidFill>
                  <a:srgbClr val="242424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242424"/>
                </a:solidFill>
                <a:latin typeface="Calibri"/>
                <a:cs typeface="Calibri"/>
              </a:rPr>
              <a:t>340M</a:t>
            </a:r>
            <a:r>
              <a:rPr sz="3600" spc="-68" dirty="0">
                <a:solidFill>
                  <a:srgbClr val="242424"/>
                </a:solidFill>
                <a:latin typeface="Calibri"/>
                <a:cs typeface="Calibri"/>
              </a:rPr>
              <a:t> </a:t>
            </a:r>
            <a:r>
              <a:rPr sz="3600" spc="-15" dirty="0">
                <a:solidFill>
                  <a:srgbClr val="242424"/>
                </a:solidFill>
                <a:latin typeface="Calibri"/>
                <a:cs typeface="Calibri"/>
              </a:rPr>
              <a:t>Params</a:t>
            </a:r>
            <a:endParaRPr sz="3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2182261" y="1658393"/>
            <a:ext cx="5819775" cy="8408670"/>
            <a:chOff x="8121507" y="1105595"/>
            <a:chExt cx="3879850" cy="560578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191995" y="1105595"/>
              <a:ext cx="3809225" cy="5605375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8127857" y="2834225"/>
              <a:ext cx="1976120" cy="3184525"/>
            </a:xfrm>
            <a:custGeom>
              <a:avLst/>
              <a:gdLst/>
              <a:ahLst/>
              <a:cxnLst/>
              <a:rect l="l" t="t" r="r" b="b"/>
              <a:pathLst>
                <a:path w="1976120" h="3184525">
                  <a:moveTo>
                    <a:pt x="1646455" y="0"/>
                  </a:moveTo>
                  <a:lnTo>
                    <a:pt x="329299" y="0"/>
                  </a:lnTo>
                  <a:lnTo>
                    <a:pt x="280638" y="3570"/>
                  </a:lnTo>
                  <a:lnTo>
                    <a:pt x="234193" y="13942"/>
                  </a:lnTo>
                  <a:lnTo>
                    <a:pt x="190475" y="30606"/>
                  </a:lnTo>
                  <a:lnTo>
                    <a:pt x="149992" y="53052"/>
                  </a:lnTo>
                  <a:lnTo>
                    <a:pt x="113255" y="80771"/>
                  </a:lnTo>
                  <a:lnTo>
                    <a:pt x="80771" y="113255"/>
                  </a:lnTo>
                  <a:lnTo>
                    <a:pt x="53052" y="149992"/>
                  </a:lnTo>
                  <a:lnTo>
                    <a:pt x="30606" y="190475"/>
                  </a:lnTo>
                  <a:lnTo>
                    <a:pt x="13942" y="234193"/>
                  </a:lnTo>
                  <a:lnTo>
                    <a:pt x="3570" y="280638"/>
                  </a:lnTo>
                  <a:lnTo>
                    <a:pt x="0" y="329299"/>
                  </a:lnTo>
                  <a:lnTo>
                    <a:pt x="0" y="2854773"/>
                  </a:lnTo>
                  <a:lnTo>
                    <a:pt x="3570" y="2903434"/>
                  </a:lnTo>
                  <a:lnTo>
                    <a:pt x="13942" y="2949879"/>
                  </a:lnTo>
                  <a:lnTo>
                    <a:pt x="30606" y="2993597"/>
                  </a:lnTo>
                  <a:lnTo>
                    <a:pt x="53052" y="3034080"/>
                  </a:lnTo>
                  <a:lnTo>
                    <a:pt x="80771" y="3070818"/>
                  </a:lnTo>
                  <a:lnTo>
                    <a:pt x="113255" y="3103301"/>
                  </a:lnTo>
                  <a:lnTo>
                    <a:pt x="149992" y="3131020"/>
                  </a:lnTo>
                  <a:lnTo>
                    <a:pt x="190475" y="3153467"/>
                  </a:lnTo>
                  <a:lnTo>
                    <a:pt x="234193" y="3170130"/>
                  </a:lnTo>
                  <a:lnTo>
                    <a:pt x="280638" y="3180502"/>
                  </a:lnTo>
                  <a:lnTo>
                    <a:pt x="329299" y="3184073"/>
                  </a:lnTo>
                  <a:lnTo>
                    <a:pt x="1646455" y="3184073"/>
                  </a:lnTo>
                  <a:lnTo>
                    <a:pt x="1695117" y="3180502"/>
                  </a:lnTo>
                  <a:lnTo>
                    <a:pt x="1741562" y="3170130"/>
                  </a:lnTo>
                  <a:lnTo>
                    <a:pt x="1785280" y="3153467"/>
                  </a:lnTo>
                  <a:lnTo>
                    <a:pt x="1825763" y="3131020"/>
                  </a:lnTo>
                  <a:lnTo>
                    <a:pt x="1862500" y="3103301"/>
                  </a:lnTo>
                  <a:lnTo>
                    <a:pt x="1894984" y="3070818"/>
                  </a:lnTo>
                  <a:lnTo>
                    <a:pt x="1922703" y="3034080"/>
                  </a:lnTo>
                  <a:lnTo>
                    <a:pt x="1945149" y="2993597"/>
                  </a:lnTo>
                  <a:lnTo>
                    <a:pt x="1961813" y="2949879"/>
                  </a:lnTo>
                  <a:lnTo>
                    <a:pt x="1972185" y="2903434"/>
                  </a:lnTo>
                  <a:lnTo>
                    <a:pt x="1975755" y="2854773"/>
                  </a:lnTo>
                  <a:lnTo>
                    <a:pt x="1975755" y="329299"/>
                  </a:lnTo>
                  <a:lnTo>
                    <a:pt x="1972185" y="280638"/>
                  </a:lnTo>
                  <a:lnTo>
                    <a:pt x="1961813" y="234193"/>
                  </a:lnTo>
                  <a:lnTo>
                    <a:pt x="1945149" y="190475"/>
                  </a:lnTo>
                  <a:lnTo>
                    <a:pt x="1922703" y="149992"/>
                  </a:lnTo>
                  <a:lnTo>
                    <a:pt x="1894984" y="113255"/>
                  </a:lnTo>
                  <a:lnTo>
                    <a:pt x="1862500" y="80771"/>
                  </a:lnTo>
                  <a:lnTo>
                    <a:pt x="1825763" y="53052"/>
                  </a:lnTo>
                  <a:lnTo>
                    <a:pt x="1785280" y="30606"/>
                  </a:lnTo>
                  <a:lnTo>
                    <a:pt x="1741562" y="13942"/>
                  </a:lnTo>
                  <a:lnTo>
                    <a:pt x="1695117" y="3570"/>
                  </a:lnTo>
                  <a:lnTo>
                    <a:pt x="1646455" y="0"/>
                  </a:lnTo>
                  <a:close/>
                </a:path>
              </a:pathLst>
            </a:custGeom>
            <a:solidFill>
              <a:srgbClr val="FFE699">
                <a:alpha val="34899"/>
              </a:srgbClr>
            </a:solidFill>
          </p:spPr>
          <p:txBody>
            <a:bodyPr wrap="square" lIns="0" tIns="0" rIns="0" bIns="0" rtlCol="0"/>
            <a:lstStyle/>
            <a:p>
              <a:endParaRPr sz="2700"/>
            </a:p>
          </p:txBody>
        </p:sp>
        <p:sp>
          <p:nvSpPr>
            <p:cNvPr id="5" name="object 5"/>
            <p:cNvSpPr/>
            <p:nvPr/>
          </p:nvSpPr>
          <p:spPr>
            <a:xfrm>
              <a:off x="8127857" y="2834225"/>
              <a:ext cx="1976120" cy="3184525"/>
            </a:xfrm>
            <a:custGeom>
              <a:avLst/>
              <a:gdLst/>
              <a:ahLst/>
              <a:cxnLst/>
              <a:rect l="l" t="t" r="r" b="b"/>
              <a:pathLst>
                <a:path w="1976120" h="3184525">
                  <a:moveTo>
                    <a:pt x="0" y="329299"/>
                  </a:moveTo>
                  <a:lnTo>
                    <a:pt x="3570" y="280637"/>
                  </a:lnTo>
                  <a:lnTo>
                    <a:pt x="13942" y="234193"/>
                  </a:lnTo>
                  <a:lnTo>
                    <a:pt x="30605" y="190475"/>
                  </a:lnTo>
                  <a:lnTo>
                    <a:pt x="53052" y="149992"/>
                  </a:lnTo>
                  <a:lnTo>
                    <a:pt x="80771" y="113254"/>
                  </a:lnTo>
                  <a:lnTo>
                    <a:pt x="113254" y="80771"/>
                  </a:lnTo>
                  <a:lnTo>
                    <a:pt x="149992" y="53052"/>
                  </a:lnTo>
                  <a:lnTo>
                    <a:pt x="190475" y="30605"/>
                  </a:lnTo>
                  <a:lnTo>
                    <a:pt x="234193" y="13942"/>
                  </a:lnTo>
                  <a:lnTo>
                    <a:pt x="280638" y="3570"/>
                  </a:lnTo>
                  <a:lnTo>
                    <a:pt x="329299" y="0"/>
                  </a:lnTo>
                  <a:lnTo>
                    <a:pt x="1646456" y="0"/>
                  </a:lnTo>
                  <a:lnTo>
                    <a:pt x="1695117" y="3570"/>
                  </a:lnTo>
                  <a:lnTo>
                    <a:pt x="1741562" y="13942"/>
                  </a:lnTo>
                  <a:lnTo>
                    <a:pt x="1785280" y="30605"/>
                  </a:lnTo>
                  <a:lnTo>
                    <a:pt x="1825763" y="53052"/>
                  </a:lnTo>
                  <a:lnTo>
                    <a:pt x="1862500" y="80771"/>
                  </a:lnTo>
                  <a:lnTo>
                    <a:pt x="1894984" y="113254"/>
                  </a:lnTo>
                  <a:lnTo>
                    <a:pt x="1922703" y="149992"/>
                  </a:lnTo>
                  <a:lnTo>
                    <a:pt x="1945149" y="190475"/>
                  </a:lnTo>
                  <a:lnTo>
                    <a:pt x="1961813" y="234193"/>
                  </a:lnTo>
                  <a:lnTo>
                    <a:pt x="1972185" y="280637"/>
                  </a:lnTo>
                  <a:lnTo>
                    <a:pt x="1975756" y="329299"/>
                  </a:lnTo>
                  <a:lnTo>
                    <a:pt x="1975756" y="2854774"/>
                  </a:lnTo>
                  <a:lnTo>
                    <a:pt x="1972185" y="2903435"/>
                  </a:lnTo>
                  <a:lnTo>
                    <a:pt x="1961813" y="2949880"/>
                  </a:lnTo>
                  <a:lnTo>
                    <a:pt x="1945149" y="2993598"/>
                  </a:lnTo>
                  <a:lnTo>
                    <a:pt x="1922703" y="3034080"/>
                  </a:lnTo>
                  <a:lnTo>
                    <a:pt x="1894984" y="3070818"/>
                  </a:lnTo>
                  <a:lnTo>
                    <a:pt x="1862500" y="3103301"/>
                  </a:lnTo>
                  <a:lnTo>
                    <a:pt x="1825763" y="3131020"/>
                  </a:lnTo>
                  <a:lnTo>
                    <a:pt x="1785280" y="3153467"/>
                  </a:lnTo>
                  <a:lnTo>
                    <a:pt x="1741562" y="3170130"/>
                  </a:lnTo>
                  <a:lnTo>
                    <a:pt x="1695117" y="3180502"/>
                  </a:lnTo>
                  <a:lnTo>
                    <a:pt x="1646456" y="3184073"/>
                  </a:lnTo>
                  <a:lnTo>
                    <a:pt x="329299" y="3184073"/>
                  </a:lnTo>
                  <a:lnTo>
                    <a:pt x="280638" y="3180502"/>
                  </a:lnTo>
                  <a:lnTo>
                    <a:pt x="234193" y="3170130"/>
                  </a:lnTo>
                  <a:lnTo>
                    <a:pt x="190475" y="3153467"/>
                  </a:lnTo>
                  <a:lnTo>
                    <a:pt x="149992" y="3131020"/>
                  </a:lnTo>
                  <a:lnTo>
                    <a:pt x="113254" y="3103301"/>
                  </a:lnTo>
                  <a:lnTo>
                    <a:pt x="80771" y="3070818"/>
                  </a:lnTo>
                  <a:lnTo>
                    <a:pt x="53052" y="3034080"/>
                  </a:lnTo>
                  <a:lnTo>
                    <a:pt x="30605" y="2993598"/>
                  </a:lnTo>
                  <a:lnTo>
                    <a:pt x="13942" y="2949880"/>
                  </a:lnTo>
                  <a:lnTo>
                    <a:pt x="3570" y="2903435"/>
                  </a:lnTo>
                  <a:lnTo>
                    <a:pt x="0" y="2854774"/>
                  </a:lnTo>
                  <a:lnTo>
                    <a:pt x="0" y="329299"/>
                  </a:lnTo>
                  <a:close/>
                </a:path>
              </a:pathLst>
            </a:custGeom>
            <a:ln w="12700">
              <a:solidFill>
                <a:srgbClr val="172C51"/>
              </a:solidFill>
            </a:ln>
          </p:spPr>
          <p:txBody>
            <a:bodyPr wrap="square" lIns="0" tIns="0" rIns="0" bIns="0" rtlCol="0"/>
            <a:lstStyle/>
            <a:p>
              <a:endParaRPr sz="2700"/>
            </a:p>
          </p:txBody>
        </p:sp>
      </p:grpSp>
      <p:sp>
        <p:nvSpPr>
          <p:cNvPr id="6" name="object 6" descr="$PPTXTitle"/>
          <p:cNvSpPr txBox="1">
            <a:spLocks noGrp="1"/>
          </p:cNvSpPr>
          <p:nvPr>
            <p:ph type="title"/>
          </p:nvPr>
        </p:nvSpPr>
        <p:spPr>
          <a:xfrm>
            <a:off x="2712292" y="534225"/>
            <a:ext cx="8076248" cy="696344"/>
          </a:xfrm>
          <a:prstGeom prst="rect">
            <a:avLst/>
          </a:prstGeom>
        </p:spPr>
        <p:txBody>
          <a:bodyPr vert="horz" wrap="square" lIns="0" tIns="19050" rIns="0" bIns="0" rtlCol="0" anchor="ctr">
            <a:spAutoFit/>
          </a:bodyPr>
          <a:lstStyle/>
          <a:p>
            <a:pPr marL="19050">
              <a:spcBef>
                <a:spcPts val="150"/>
              </a:spcBef>
            </a:pPr>
            <a:r>
              <a:rPr dirty="0">
                <a:solidFill>
                  <a:srgbClr val="000000"/>
                </a:solidFill>
              </a:rPr>
              <a:t>BERT</a:t>
            </a:r>
            <a:r>
              <a:rPr spc="-120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-</a:t>
            </a:r>
            <a:r>
              <a:rPr spc="-127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Bidirectional</a:t>
            </a:r>
            <a:r>
              <a:rPr spc="-127" dirty="0">
                <a:solidFill>
                  <a:srgbClr val="000000"/>
                </a:solidFill>
              </a:rPr>
              <a:t> </a:t>
            </a:r>
            <a:r>
              <a:rPr spc="-15" dirty="0">
                <a:solidFill>
                  <a:srgbClr val="000000"/>
                </a:solidFill>
              </a:rPr>
              <a:t>Encoder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0921793" y="509435"/>
            <a:ext cx="4634865" cy="795089"/>
          </a:xfrm>
          <a:prstGeom prst="rect">
            <a:avLst/>
          </a:prstGeom>
          <a:solidFill>
            <a:srgbClr val="FFFF00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6180"/>
              </a:lnSpc>
            </a:pPr>
            <a:r>
              <a:rPr sz="5400" b="1" spc="-38" dirty="0">
                <a:latin typeface="Calibri"/>
                <a:cs typeface="Calibri"/>
              </a:rPr>
              <a:t>Representations</a:t>
            </a:r>
            <a:endParaRPr sz="54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20462" y="1722882"/>
            <a:ext cx="6719888" cy="57323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sz="3600" b="1" dirty="0">
                <a:solidFill>
                  <a:srgbClr val="242424"/>
                </a:solidFill>
                <a:latin typeface="Calibri"/>
                <a:cs typeface="Calibri"/>
              </a:rPr>
              <a:t>MLM</a:t>
            </a:r>
            <a:r>
              <a:rPr sz="3600" b="1" spc="-120" dirty="0">
                <a:solidFill>
                  <a:srgbClr val="242424"/>
                </a:solidFill>
                <a:latin typeface="Calibri"/>
                <a:cs typeface="Calibri"/>
              </a:rPr>
              <a:t> </a:t>
            </a:r>
            <a:r>
              <a:rPr sz="3600" b="1" spc="-15" dirty="0">
                <a:solidFill>
                  <a:srgbClr val="242424"/>
                </a:solidFill>
                <a:latin typeface="Calibri"/>
                <a:cs typeface="Calibri"/>
              </a:rPr>
              <a:t>(Masked</a:t>
            </a:r>
            <a:r>
              <a:rPr sz="3600" b="1" spc="-105" dirty="0">
                <a:solidFill>
                  <a:srgbClr val="242424"/>
                </a:solidFill>
                <a:latin typeface="Calibri"/>
                <a:cs typeface="Calibri"/>
              </a:rPr>
              <a:t> </a:t>
            </a:r>
            <a:r>
              <a:rPr sz="3600" b="1" dirty="0">
                <a:solidFill>
                  <a:srgbClr val="242424"/>
                </a:solidFill>
                <a:latin typeface="Calibri"/>
                <a:cs typeface="Calibri"/>
              </a:rPr>
              <a:t>Language</a:t>
            </a:r>
            <a:r>
              <a:rPr sz="3600" b="1" spc="-98" dirty="0">
                <a:solidFill>
                  <a:srgbClr val="242424"/>
                </a:solidFill>
                <a:latin typeface="Calibri"/>
                <a:cs typeface="Calibri"/>
              </a:rPr>
              <a:t> </a:t>
            </a:r>
            <a:r>
              <a:rPr sz="3600" b="1" spc="-15" dirty="0">
                <a:solidFill>
                  <a:srgbClr val="242424"/>
                </a:solidFill>
                <a:latin typeface="Calibri"/>
                <a:cs typeface="Calibri"/>
              </a:rPr>
              <a:t>Modeling)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219978" y="8087702"/>
            <a:ext cx="1234440" cy="534353"/>
          </a:xfrm>
          <a:custGeom>
            <a:avLst/>
            <a:gdLst/>
            <a:ahLst/>
            <a:cxnLst/>
            <a:rect l="l" t="t" r="r" b="b"/>
            <a:pathLst>
              <a:path w="822960" h="356235">
                <a:moveTo>
                  <a:pt x="763628" y="0"/>
                </a:moveTo>
                <a:lnTo>
                  <a:pt x="59333" y="0"/>
                </a:lnTo>
                <a:lnTo>
                  <a:pt x="36238" y="4662"/>
                </a:lnTo>
                <a:lnTo>
                  <a:pt x="17378" y="17377"/>
                </a:lnTo>
                <a:lnTo>
                  <a:pt x="4662" y="36237"/>
                </a:lnTo>
                <a:lnTo>
                  <a:pt x="0" y="59331"/>
                </a:lnTo>
                <a:lnTo>
                  <a:pt x="0" y="296655"/>
                </a:lnTo>
                <a:lnTo>
                  <a:pt x="4662" y="319750"/>
                </a:lnTo>
                <a:lnTo>
                  <a:pt x="17378" y="338610"/>
                </a:lnTo>
                <a:lnTo>
                  <a:pt x="36238" y="351325"/>
                </a:lnTo>
                <a:lnTo>
                  <a:pt x="59333" y="355988"/>
                </a:lnTo>
                <a:lnTo>
                  <a:pt x="763628" y="355988"/>
                </a:lnTo>
                <a:lnTo>
                  <a:pt x="786722" y="351325"/>
                </a:lnTo>
                <a:lnTo>
                  <a:pt x="805582" y="338610"/>
                </a:lnTo>
                <a:lnTo>
                  <a:pt x="818297" y="319750"/>
                </a:lnTo>
                <a:lnTo>
                  <a:pt x="822960" y="296655"/>
                </a:lnTo>
                <a:lnTo>
                  <a:pt x="822960" y="59331"/>
                </a:lnTo>
                <a:lnTo>
                  <a:pt x="818297" y="36237"/>
                </a:lnTo>
                <a:lnTo>
                  <a:pt x="805582" y="17377"/>
                </a:lnTo>
                <a:lnTo>
                  <a:pt x="786722" y="4662"/>
                </a:lnTo>
                <a:lnTo>
                  <a:pt x="763628" y="0"/>
                </a:lnTo>
                <a:close/>
              </a:path>
            </a:pathLst>
          </a:custGeom>
          <a:solidFill>
            <a:srgbClr val="8FAADC"/>
          </a:solidFill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10" name="object 10"/>
          <p:cNvSpPr txBox="1"/>
          <p:nvPr/>
        </p:nvSpPr>
        <p:spPr>
          <a:xfrm>
            <a:off x="2498537" y="8109967"/>
            <a:ext cx="677226" cy="43473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sz="2700" spc="-38" dirty="0">
                <a:latin typeface="Calibri"/>
                <a:cs typeface="Calibri"/>
              </a:rPr>
              <a:t>How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711863" y="8087701"/>
            <a:ext cx="1234440" cy="534353"/>
          </a:xfrm>
          <a:custGeom>
            <a:avLst/>
            <a:gdLst/>
            <a:ahLst/>
            <a:cxnLst/>
            <a:rect l="l" t="t" r="r" b="b"/>
            <a:pathLst>
              <a:path w="822960" h="356235">
                <a:moveTo>
                  <a:pt x="763626" y="0"/>
                </a:moveTo>
                <a:lnTo>
                  <a:pt x="59333" y="0"/>
                </a:lnTo>
                <a:lnTo>
                  <a:pt x="36238" y="4662"/>
                </a:lnTo>
                <a:lnTo>
                  <a:pt x="17378" y="17377"/>
                </a:lnTo>
                <a:lnTo>
                  <a:pt x="4662" y="36237"/>
                </a:lnTo>
                <a:lnTo>
                  <a:pt x="0" y="59331"/>
                </a:lnTo>
                <a:lnTo>
                  <a:pt x="0" y="296656"/>
                </a:lnTo>
                <a:lnTo>
                  <a:pt x="4662" y="319751"/>
                </a:lnTo>
                <a:lnTo>
                  <a:pt x="17378" y="338610"/>
                </a:lnTo>
                <a:lnTo>
                  <a:pt x="36238" y="351325"/>
                </a:lnTo>
                <a:lnTo>
                  <a:pt x="59333" y="355988"/>
                </a:lnTo>
                <a:lnTo>
                  <a:pt x="763626" y="355988"/>
                </a:lnTo>
                <a:lnTo>
                  <a:pt x="786721" y="351325"/>
                </a:lnTo>
                <a:lnTo>
                  <a:pt x="805581" y="338610"/>
                </a:lnTo>
                <a:lnTo>
                  <a:pt x="818297" y="319751"/>
                </a:lnTo>
                <a:lnTo>
                  <a:pt x="822960" y="296656"/>
                </a:lnTo>
                <a:lnTo>
                  <a:pt x="822960" y="59331"/>
                </a:lnTo>
                <a:lnTo>
                  <a:pt x="818297" y="36237"/>
                </a:lnTo>
                <a:lnTo>
                  <a:pt x="805581" y="17377"/>
                </a:lnTo>
                <a:lnTo>
                  <a:pt x="786721" y="4662"/>
                </a:lnTo>
                <a:lnTo>
                  <a:pt x="763626" y="0"/>
                </a:lnTo>
                <a:close/>
              </a:path>
            </a:pathLst>
          </a:custGeom>
          <a:solidFill>
            <a:srgbClr val="8FAADC"/>
          </a:solidFill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12" name="object 12"/>
          <p:cNvSpPr txBox="1"/>
          <p:nvPr/>
        </p:nvSpPr>
        <p:spPr>
          <a:xfrm>
            <a:off x="4084862" y="8109967"/>
            <a:ext cx="488633" cy="43473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sz="2700" spc="-38" dirty="0">
                <a:latin typeface="Calibri"/>
                <a:cs typeface="Calibri"/>
              </a:rPr>
              <a:t>are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5199616" y="8087701"/>
            <a:ext cx="1391603" cy="534353"/>
          </a:xfrm>
          <a:custGeom>
            <a:avLst/>
            <a:gdLst/>
            <a:ahLst/>
            <a:cxnLst/>
            <a:rect l="l" t="t" r="r" b="b"/>
            <a:pathLst>
              <a:path w="927735" h="356235">
                <a:moveTo>
                  <a:pt x="867924" y="0"/>
                </a:moveTo>
                <a:lnTo>
                  <a:pt x="59331" y="0"/>
                </a:lnTo>
                <a:lnTo>
                  <a:pt x="36237" y="4662"/>
                </a:lnTo>
                <a:lnTo>
                  <a:pt x="17377" y="17377"/>
                </a:lnTo>
                <a:lnTo>
                  <a:pt x="4662" y="36237"/>
                </a:lnTo>
                <a:lnTo>
                  <a:pt x="0" y="59331"/>
                </a:lnTo>
                <a:lnTo>
                  <a:pt x="0" y="296655"/>
                </a:lnTo>
                <a:lnTo>
                  <a:pt x="4662" y="319750"/>
                </a:lnTo>
                <a:lnTo>
                  <a:pt x="17377" y="338610"/>
                </a:lnTo>
                <a:lnTo>
                  <a:pt x="36237" y="351325"/>
                </a:lnTo>
                <a:lnTo>
                  <a:pt x="59331" y="355988"/>
                </a:lnTo>
                <a:lnTo>
                  <a:pt x="867924" y="355988"/>
                </a:lnTo>
                <a:lnTo>
                  <a:pt x="891019" y="351325"/>
                </a:lnTo>
                <a:lnTo>
                  <a:pt x="909878" y="338610"/>
                </a:lnTo>
                <a:lnTo>
                  <a:pt x="922593" y="319750"/>
                </a:lnTo>
                <a:lnTo>
                  <a:pt x="927256" y="296655"/>
                </a:lnTo>
                <a:lnTo>
                  <a:pt x="927256" y="59331"/>
                </a:lnTo>
                <a:lnTo>
                  <a:pt x="922593" y="36237"/>
                </a:lnTo>
                <a:lnTo>
                  <a:pt x="909878" y="17377"/>
                </a:lnTo>
                <a:lnTo>
                  <a:pt x="891019" y="4662"/>
                </a:lnTo>
                <a:lnTo>
                  <a:pt x="867924" y="0"/>
                </a:lnTo>
                <a:close/>
              </a:path>
            </a:pathLst>
          </a:custGeom>
          <a:solidFill>
            <a:srgbClr val="8FAADC"/>
          </a:solidFill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14" name="object 14"/>
          <p:cNvSpPr txBox="1"/>
          <p:nvPr/>
        </p:nvSpPr>
        <p:spPr>
          <a:xfrm>
            <a:off x="5421188" y="8158733"/>
            <a:ext cx="947738" cy="342401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sz="2100" spc="-15" dirty="0">
                <a:latin typeface="Calibri"/>
                <a:cs typeface="Calibri"/>
              </a:rPr>
              <a:t>&lt;MASK&gt;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6757527" y="8087701"/>
            <a:ext cx="1234440" cy="534353"/>
          </a:xfrm>
          <a:custGeom>
            <a:avLst/>
            <a:gdLst/>
            <a:ahLst/>
            <a:cxnLst/>
            <a:rect l="l" t="t" r="r" b="b"/>
            <a:pathLst>
              <a:path w="822960" h="356235">
                <a:moveTo>
                  <a:pt x="763628" y="0"/>
                </a:moveTo>
                <a:lnTo>
                  <a:pt x="59333" y="0"/>
                </a:lnTo>
                <a:lnTo>
                  <a:pt x="36238" y="4662"/>
                </a:lnTo>
                <a:lnTo>
                  <a:pt x="17378" y="17377"/>
                </a:lnTo>
                <a:lnTo>
                  <a:pt x="4662" y="36237"/>
                </a:lnTo>
                <a:lnTo>
                  <a:pt x="0" y="59331"/>
                </a:lnTo>
                <a:lnTo>
                  <a:pt x="0" y="296656"/>
                </a:lnTo>
                <a:lnTo>
                  <a:pt x="4662" y="319751"/>
                </a:lnTo>
                <a:lnTo>
                  <a:pt x="17378" y="338610"/>
                </a:lnTo>
                <a:lnTo>
                  <a:pt x="36238" y="351325"/>
                </a:lnTo>
                <a:lnTo>
                  <a:pt x="59333" y="355988"/>
                </a:lnTo>
                <a:lnTo>
                  <a:pt x="763628" y="355988"/>
                </a:lnTo>
                <a:lnTo>
                  <a:pt x="786722" y="351325"/>
                </a:lnTo>
                <a:lnTo>
                  <a:pt x="805581" y="338610"/>
                </a:lnTo>
                <a:lnTo>
                  <a:pt x="818297" y="319751"/>
                </a:lnTo>
                <a:lnTo>
                  <a:pt x="822959" y="296656"/>
                </a:lnTo>
                <a:lnTo>
                  <a:pt x="822959" y="59331"/>
                </a:lnTo>
                <a:lnTo>
                  <a:pt x="818297" y="36237"/>
                </a:lnTo>
                <a:lnTo>
                  <a:pt x="805581" y="17377"/>
                </a:lnTo>
                <a:lnTo>
                  <a:pt x="786722" y="4662"/>
                </a:lnTo>
                <a:lnTo>
                  <a:pt x="763628" y="0"/>
                </a:lnTo>
                <a:close/>
              </a:path>
            </a:pathLst>
          </a:custGeom>
          <a:solidFill>
            <a:srgbClr val="8FAADC"/>
          </a:solidFill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16" name="object 16"/>
          <p:cNvSpPr txBox="1"/>
          <p:nvPr/>
        </p:nvSpPr>
        <p:spPr>
          <a:xfrm>
            <a:off x="6963981" y="8109967"/>
            <a:ext cx="822960" cy="43473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sz="2700" spc="-15" dirty="0">
                <a:latin typeface="Calibri"/>
                <a:cs typeface="Calibri"/>
              </a:rPr>
              <a:t>doing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8302854" y="8087701"/>
            <a:ext cx="1680210" cy="534353"/>
          </a:xfrm>
          <a:custGeom>
            <a:avLst/>
            <a:gdLst/>
            <a:ahLst/>
            <a:cxnLst/>
            <a:rect l="l" t="t" r="r" b="b"/>
            <a:pathLst>
              <a:path w="1120140" h="356235">
                <a:moveTo>
                  <a:pt x="1060283" y="0"/>
                </a:moveTo>
                <a:lnTo>
                  <a:pt x="59331" y="0"/>
                </a:lnTo>
                <a:lnTo>
                  <a:pt x="36237" y="4662"/>
                </a:lnTo>
                <a:lnTo>
                  <a:pt x="17378" y="17377"/>
                </a:lnTo>
                <a:lnTo>
                  <a:pt x="4662" y="36237"/>
                </a:lnTo>
                <a:lnTo>
                  <a:pt x="0" y="59331"/>
                </a:lnTo>
                <a:lnTo>
                  <a:pt x="0" y="296656"/>
                </a:lnTo>
                <a:lnTo>
                  <a:pt x="4662" y="319751"/>
                </a:lnTo>
                <a:lnTo>
                  <a:pt x="17378" y="338610"/>
                </a:lnTo>
                <a:lnTo>
                  <a:pt x="36237" y="351326"/>
                </a:lnTo>
                <a:lnTo>
                  <a:pt x="59331" y="355988"/>
                </a:lnTo>
                <a:lnTo>
                  <a:pt x="1060283" y="355988"/>
                </a:lnTo>
                <a:lnTo>
                  <a:pt x="1083377" y="351326"/>
                </a:lnTo>
                <a:lnTo>
                  <a:pt x="1102237" y="338610"/>
                </a:lnTo>
                <a:lnTo>
                  <a:pt x="1114952" y="319751"/>
                </a:lnTo>
                <a:lnTo>
                  <a:pt x="1119615" y="296656"/>
                </a:lnTo>
                <a:lnTo>
                  <a:pt x="1119615" y="59331"/>
                </a:lnTo>
                <a:lnTo>
                  <a:pt x="1114952" y="36237"/>
                </a:lnTo>
                <a:lnTo>
                  <a:pt x="1102237" y="17377"/>
                </a:lnTo>
                <a:lnTo>
                  <a:pt x="1083377" y="4662"/>
                </a:lnTo>
                <a:lnTo>
                  <a:pt x="1060283" y="0"/>
                </a:lnTo>
                <a:close/>
              </a:path>
            </a:pathLst>
          </a:custGeom>
          <a:solidFill>
            <a:srgbClr val="8FAADC"/>
          </a:solidFill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18" name="object 18"/>
          <p:cNvSpPr txBox="1"/>
          <p:nvPr/>
        </p:nvSpPr>
        <p:spPr>
          <a:xfrm>
            <a:off x="8730707" y="8109967"/>
            <a:ext cx="823913" cy="43473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sz="2700" spc="-15" dirty="0">
                <a:latin typeface="Calibri"/>
                <a:cs typeface="Calibri"/>
              </a:rPr>
              <a:t>today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0293164" y="8087701"/>
            <a:ext cx="1234440" cy="534353"/>
          </a:xfrm>
          <a:custGeom>
            <a:avLst/>
            <a:gdLst/>
            <a:ahLst/>
            <a:cxnLst/>
            <a:rect l="l" t="t" r="r" b="b"/>
            <a:pathLst>
              <a:path w="822959" h="356235">
                <a:moveTo>
                  <a:pt x="763626" y="0"/>
                </a:moveTo>
                <a:lnTo>
                  <a:pt x="59333" y="0"/>
                </a:lnTo>
                <a:lnTo>
                  <a:pt x="36238" y="4662"/>
                </a:lnTo>
                <a:lnTo>
                  <a:pt x="17378" y="17377"/>
                </a:lnTo>
                <a:lnTo>
                  <a:pt x="4662" y="36237"/>
                </a:lnTo>
                <a:lnTo>
                  <a:pt x="0" y="59331"/>
                </a:lnTo>
                <a:lnTo>
                  <a:pt x="0" y="296656"/>
                </a:lnTo>
                <a:lnTo>
                  <a:pt x="4662" y="319751"/>
                </a:lnTo>
                <a:lnTo>
                  <a:pt x="17378" y="338610"/>
                </a:lnTo>
                <a:lnTo>
                  <a:pt x="36238" y="351325"/>
                </a:lnTo>
                <a:lnTo>
                  <a:pt x="59333" y="355988"/>
                </a:lnTo>
                <a:lnTo>
                  <a:pt x="763626" y="355988"/>
                </a:lnTo>
                <a:lnTo>
                  <a:pt x="786721" y="351325"/>
                </a:lnTo>
                <a:lnTo>
                  <a:pt x="805581" y="338610"/>
                </a:lnTo>
                <a:lnTo>
                  <a:pt x="818297" y="319751"/>
                </a:lnTo>
                <a:lnTo>
                  <a:pt x="822959" y="296656"/>
                </a:lnTo>
                <a:lnTo>
                  <a:pt x="822959" y="59331"/>
                </a:lnTo>
                <a:lnTo>
                  <a:pt x="818297" y="36237"/>
                </a:lnTo>
                <a:lnTo>
                  <a:pt x="805581" y="17377"/>
                </a:lnTo>
                <a:lnTo>
                  <a:pt x="786721" y="4662"/>
                </a:lnTo>
                <a:lnTo>
                  <a:pt x="763626" y="0"/>
                </a:lnTo>
                <a:close/>
              </a:path>
            </a:pathLst>
          </a:custGeom>
          <a:solidFill>
            <a:srgbClr val="8FAADC"/>
          </a:solidFill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20" name="object 20"/>
          <p:cNvSpPr txBox="1"/>
          <p:nvPr/>
        </p:nvSpPr>
        <p:spPr>
          <a:xfrm>
            <a:off x="10469852" y="8109967"/>
            <a:ext cx="881063" cy="43473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sz="2700" spc="-15" dirty="0">
                <a:latin typeface="Calibri"/>
                <a:cs typeface="Calibri"/>
              </a:rPr>
              <a:t>&lt;SEP&gt;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681437" y="8073290"/>
            <a:ext cx="1234440" cy="534353"/>
          </a:xfrm>
          <a:custGeom>
            <a:avLst/>
            <a:gdLst/>
            <a:ahLst/>
            <a:cxnLst/>
            <a:rect l="l" t="t" r="r" b="b"/>
            <a:pathLst>
              <a:path w="822960" h="356235">
                <a:moveTo>
                  <a:pt x="763627" y="0"/>
                </a:moveTo>
                <a:lnTo>
                  <a:pt x="59332" y="0"/>
                </a:lnTo>
                <a:lnTo>
                  <a:pt x="36237" y="4662"/>
                </a:lnTo>
                <a:lnTo>
                  <a:pt x="17378" y="17377"/>
                </a:lnTo>
                <a:lnTo>
                  <a:pt x="4662" y="36237"/>
                </a:lnTo>
                <a:lnTo>
                  <a:pt x="0" y="59331"/>
                </a:lnTo>
                <a:lnTo>
                  <a:pt x="0" y="296656"/>
                </a:lnTo>
                <a:lnTo>
                  <a:pt x="4662" y="319751"/>
                </a:lnTo>
                <a:lnTo>
                  <a:pt x="17378" y="338610"/>
                </a:lnTo>
                <a:lnTo>
                  <a:pt x="36237" y="351326"/>
                </a:lnTo>
                <a:lnTo>
                  <a:pt x="59332" y="355988"/>
                </a:lnTo>
                <a:lnTo>
                  <a:pt x="763627" y="355988"/>
                </a:lnTo>
                <a:lnTo>
                  <a:pt x="786722" y="351326"/>
                </a:lnTo>
                <a:lnTo>
                  <a:pt x="805581" y="338610"/>
                </a:lnTo>
                <a:lnTo>
                  <a:pt x="818297" y="319751"/>
                </a:lnTo>
                <a:lnTo>
                  <a:pt x="822959" y="296656"/>
                </a:lnTo>
                <a:lnTo>
                  <a:pt x="822959" y="59331"/>
                </a:lnTo>
                <a:lnTo>
                  <a:pt x="818297" y="36237"/>
                </a:lnTo>
                <a:lnTo>
                  <a:pt x="805581" y="17377"/>
                </a:lnTo>
                <a:lnTo>
                  <a:pt x="786722" y="4662"/>
                </a:lnTo>
                <a:lnTo>
                  <a:pt x="763627" y="0"/>
                </a:lnTo>
                <a:close/>
              </a:path>
            </a:pathLst>
          </a:custGeom>
          <a:solidFill>
            <a:srgbClr val="8FAADC"/>
          </a:solidFill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22" name="object 22"/>
          <p:cNvSpPr txBox="1"/>
          <p:nvPr/>
        </p:nvSpPr>
        <p:spPr>
          <a:xfrm>
            <a:off x="855744" y="8071867"/>
            <a:ext cx="885825" cy="480901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sz="2700" spc="-15" dirty="0">
                <a:latin typeface="Calibri"/>
                <a:cs typeface="Calibri"/>
              </a:rPr>
              <a:t>&lt;CLS</a:t>
            </a:r>
            <a:r>
              <a:rPr sz="3000" spc="-15" dirty="0">
                <a:latin typeface="Calibri"/>
                <a:cs typeface="Calibri"/>
              </a:rPr>
              <a:t>&gt;</a:t>
            </a:r>
            <a:endParaRPr sz="3000">
              <a:latin typeface="Calibri"/>
              <a:cs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4762703" y="7225988"/>
            <a:ext cx="2961321" cy="651510"/>
          </a:xfrm>
          <a:custGeom>
            <a:avLst/>
            <a:gdLst/>
            <a:ahLst/>
            <a:cxnLst/>
            <a:rect l="l" t="t" r="r" b="b"/>
            <a:pathLst>
              <a:path w="1974214" h="434339">
                <a:moveTo>
                  <a:pt x="986882" y="0"/>
                </a:moveTo>
                <a:lnTo>
                  <a:pt x="0" y="217062"/>
                </a:lnTo>
                <a:lnTo>
                  <a:pt x="493440" y="217062"/>
                </a:lnTo>
                <a:lnTo>
                  <a:pt x="493440" y="434125"/>
                </a:lnTo>
                <a:lnTo>
                  <a:pt x="1480323" y="434125"/>
                </a:lnTo>
                <a:lnTo>
                  <a:pt x="1480323" y="217062"/>
                </a:lnTo>
                <a:lnTo>
                  <a:pt x="1973765" y="217062"/>
                </a:lnTo>
                <a:lnTo>
                  <a:pt x="986882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24" name="object 24"/>
          <p:cNvSpPr/>
          <p:nvPr/>
        </p:nvSpPr>
        <p:spPr>
          <a:xfrm>
            <a:off x="681437" y="6481483"/>
            <a:ext cx="10847070" cy="534353"/>
          </a:xfrm>
          <a:custGeom>
            <a:avLst/>
            <a:gdLst/>
            <a:ahLst/>
            <a:cxnLst/>
            <a:rect l="l" t="t" r="r" b="b"/>
            <a:pathLst>
              <a:path w="7231380" h="356235">
                <a:moveTo>
                  <a:pt x="7171445" y="0"/>
                </a:moveTo>
                <a:lnTo>
                  <a:pt x="59331" y="0"/>
                </a:lnTo>
                <a:lnTo>
                  <a:pt x="36236" y="4662"/>
                </a:lnTo>
                <a:lnTo>
                  <a:pt x="17377" y="17377"/>
                </a:lnTo>
                <a:lnTo>
                  <a:pt x="4662" y="36236"/>
                </a:lnTo>
                <a:lnTo>
                  <a:pt x="0" y="59330"/>
                </a:lnTo>
                <a:lnTo>
                  <a:pt x="0" y="296656"/>
                </a:lnTo>
                <a:lnTo>
                  <a:pt x="4662" y="319751"/>
                </a:lnTo>
                <a:lnTo>
                  <a:pt x="17377" y="338610"/>
                </a:lnTo>
                <a:lnTo>
                  <a:pt x="36236" y="351326"/>
                </a:lnTo>
                <a:lnTo>
                  <a:pt x="59331" y="355988"/>
                </a:lnTo>
                <a:lnTo>
                  <a:pt x="7171445" y="355988"/>
                </a:lnTo>
                <a:lnTo>
                  <a:pt x="7194540" y="351326"/>
                </a:lnTo>
                <a:lnTo>
                  <a:pt x="7213400" y="338610"/>
                </a:lnTo>
                <a:lnTo>
                  <a:pt x="7226115" y="319751"/>
                </a:lnTo>
                <a:lnTo>
                  <a:pt x="7230777" y="296656"/>
                </a:lnTo>
                <a:lnTo>
                  <a:pt x="7230777" y="59330"/>
                </a:lnTo>
                <a:lnTo>
                  <a:pt x="7226115" y="36236"/>
                </a:lnTo>
                <a:lnTo>
                  <a:pt x="7213400" y="17377"/>
                </a:lnTo>
                <a:lnTo>
                  <a:pt x="7194540" y="4662"/>
                </a:lnTo>
                <a:lnTo>
                  <a:pt x="7171445" y="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25" name="object 25"/>
          <p:cNvSpPr txBox="1"/>
          <p:nvPr/>
        </p:nvSpPr>
        <p:spPr>
          <a:xfrm>
            <a:off x="5726378" y="6505193"/>
            <a:ext cx="757238" cy="43473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sz="2700" b="1" spc="-30" dirty="0">
                <a:latin typeface="Calibri"/>
                <a:cs typeface="Calibri"/>
              </a:rPr>
              <a:t>BERT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4762703" y="5585157"/>
            <a:ext cx="2961321" cy="651510"/>
          </a:xfrm>
          <a:custGeom>
            <a:avLst/>
            <a:gdLst/>
            <a:ahLst/>
            <a:cxnLst/>
            <a:rect l="l" t="t" r="r" b="b"/>
            <a:pathLst>
              <a:path w="1974214" h="434339">
                <a:moveTo>
                  <a:pt x="986882" y="0"/>
                </a:moveTo>
                <a:lnTo>
                  <a:pt x="0" y="217062"/>
                </a:lnTo>
                <a:lnTo>
                  <a:pt x="493440" y="217062"/>
                </a:lnTo>
                <a:lnTo>
                  <a:pt x="493440" y="434124"/>
                </a:lnTo>
                <a:lnTo>
                  <a:pt x="1480323" y="434124"/>
                </a:lnTo>
                <a:lnTo>
                  <a:pt x="1480323" y="217062"/>
                </a:lnTo>
                <a:lnTo>
                  <a:pt x="1973765" y="217062"/>
                </a:lnTo>
                <a:lnTo>
                  <a:pt x="986882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27" name="object 27"/>
          <p:cNvSpPr/>
          <p:nvPr/>
        </p:nvSpPr>
        <p:spPr>
          <a:xfrm>
            <a:off x="2367635" y="4806037"/>
            <a:ext cx="1234440" cy="534353"/>
          </a:xfrm>
          <a:custGeom>
            <a:avLst/>
            <a:gdLst/>
            <a:ahLst/>
            <a:cxnLst/>
            <a:rect l="l" t="t" r="r" b="b"/>
            <a:pathLst>
              <a:path w="822960" h="356235">
                <a:moveTo>
                  <a:pt x="763626" y="0"/>
                </a:moveTo>
                <a:lnTo>
                  <a:pt x="59331" y="0"/>
                </a:lnTo>
                <a:lnTo>
                  <a:pt x="36237" y="4662"/>
                </a:lnTo>
                <a:lnTo>
                  <a:pt x="17377" y="17378"/>
                </a:lnTo>
                <a:lnTo>
                  <a:pt x="4662" y="36238"/>
                </a:lnTo>
                <a:lnTo>
                  <a:pt x="0" y="59333"/>
                </a:lnTo>
                <a:lnTo>
                  <a:pt x="0" y="296656"/>
                </a:lnTo>
                <a:lnTo>
                  <a:pt x="4662" y="319751"/>
                </a:lnTo>
                <a:lnTo>
                  <a:pt x="17377" y="338611"/>
                </a:lnTo>
                <a:lnTo>
                  <a:pt x="36237" y="351327"/>
                </a:lnTo>
                <a:lnTo>
                  <a:pt x="59331" y="355989"/>
                </a:lnTo>
                <a:lnTo>
                  <a:pt x="763626" y="355989"/>
                </a:lnTo>
                <a:lnTo>
                  <a:pt x="786721" y="351327"/>
                </a:lnTo>
                <a:lnTo>
                  <a:pt x="805581" y="338611"/>
                </a:lnTo>
                <a:lnTo>
                  <a:pt x="818297" y="319751"/>
                </a:lnTo>
                <a:lnTo>
                  <a:pt x="822959" y="296656"/>
                </a:lnTo>
                <a:lnTo>
                  <a:pt x="822959" y="59333"/>
                </a:lnTo>
                <a:lnTo>
                  <a:pt x="818297" y="36238"/>
                </a:lnTo>
                <a:lnTo>
                  <a:pt x="805581" y="17378"/>
                </a:lnTo>
                <a:lnTo>
                  <a:pt x="786721" y="4662"/>
                </a:lnTo>
                <a:lnTo>
                  <a:pt x="763626" y="0"/>
                </a:lnTo>
                <a:close/>
              </a:path>
            </a:pathLst>
          </a:custGeom>
          <a:solidFill>
            <a:srgbClr val="70AD47"/>
          </a:solidFill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28" name="object 28"/>
          <p:cNvSpPr txBox="1"/>
          <p:nvPr/>
        </p:nvSpPr>
        <p:spPr>
          <a:xfrm>
            <a:off x="2646194" y="4827269"/>
            <a:ext cx="677226" cy="43473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sz="2700" spc="-38" dirty="0">
                <a:latin typeface="Calibri"/>
                <a:cs typeface="Calibri"/>
              </a:rPr>
              <a:t>How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3859518" y="4806035"/>
            <a:ext cx="1234440" cy="534353"/>
          </a:xfrm>
          <a:custGeom>
            <a:avLst/>
            <a:gdLst/>
            <a:ahLst/>
            <a:cxnLst/>
            <a:rect l="l" t="t" r="r" b="b"/>
            <a:pathLst>
              <a:path w="822960" h="356235">
                <a:moveTo>
                  <a:pt x="763628" y="0"/>
                </a:moveTo>
                <a:lnTo>
                  <a:pt x="59333" y="0"/>
                </a:lnTo>
                <a:lnTo>
                  <a:pt x="36238" y="4662"/>
                </a:lnTo>
                <a:lnTo>
                  <a:pt x="17378" y="17378"/>
                </a:lnTo>
                <a:lnTo>
                  <a:pt x="4662" y="36238"/>
                </a:lnTo>
                <a:lnTo>
                  <a:pt x="0" y="59333"/>
                </a:lnTo>
                <a:lnTo>
                  <a:pt x="0" y="296656"/>
                </a:lnTo>
                <a:lnTo>
                  <a:pt x="4662" y="319751"/>
                </a:lnTo>
                <a:lnTo>
                  <a:pt x="17378" y="338611"/>
                </a:lnTo>
                <a:lnTo>
                  <a:pt x="36238" y="351327"/>
                </a:lnTo>
                <a:lnTo>
                  <a:pt x="59333" y="355989"/>
                </a:lnTo>
                <a:lnTo>
                  <a:pt x="763628" y="355989"/>
                </a:lnTo>
                <a:lnTo>
                  <a:pt x="786722" y="351327"/>
                </a:lnTo>
                <a:lnTo>
                  <a:pt x="805582" y="338611"/>
                </a:lnTo>
                <a:lnTo>
                  <a:pt x="818297" y="319751"/>
                </a:lnTo>
                <a:lnTo>
                  <a:pt x="822960" y="296656"/>
                </a:lnTo>
                <a:lnTo>
                  <a:pt x="822960" y="59333"/>
                </a:lnTo>
                <a:lnTo>
                  <a:pt x="818297" y="36238"/>
                </a:lnTo>
                <a:lnTo>
                  <a:pt x="805582" y="17378"/>
                </a:lnTo>
                <a:lnTo>
                  <a:pt x="786722" y="4662"/>
                </a:lnTo>
                <a:lnTo>
                  <a:pt x="763628" y="0"/>
                </a:lnTo>
                <a:close/>
              </a:path>
            </a:pathLst>
          </a:custGeom>
          <a:solidFill>
            <a:srgbClr val="70AD47"/>
          </a:solidFill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30" name="object 30"/>
          <p:cNvSpPr txBox="1"/>
          <p:nvPr/>
        </p:nvSpPr>
        <p:spPr>
          <a:xfrm>
            <a:off x="4232518" y="4827269"/>
            <a:ext cx="488633" cy="43473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sz="2700" spc="-38" dirty="0">
                <a:latin typeface="Calibri"/>
                <a:cs typeface="Calibri"/>
              </a:rPr>
              <a:t>are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5377856" y="4806035"/>
            <a:ext cx="1339215" cy="534353"/>
          </a:xfrm>
          <a:custGeom>
            <a:avLst/>
            <a:gdLst/>
            <a:ahLst/>
            <a:cxnLst/>
            <a:rect l="l" t="t" r="r" b="b"/>
            <a:pathLst>
              <a:path w="892810" h="356235">
                <a:moveTo>
                  <a:pt x="833360" y="0"/>
                </a:moveTo>
                <a:lnTo>
                  <a:pt x="59331" y="0"/>
                </a:lnTo>
                <a:lnTo>
                  <a:pt x="36237" y="4662"/>
                </a:lnTo>
                <a:lnTo>
                  <a:pt x="17377" y="17378"/>
                </a:lnTo>
                <a:lnTo>
                  <a:pt x="4662" y="36238"/>
                </a:lnTo>
                <a:lnTo>
                  <a:pt x="0" y="59333"/>
                </a:lnTo>
                <a:lnTo>
                  <a:pt x="0" y="296656"/>
                </a:lnTo>
                <a:lnTo>
                  <a:pt x="4662" y="319751"/>
                </a:lnTo>
                <a:lnTo>
                  <a:pt x="17377" y="338611"/>
                </a:lnTo>
                <a:lnTo>
                  <a:pt x="36237" y="351327"/>
                </a:lnTo>
                <a:lnTo>
                  <a:pt x="59331" y="355989"/>
                </a:lnTo>
                <a:lnTo>
                  <a:pt x="833360" y="355989"/>
                </a:lnTo>
                <a:lnTo>
                  <a:pt x="856455" y="351327"/>
                </a:lnTo>
                <a:lnTo>
                  <a:pt x="875314" y="338611"/>
                </a:lnTo>
                <a:lnTo>
                  <a:pt x="888030" y="319751"/>
                </a:lnTo>
                <a:lnTo>
                  <a:pt x="892693" y="296656"/>
                </a:lnTo>
                <a:lnTo>
                  <a:pt x="892693" y="59333"/>
                </a:lnTo>
                <a:lnTo>
                  <a:pt x="888030" y="36238"/>
                </a:lnTo>
                <a:lnTo>
                  <a:pt x="875314" y="17378"/>
                </a:lnTo>
                <a:lnTo>
                  <a:pt x="856455" y="4662"/>
                </a:lnTo>
                <a:lnTo>
                  <a:pt x="833360" y="0"/>
                </a:lnTo>
                <a:close/>
              </a:path>
            </a:pathLst>
          </a:custGeom>
          <a:solidFill>
            <a:srgbClr val="70AD47"/>
          </a:solidFill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32" name="object 32"/>
          <p:cNvSpPr txBox="1"/>
          <p:nvPr/>
        </p:nvSpPr>
        <p:spPr>
          <a:xfrm>
            <a:off x="5573509" y="4876037"/>
            <a:ext cx="947738" cy="342401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sz="2100" spc="-15" dirty="0">
                <a:latin typeface="Calibri"/>
                <a:cs typeface="Calibri"/>
              </a:rPr>
              <a:t>&lt;MASK&gt;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6905183" y="4806035"/>
            <a:ext cx="1234440" cy="534353"/>
          </a:xfrm>
          <a:custGeom>
            <a:avLst/>
            <a:gdLst/>
            <a:ahLst/>
            <a:cxnLst/>
            <a:rect l="l" t="t" r="r" b="b"/>
            <a:pathLst>
              <a:path w="822960" h="356235">
                <a:moveTo>
                  <a:pt x="763628" y="0"/>
                </a:moveTo>
                <a:lnTo>
                  <a:pt x="59333" y="0"/>
                </a:lnTo>
                <a:lnTo>
                  <a:pt x="36238" y="4662"/>
                </a:lnTo>
                <a:lnTo>
                  <a:pt x="17378" y="17378"/>
                </a:lnTo>
                <a:lnTo>
                  <a:pt x="4662" y="36238"/>
                </a:lnTo>
                <a:lnTo>
                  <a:pt x="0" y="59333"/>
                </a:lnTo>
                <a:lnTo>
                  <a:pt x="0" y="296656"/>
                </a:lnTo>
                <a:lnTo>
                  <a:pt x="4662" y="319751"/>
                </a:lnTo>
                <a:lnTo>
                  <a:pt x="17378" y="338611"/>
                </a:lnTo>
                <a:lnTo>
                  <a:pt x="36238" y="351327"/>
                </a:lnTo>
                <a:lnTo>
                  <a:pt x="59333" y="355989"/>
                </a:lnTo>
                <a:lnTo>
                  <a:pt x="763628" y="355989"/>
                </a:lnTo>
                <a:lnTo>
                  <a:pt x="786722" y="351327"/>
                </a:lnTo>
                <a:lnTo>
                  <a:pt x="805582" y="338611"/>
                </a:lnTo>
                <a:lnTo>
                  <a:pt x="818297" y="319751"/>
                </a:lnTo>
                <a:lnTo>
                  <a:pt x="822959" y="296656"/>
                </a:lnTo>
                <a:lnTo>
                  <a:pt x="822959" y="59333"/>
                </a:lnTo>
                <a:lnTo>
                  <a:pt x="818297" y="36238"/>
                </a:lnTo>
                <a:lnTo>
                  <a:pt x="805582" y="17378"/>
                </a:lnTo>
                <a:lnTo>
                  <a:pt x="786722" y="4662"/>
                </a:lnTo>
                <a:lnTo>
                  <a:pt x="763628" y="0"/>
                </a:lnTo>
                <a:close/>
              </a:path>
            </a:pathLst>
          </a:custGeom>
          <a:solidFill>
            <a:srgbClr val="70AD47"/>
          </a:solidFill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34" name="object 34"/>
          <p:cNvSpPr txBox="1"/>
          <p:nvPr/>
        </p:nvSpPr>
        <p:spPr>
          <a:xfrm>
            <a:off x="7111637" y="4827269"/>
            <a:ext cx="822960" cy="43473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sz="2700" spc="-15" dirty="0">
                <a:latin typeface="Calibri"/>
                <a:cs typeface="Calibri"/>
              </a:rPr>
              <a:t>doing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8450511" y="4806035"/>
            <a:ext cx="1680210" cy="534353"/>
          </a:xfrm>
          <a:custGeom>
            <a:avLst/>
            <a:gdLst/>
            <a:ahLst/>
            <a:cxnLst/>
            <a:rect l="l" t="t" r="r" b="b"/>
            <a:pathLst>
              <a:path w="1120140" h="356235">
                <a:moveTo>
                  <a:pt x="1060282" y="0"/>
                </a:moveTo>
                <a:lnTo>
                  <a:pt x="59331" y="0"/>
                </a:lnTo>
                <a:lnTo>
                  <a:pt x="36237" y="4662"/>
                </a:lnTo>
                <a:lnTo>
                  <a:pt x="17377" y="17378"/>
                </a:lnTo>
                <a:lnTo>
                  <a:pt x="4662" y="36238"/>
                </a:lnTo>
                <a:lnTo>
                  <a:pt x="0" y="59333"/>
                </a:lnTo>
                <a:lnTo>
                  <a:pt x="0" y="296658"/>
                </a:lnTo>
                <a:lnTo>
                  <a:pt x="4662" y="319752"/>
                </a:lnTo>
                <a:lnTo>
                  <a:pt x="17377" y="338611"/>
                </a:lnTo>
                <a:lnTo>
                  <a:pt x="36237" y="351327"/>
                </a:lnTo>
                <a:lnTo>
                  <a:pt x="59331" y="355989"/>
                </a:lnTo>
                <a:lnTo>
                  <a:pt x="1060282" y="355989"/>
                </a:lnTo>
                <a:lnTo>
                  <a:pt x="1083377" y="351327"/>
                </a:lnTo>
                <a:lnTo>
                  <a:pt x="1102236" y="338611"/>
                </a:lnTo>
                <a:lnTo>
                  <a:pt x="1114951" y="319752"/>
                </a:lnTo>
                <a:lnTo>
                  <a:pt x="1119614" y="296658"/>
                </a:lnTo>
                <a:lnTo>
                  <a:pt x="1119614" y="59333"/>
                </a:lnTo>
                <a:lnTo>
                  <a:pt x="1114951" y="36238"/>
                </a:lnTo>
                <a:lnTo>
                  <a:pt x="1102236" y="17378"/>
                </a:lnTo>
                <a:lnTo>
                  <a:pt x="1083377" y="4662"/>
                </a:lnTo>
                <a:lnTo>
                  <a:pt x="1060282" y="0"/>
                </a:lnTo>
                <a:close/>
              </a:path>
            </a:pathLst>
          </a:custGeom>
          <a:solidFill>
            <a:srgbClr val="70AD47"/>
          </a:solidFill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36" name="object 36"/>
          <p:cNvSpPr txBox="1"/>
          <p:nvPr/>
        </p:nvSpPr>
        <p:spPr>
          <a:xfrm>
            <a:off x="8878361" y="4827269"/>
            <a:ext cx="823913" cy="43473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sz="2700" spc="-15" dirty="0">
                <a:latin typeface="Calibri"/>
                <a:cs typeface="Calibri"/>
              </a:rPr>
              <a:t>today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10440821" y="4806035"/>
            <a:ext cx="1234440" cy="534353"/>
          </a:xfrm>
          <a:custGeom>
            <a:avLst/>
            <a:gdLst/>
            <a:ahLst/>
            <a:cxnLst/>
            <a:rect l="l" t="t" r="r" b="b"/>
            <a:pathLst>
              <a:path w="822959" h="356235">
                <a:moveTo>
                  <a:pt x="763626" y="0"/>
                </a:moveTo>
                <a:lnTo>
                  <a:pt x="59331" y="0"/>
                </a:lnTo>
                <a:lnTo>
                  <a:pt x="36237" y="4662"/>
                </a:lnTo>
                <a:lnTo>
                  <a:pt x="17377" y="17378"/>
                </a:lnTo>
                <a:lnTo>
                  <a:pt x="4662" y="36238"/>
                </a:lnTo>
                <a:lnTo>
                  <a:pt x="0" y="59333"/>
                </a:lnTo>
                <a:lnTo>
                  <a:pt x="0" y="296656"/>
                </a:lnTo>
                <a:lnTo>
                  <a:pt x="4662" y="319751"/>
                </a:lnTo>
                <a:lnTo>
                  <a:pt x="17377" y="338611"/>
                </a:lnTo>
                <a:lnTo>
                  <a:pt x="36237" y="351327"/>
                </a:lnTo>
                <a:lnTo>
                  <a:pt x="59331" y="355989"/>
                </a:lnTo>
                <a:lnTo>
                  <a:pt x="763626" y="355989"/>
                </a:lnTo>
                <a:lnTo>
                  <a:pt x="786721" y="351327"/>
                </a:lnTo>
                <a:lnTo>
                  <a:pt x="805581" y="338611"/>
                </a:lnTo>
                <a:lnTo>
                  <a:pt x="818297" y="319751"/>
                </a:lnTo>
                <a:lnTo>
                  <a:pt x="822959" y="296656"/>
                </a:lnTo>
                <a:lnTo>
                  <a:pt x="822959" y="59333"/>
                </a:lnTo>
                <a:lnTo>
                  <a:pt x="818297" y="36238"/>
                </a:lnTo>
                <a:lnTo>
                  <a:pt x="805581" y="17378"/>
                </a:lnTo>
                <a:lnTo>
                  <a:pt x="786721" y="4662"/>
                </a:lnTo>
                <a:lnTo>
                  <a:pt x="763626" y="0"/>
                </a:lnTo>
                <a:close/>
              </a:path>
            </a:pathLst>
          </a:custGeom>
          <a:solidFill>
            <a:srgbClr val="70AD47"/>
          </a:solidFill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38" name="object 38"/>
          <p:cNvSpPr txBox="1"/>
          <p:nvPr/>
        </p:nvSpPr>
        <p:spPr>
          <a:xfrm>
            <a:off x="10617508" y="4827269"/>
            <a:ext cx="881063" cy="43473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sz="2700" spc="-15" dirty="0">
                <a:latin typeface="Calibri"/>
                <a:cs typeface="Calibri"/>
              </a:rPr>
              <a:t>&lt;SEP&gt;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829094" y="4791628"/>
            <a:ext cx="1234440" cy="534353"/>
          </a:xfrm>
          <a:custGeom>
            <a:avLst/>
            <a:gdLst/>
            <a:ahLst/>
            <a:cxnLst/>
            <a:rect l="l" t="t" r="r" b="b"/>
            <a:pathLst>
              <a:path w="822960" h="356235">
                <a:moveTo>
                  <a:pt x="763627" y="0"/>
                </a:moveTo>
                <a:lnTo>
                  <a:pt x="59332" y="0"/>
                </a:lnTo>
                <a:lnTo>
                  <a:pt x="36237" y="4662"/>
                </a:lnTo>
                <a:lnTo>
                  <a:pt x="17378" y="17377"/>
                </a:lnTo>
                <a:lnTo>
                  <a:pt x="4662" y="36237"/>
                </a:lnTo>
                <a:lnTo>
                  <a:pt x="0" y="59331"/>
                </a:lnTo>
                <a:lnTo>
                  <a:pt x="0" y="296655"/>
                </a:lnTo>
                <a:lnTo>
                  <a:pt x="4662" y="319750"/>
                </a:lnTo>
                <a:lnTo>
                  <a:pt x="17378" y="338610"/>
                </a:lnTo>
                <a:lnTo>
                  <a:pt x="36237" y="351325"/>
                </a:lnTo>
                <a:lnTo>
                  <a:pt x="59332" y="355988"/>
                </a:lnTo>
                <a:lnTo>
                  <a:pt x="763627" y="355988"/>
                </a:lnTo>
                <a:lnTo>
                  <a:pt x="786722" y="351325"/>
                </a:lnTo>
                <a:lnTo>
                  <a:pt x="805582" y="338610"/>
                </a:lnTo>
                <a:lnTo>
                  <a:pt x="818297" y="319750"/>
                </a:lnTo>
                <a:lnTo>
                  <a:pt x="822960" y="296655"/>
                </a:lnTo>
                <a:lnTo>
                  <a:pt x="822960" y="59331"/>
                </a:lnTo>
                <a:lnTo>
                  <a:pt x="818297" y="36237"/>
                </a:lnTo>
                <a:lnTo>
                  <a:pt x="805582" y="17377"/>
                </a:lnTo>
                <a:lnTo>
                  <a:pt x="786722" y="4662"/>
                </a:lnTo>
                <a:lnTo>
                  <a:pt x="763627" y="0"/>
                </a:lnTo>
                <a:close/>
              </a:path>
            </a:pathLst>
          </a:custGeom>
          <a:solidFill>
            <a:srgbClr val="70AD47"/>
          </a:solidFill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40" name="object 40"/>
          <p:cNvSpPr txBox="1"/>
          <p:nvPr/>
        </p:nvSpPr>
        <p:spPr>
          <a:xfrm>
            <a:off x="1003401" y="4793743"/>
            <a:ext cx="885825" cy="480901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sz="2700" spc="-15" dirty="0">
                <a:latin typeface="Calibri"/>
                <a:cs typeface="Calibri"/>
              </a:rPr>
              <a:t>&lt;CLS</a:t>
            </a:r>
            <a:r>
              <a:rPr sz="3000" spc="-15" dirty="0">
                <a:latin typeface="Calibri"/>
                <a:cs typeface="Calibri"/>
              </a:rPr>
              <a:t>&gt;</a:t>
            </a:r>
            <a:endParaRPr sz="3000">
              <a:latin typeface="Calibri"/>
              <a:cs typeface="Calibri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5952393" y="3378816"/>
            <a:ext cx="805815" cy="1202055"/>
          </a:xfrm>
          <a:custGeom>
            <a:avLst/>
            <a:gdLst/>
            <a:ahLst/>
            <a:cxnLst/>
            <a:rect l="l" t="t" r="r" b="b"/>
            <a:pathLst>
              <a:path w="537210" h="801369">
                <a:moveTo>
                  <a:pt x="402567" y="0"/>
                </a:moveTo>
                <a:lnTo>
                  <a:pt x="402567" y="67095"/>
                </a:lnTo>
                <a:lnTo>
                  <a:pt x="223993" y="67094"/>
                </a:lnTo>
                <a:lnTo>
                  <a:pt x="178851" y="71644"/>
                </a:lnTo>
                <a:lnTo>
                  <a:pt x="136805" y="84696"/>
                </a:lnTo>
                <a:lnTo>
                  <a:pt x="98756" y="105348"/>
                </a:lnTo>
                <a:lnTo>
                  <a:pt x="65606" y="132700"/>
                </a:lnTo>
                <a:lnTo>
                  <a:pt x="38254" y="165851"/>
                </a:lnTo>
                <a:lnTo>
                  <a:pt x="17602" y="203899"/>
                </a:lnTo>
                <a:lnTo>
                  <a:pt x="4550" y="245946"/>
                </a:lnTo>
                <a:lnTo>
                  <a:pt x="0" y="291089"/>
                </a:lnTo>
                <a:lnTo>
                  <a:pt x="0" y="801248"/>
                </a:lnTo>
                <a:lnTo>
                  <a:pt x="134189" y="801248"/>
                </a:lnTo>
                <a:lnTo>
                  <a:pt x="134189" y="291089"/>
                </a:lnTo>
                <a:lnTo>
                  <a:pt x="141246" y="256132"/>
                </a:lnTo>
                <a:lnTo>
                  <a:pt x="160492" y="227586"/>
                </a:lnTo>
                <a:lnTo>
                  <a:pt x="189037" y="208340"/>
                </a:lnTo>
                <a:lnTo>
                  <a:pt x="223993" y="201283"/>
                </a:lnTo>
                <a:lnTo>
                  <a:pt x="402567" y="201283"/>
                </a:lnTo>
                <a:lnTo>
                  <a:pt x="402567" y="268378"/>
                </a:lnTo>
                <a:lnTo>
                  <a:pt x="536756" y="134189"/>
                </a:lnTo>
                <a:lnTo>
                  <a:pt x="402567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42" name="object 42"/>
          <p:cNvSpPr/>
          <p:nvPr/>
        </p:nvSpPr>
        <p:spPr>
          <a:xfrm>
            <a:off x="6957029" y="2859141"/>
            <a:ext cx="664845" cy="1611630"/>
          </a:xfrm>
          <a:custGeom>
            <a:avLst/>
            <a:gdLst/>
            <a:ahLst/>
            <a:cxnLst/>
            <a:rect l="l" t="t" r="r" b="b"/>
            <a:pathLst>
              <a:path w="443229" h="1074420">
                <a:moveTo>
                  <a:pt x="443086" y="1073907"/>
                </a:moveTo>
                <a:lnTo>
                  <a:pt x="373061" y="1072024"/>
                </a:lnTo>
                <a:lnTo>
                  <a:pt x="312245" y="1066783"/>
                </a:lnTo>
                <a:lnTo>
                  <a:pt x="264287" y="1058790"/>
                </a:lnTo>
                <a:lnTo>
                  <a:pt x="221543" y="1036985"/>
                </a:lnTo>
                <a:lnTo>
                  <a:pt x="221543" y="573875"/>
                </a:lnTo>
                <a:lnTo>
                  <a:pt x="210248" y="562205"/>
                </a:lnTo>
                <a:lnTo>
                  <a:pt x="178798" y="552069"/>
                </a:lnTo>
                <a:lnTo>
                  <a:pt x="130840" y="544077"/>
                </a:lnTo>
                <a:lnTo>
                  <a:pt x="70024" y="538835"/>
                </a:lnTo>
                <a:lnTo>
                  <a:pt x="0" y="536953"/>
                </a:lnTo>
                <a:lnTo>
                  <a:pt x="70024" y="535071"/>
                </a:lnTo>
                <a:lnTo>
                  <a:pt x="130840" y="529829"/>
                </a:lnTo>
                <a:lnTo>
                  <a:pt x="178798" y="521837"/>
                </a:lnTo>
                <a:lnTo>
                  <a:pt x="210248" y="511701"/>
                </a:lnTo>
                <a:lnTo>
                  <a:pt x="221543" y="500031"/>
                </a:lnTo>
                <a:lnTo>
                  <a:pt x="221543" y="36922"/>
                </a:lnTo>
                <a:lnTo>
                  <a:pt x="232837" y="25251"/>
                </a:lnTo>
                <a:lnTo>
                  <a:pt x="264287" y="15116"/>
                </a:lnTo>
                <a:lnTo>
                  <a:pt x="312245" y="7123"/>
                </a:lnTo>
                <a:lnTo>
                  <a:pt x="373061" y="1882"/>
                </a:lnTo>
                <a:lnTo>
                  <a:pt x="443086" y="0"/>
                </a:lnTo>
              </a:path>
            </a:pathLst>
          </a:custGeom>
          <a:ln w="2540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43" name="object 43"/>
          <p:cNvSpPr/>
          <p:nvPr/>
        </p:nvSpPr>
        <p:spPr>
          <a:xfrm>
            <a:off x="7723352" y="2743013"/>
            <a:ext cx="1234440" cy="534353"/>
          </a:xfrm>
          <a:custGeom>
            <a:avLst/>
            <a:gdLst/>
            <a:ahLst/>
            <a:cxnLst/>
            <a:rect l="l" t="t" r="r" b="b"/>
            <a:pathLst>
              <a:path w="822960" h="356235">
                <a:moveTo>
                  <a:pt x="763626" y="0"/>
                </a:moveTo>
                <a:lnTo>
                  <a:pt x="59331" y="0"/>
                </a:lnTo>
                <a:lnTo>
                  <a:pt x="36237" y="4662"/>
                </a:lnTo>
                <a:lnTo>
                  <a:pt x="17377" y="17377"/>
                </a:lnTo>
                <a:lnTo>
                  <a:pt x="4662" y="36237"/>
                </a:lnTo>
                <a:lnTo>
                  <a:pt x="0" y="59331"/>
                </a:lnTo>
                <a:lnTo>
                  <a:pt x="0" y="296655"/>
                </a:lnTo>
                <a:lnTo>
                  <a:pt x="4662" y="319750"/>
                </a:lnTo>
                <a:lnTo>
                  <a:pt x="17377" y="338610"/>
                </a:lnTo>
                <a:lnTo>
                  <a:pt x="36237" y="351325"/>
                </a:lnTo>
                <a:lnTo>
                  <a:pt x="59331" y="355988"/>
                </a:lnTo>
                <a:lnTo>
                  <a:pt x="763626" y="355988"/>
                </a:lnTo>
                <a:lnTo>
                  <a:pt x="786721" y="351325"/>
                </a:lnTo>
                <a:lnTo>
                  <a:pt x="805581" y="338610"/>
                </a:lnTo>
                <a:lnTo>
                  <a:pt x="818297" y="319750"/>
                </a:lnTo>
                <a:lnTo>
                  <a:pt x="822960" y="296655"/>
                </a:lnTo>
                <a:lnTo>
                  <a:pt x="822960" y="59331"/>
                </a:lnTo>
                <a:lnTo>
                  <a:pt x="818297" y="36237"/>
                </a:lnTo>
                <a:lnTo>
                  <a:pt x="805581" y="17377"/>
                </a:lnTo>
                <a:lnTo>
                  <a:pt x="786721" y="4662"/>
                </a:lnTo>
                <a:lnTo>
                  <a:pt x="763626" y="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44" name="object 44"/>
          <p:cNvSpPr/>
          <p:nvPr/>
        </p:nvSpPr>
        <p:spPr>
          <a:xfrm>
            <a:off x="7723352" y="3367387"/>
            <a:ext cx="1234440" cy="534353"/>
          </a:xfrm>
          <a:custGeom>
            <a:avLst/>
            <a:gdLst/>
            <a:ahLst/>
            <a:cxnLst/>
            <a:rect l="l" t="t" r="r" b="b"/>
            <a:pathLst>
              <a:path w="822960" h="356235">
                <a:moveTo>
                  <a:pt x="763626" y="0"/>
                </a:moveTo>
                <a:lnTo>
                  <a:pt x="59331" y="0"/>
                </a:lnTo>
                <a:lnTo>
                  <a:pt x="36237" y="4662"/>
                </a:lnTo>
                <a:lnTo>
                  <a:pt x="17377" y="17377"/>
                </a:lnTo>
                <a:lnTo>
                  <a:pt x="4662" y="36237"/>
                </a:lnTo>
                <a:lnTo>
                  <a:pt x="0" y="59331"/>
                </a:lnTo>
                <a:lnTo>
                  <a:pt x="0" y="296655"/>
                </a:lnTo>
                <a:lnTo>
                  <a:pt x="4662" y="319750"/>
                </a:lnTo>
                <a:lnTo>
                  <a:pt x="17377" y="338610"/>
                </a:lnTo>
                <a:lnTo>
                  <a:pt x="36237" y="351325"/>
                </a:lnTo>
                <a:lnTo>
                  <a:pt x="59331" y="355988"/>
                </a:lnTo>
                <a:lnTo>
                  <a:pt x="763626" y="355988"/>
                </a:lnTo>
                <a:lnTo>
                  <a:pt x="786721" y="351325"/>
                </a:lnTo>
                <a:lnTo>
                  <a:pt x="805581" y="338610"/>
                </a:lnTo>
                <a:lnTo>
                  <a:pt x="818297" y="319750"/>
                </a:lnTo>
                <a:lnTo>
                  <a:pt x="822960" y="296655"/>
                </a:lnTo>
                <a:lnTo>
                  <a:pt x="822960" y="59331"/>
                </a:lnTo>
                <a:lnTo>
                  <a:pt x="818297" y="36237"/>
                </a:lnTo>
                <a:lnTo>
                  <a:pt x="805581" y="17377"/>
                </a:lnTo>
                <a:lnTo>
                  <a:pt x="786721" y="4662"/>
                </a:lnTo>
                <a:lnTo>
                  <a:pt x="763626" y="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45" name="object 45"/>
          <p:cNvSpPr/>
          <p:nvPr/>
        </p:nvSpPr>
        <p:spPr>
          <a:xfrm>
            <a:off x="7717812" y="3987907"/>
            <a:ext cx="1234440" cy="534353"/>
          </a:xfrm>
          <a:custGeom>
            <a:avLst/>
            <a:gdLst/>
            <a:ahLst/>
            <a:cxnLst/>
            <a:rect l="l" t="t" r="r" b="b"/>
            <a:pathLst>
              <a:path w="822960" h="356235">
                <a:moveTo>
                  <a:pt x="763626" y="0"/>
                </a:moveTo>
                <a:lnTo>
                  <a:pt x="59331" y="0"/>
                </a:lnTo>
                <a:lnTo>
                  <a:pt x="36237" y="4662"/>
                </a:lnTo>
                <a:lnTo>
                  <a:pt x="17378" y="17378"/>
                </a:lnTo>
                <a:lnTo>
                  <a:pt x="4662" y="36238"/>
                </a:lnTo>
                <a:lnTo>
                  <a:pt x="0" y="59333"/>
                </a:lnTo>
                <a:lnTo>
                  <a:pt x="0" y="296656"/>
                </a:lnTo>
                <a:lnTo>
                  <a:pt x="4662" y="319751"/>
                </a:lnTo>
                <a:lnTo>
                  <a:pt x="17378" y="338610"/>
                </a:lnTo>
                <a:lnTo>
                  <a:pt x="36237" y="351326"/>
                </a:lnTo>
                <a:lnTo>
                  <a:pt x="59331" y="355988"/>
                </a:lnTo>
                <a:lnTo>
                  <a:pt x="763626" y="355988"/>
                </a:lnTo>
                <a:lnTo>
                  <a:pt x="786721" y="351326"/>
                </a:lnTo>
                <a:lnTo>
                  <a:pt x="805581" y="338610"/>
                </a:lnTo>
                <a:lnTo>
                  <a:pt x="818297" y="319751"/>
                </a:lnTo>
                <a:lnTo>
                  <a:pt x="822960" y="296656"/>
                </a:lnTo>
                <a:lnTo>
                  <a:pt x="822960" y="59333"/>
                </a:lnTo>
                <a:lnTo>
                  <a:pt x="818297" y="36238"/>
                </a:lnTo>
                <a:lnTo>
                  <a:pt x="805581" y="17378"/>
                </a:lnTo>
                <a:lnTo>
                  <a:pt x="786721" y="4662"/>
                </a:lnTo>
                <a:lnTo>
                  <a:pt x="763626" y="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46" name="object 46"/>
          <p:cNvSpPr/>
          <p:nvPr/>
        </p:nvSpPr>
        <p:spPr>
          <a:xfrm>
            <a:off x="9058724" y="2743013"/>
            <a:ext cx="1234440" cy="534353"/>
          </a:xfrm>
          <a:custGeom>
            <a:avLst/>
            <a:gdLst/>
            <a:ahLst/>
            <a:cxnLst/>
            <a:rect l="l" t="t" r="r" b="b"/>
            <a:pathLst>
              <a:path w="822959" h="356235">
                <a:moveTo>
                  <a:pt x="763626" y="0"/>
                </a:moveTo>
                <a:lnTo>
                  <a:pt x="59333" y="0"/>
                </a:lnTo>
                <a:lnTo>
                  <a:pt x="36238" y="4662"/>
                </a:lnTo>
                <a:lnTo>
                  <a:pt x="17378" y="17377"/>
                </a:lnTo>
                <a:lnTo>
                  <a:pt x="4662" y="36237"/>
                </a:lnTo>
                <a:lnTo>
                  <a:pt x="0" y="59331"/>
                </a:lnTo>
                <a:lnTo>
                  <a:pt x="0" y="296655"/>
                </a:lnTo>
                <a:lnTo>
                  <a:pt x="4662" y="319750"/>
                </a:lnTo>
                <a:lnTo>
                  <a:pt x="17378" y="338610"/>
                </a:lnTo>
                <a:lnTo>
                  <a:pt x="36238" y="351325"/>
                </a:lnTo>
                <a:lnTo>
                  <a:pt x="59333" y="355988"/>
                </a:lnTo>
                <a:lnTo>
                  <a:pt x="763626" y="355988"/>
                </a:lnTo>
                <a:lnTo>
                  <a:pt x="786721" y="351325"/>
                </a:lnTo>
                <a:lnTo>
                  <a:pt x="805581" y="338610"/>
                </a:lnTo>
                <a:lnTo>
                  <a:pt x="818297" y="319750"/>
                </a:lnTo>
                <a:lnTo>
                  <a:pt x="822960" y="296655"/>
                </a:lnTo>
                <a:lnTo>
                  <a:pt x="822960" y="59331"/>
                </a:lnTo>
                <a:lnTo>
                  <a:pt x="818297" y="36237"/>
                </a:lnTo>
                <a:lnTo>
                  <a:pt x="805581" y="17377"/>
                </a:lnTo>
                <a:lnTo>
                  <a:pt x="786721" y="4662"/>
                </a:lnTo>
                <a:lnTo>
                  <a:pt x="763626" y="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47" name="object 47"/>
          <p:cNvSpPr/>
          <p:nvPr/>
        </p:nvSpPr>
        <p:spPr>
          <a:xfrm>
            <a:off x="9058724" y="3367387"/>
            <a:ext cx="1234440" cy="534353"/>
          </a:xfrm>
          <a:custGeom>
            <a:avLst/>
            <a:gdLst/>
            <a:ahLst/>
            <a:cxnLst/>
            <a:rect l="l" t="t" r="r" b="b"/>
            <a:pathLst>
              <a:path w="822959" h="356235">
                <a:moveTo>
                  <a:pt x="763626" y="0"/>
                </a:moveTo>
                <a:lnTo>
                  <a:pt x="59333" y="0"/>
                </a:lnTo>
                <a:lnTo>
                  <a:pt x="36238" y="4662"/>
                </a:lnTo>
                <a:lnTo>
                  <a:pt x="17378" y="17377"/>
                </a:lnTo>
                <a:lnTo>
                  <a:pt x="4662" y="36237"/>
                </a:lnTo>
                <a:lnTo>
                  <a:pt x="0" y="59331"/>
                </a:lnTo>
                <a:lnTo>
                  <a:pt x="0" y="296655"/>
                </a:lnTo>
                <a:lnTo>
                  <a:pt x="4662" y="319750"/>
                </a:lnTo>
                <a:lnTo>
                  <a:pt x="17378" y="338610"/>
                </a:lnTo>
                <a:lnTo>
                  <a:pt x="36238" y="351325"/>
                </a:lnTo>
                <a:lnTo>
                  <a:pt x="59333" y="355988"/>
                </a:lnTo>
                <a:lnTo>
                  <a:pt x="763626" y="355988"/>
                </a:lnTo>
                <a:lnTo>
                  <a:pt x="786721" y="351325"/>
                </a:lnTo>
                <a:lnTo>
                  <a:pt x="805581" y="338610"/>
                </a:lnTo>
                <a:lnTo>
                  <a:pt x="818297" y="319750"/>
                </a:lnTo>
                <a:lnTo>
                  <a:pt x="822960" y="296655"/>
                </a:lnTo>
                <a:lnTo>
                  <a:pt x="822960" y="59331"/>
                </a:lnTo>
                <a:lnTo>
                  <a:pt x="818297" y="36237"/>
                </a:lnTo>
                <a:lnTo>
                  <a:pt x="805581" y="17377"/>
                </a:lnTo>
                <a:lnTo>
                  <a:pt x="786721" y="4662"/>
                </a:lnTo>
                <a:lnTo>
                  <a:pt x="763626" y="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48" name="object 48"/>
          <p:cNvSpPr/>
          <p:nvPr/>
        </p:nvSpPr>
        <p:spPr>
          <a:xfrm>
            <a:off x="9053184" y="3987907"/>
            <a:ext cx="1234440" cy="534353"/>
          </a:xfrm>
          <a:custGeom>
            <a:avLst/>
            <a:gdLst/>
            <a:ahLst/>
            <a:cxnLst/>
            <a:rect l="l" t="t" r="r" b="b"/>
            <a:pathLst>
              <a:path w="822959" h="356235">
                <a:moveTo>
                  <a:pt x="763628" y="0"/>
                </a:moveTo>
                <a:lnTo>
                  <a:pt x="59333" y="0"/>
                </a:lnTo>
                <a:lnTo>
                  <a:pt x="36238" y="4662"/>
                </a:lnTo>
                <a:lnTo>
                  <a:pt x="17378" y="17378"/>
                </a:lnTo>
                <a:lnTo>
                  <a:pt x="4662" y="36238"/>
                </a:lnTo>
                <a:lnTo>
                  <a:pt x="0" y="59333"/>
                </a:lnTo>
                <a:lnTo>
                  <a:pt x="0" y="296656"/>
                </a:lnTo>
                <a:lnTo>
                  <a:pt x="4662" y="319751"/>
                </a:lnTo>
                <a:lnTo>
                  <a:pt x="17378" y="338610"/>
                </a:lnTo>
                <a:lnTo>
                  <a:pt x="36238" y="351326"/>
                </a:lnTo>
                <a:lnTo>
                  <a:pt x="59333" y="355988"/>
                </a:lnTo>
                <a:lnTo>
                  <a:pt x="763628" y="355988"/>
                </a:lnTo>
                <a:lnTo>
                  <a:pt x="786722" y="351326"/>
                </a:lnTo>
                <a:lnTo>
                  <a:pt x="805582" y="338610"/>
                </a:lnTo>
                <a:lnTo>
                  <a:pt x="818297" y="319751"/>
                </a:lnTo>
                <a:lnTo>
                  <a:pt x="822959" y="296656"/>
                </a:lnTo>
                <a:lnTo>
                  <a:pt x="822959" y="59333"/>
                </a:lnTo>
                <a:lnTo>
                  <a:pt x="818297" y="36238"/>
                </a:lnTo>
                <a:lnTo>
                  <a:pt x="805582" y="17378"/>
                </a:lnTo>
                <a:lnTo>
                  <a:pt x="786722" y="4662"/>
                </a:lnTo>
                <a:lnTo>
                  <a:pt x="763628" y="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49" name="object 49"/>
          <p:cNvSpPr txBox="1"/>
          <p:nvPr/>
        </p:nvSpPr>
        <p:spPr>
          <a:xfrm>
            <a:off x="8011862" y="2550414"/>
            <a:ext cx="1980248" cy="1905330"/>
          </a:xfrm>
          <a:prstGeom prst="rect">
            <a:avLst/>
          </a:prstGeom>
        </p:spPr>
        <p:txBody>
          <a:bodyPr vert="horz" wrap="square" lIns="0" tIns="233363" rIns="0" bIns="0" rtlCol="0">
            <a:spAutoFit/>
          </a:bodyPr>
          <a:lstStyle/>
          <a:p>
            <a:pPr marL="71438">
              <a:spcBef>
                <a:spcPts val="1838"/>
              </a:spcBef>
              <a:tabLst>
                <a:tab pos="1366838" algn="l"/>
              </a:tabLst>
            </a:pPr>
            <a:r>
              <a:rPr sz="2700" spc="-38" dirty="0">
                <a:latin typeface="Calibri"/>
                <a:cs typeface="Calibri"/>
              </a:rPr>
              <a:t>you</a:t>
            </a:r>
            <a:r>
              <a:rPr sz="2700" dirty="0">
                <a:latin typeface="Calibri"/>
                <a:cs typeface="Calibri"/>
              </a:rPr>
              <a:t>	</a:t>
            </a:r>
            <a:r>
              <a:rPr sz="2700" spc="-38" dirty="0">
                <a:latin typeface="Calibri"/>
                <a:cs typeface="Calibri"/>
              </a:rPr>
              <a:t>60%</a:t>
            </a:r>
            <a:endParaRPr sz="2700">
              <a:latin typeface="Calibri"/>
              <a:cs typeface="Calibri"/>
            </a:endParaRPr>
          </a:p>
          <a:p>
            <a:pPr marL="19050">
              <a:spcBef>
                <a:spcPts val="1695"/>
              </a:spcBef>
              <a:tabLst>
                <a:tab pos="1366838" algn="l"/>
              </a:tabLst>
            </a:pPr>
            <a:r>
              <a:rPr sz="2700" spc="-30" dirty="0">
                <a:latin typeface="Calibri"/>
                <a:cs typeface="Calibri"/>
              </a:rPr>
              <a:t>they</a:t>
            </a:r>
            <a:r>
              <a:rPr sz="2700" dirty="0">
                <a:latin typeface="Calibri"/>
                <a:cs typeface="Calibri"/>
              </a:rPr>
              <a:t>	</a:t>
            </a:r>
            <a:r>
              <a:rPr sz="2700" spc="-38" dirty="0">
                <a:latin typeface="Calibri"/>
                <a:cs typeface="Calibri"/>
              </a:rPr>
              <a:t>20%</a:t>
            </a:r>
            <a:endParaRPr sz="2700">
              <a:latin typeface="Calibri"/>
              <a:cs typeface="Calibri"/>
            </a:endParaRPr>
          </a:p>
          <a:p>
            <a:pPr marL="204788">
              <a:spcBef>
                <a:spcPts val="1620"/>
              </a:spcBef>
              <a:tabLst>
                <a:tab pos="1540191" algn="l"/>
              </a:tabLst>
            </a:pPr>
            <a:r>
              <a:rPr sz="2700" spc="-75" dirty="0">
                <a:latin typeface="Calibri"/>
                <a:cs typeface="Calibri"/>
              </a:rPr>
              <a:t>…</a:t>
            </a:r>
            <a:r>
              <a:rPr sz="2700" dirty="0">
                <a:latin typeface="Calibri"/>
                <a:cs typeface="Calibri"/>
              </a:rPr>
              <a:t>	</a:t>
            </a:r>
            <a:r>
              <a:rPr sz="2700" spc="-75" dirty="0">
                <a:latin typeface="Calibri"/>
                <a:cs typeface="Calibri"/>
              </a:rPr>
              <a:t>…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51" name="object 51"/>
          <p:cNvSpPr txBox="1">
            <a:spLocks noGrp="1"/>
          </p:cNvSpPr>
          <p:nvPr>
            <p:ph type="sldNum" sz="quarter" idx="7"/>
          </p:nvPr>
        </p:nvSpPr>
        <p:spPr>
          <a:xfrm>
            <a:off x="11664267" y="6371008"/>
            <a:ext cx="322579" cy="2114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193675">
              <a:spcBef>
                <a:spcPts val="40"/>
              </a:spcBef>
            </a:pPr>
            <a:fld id="{81D60167-4931-47E6-BA6A-407CBD079E47}" type="slidenum">
              <a:rPr lang="en-GB" spc="-50" smtClean="0"/>
              <a:pPr marL="193675">
                <a:spcBef>
                  <a:spcPts val="40"/>
                </a:spcBef>
              </a:pPr>
              <a:t>109</a:t>
            </a:fld>
            <a:endParaRPr spc="-38" dirty="0"/>
          </a:p>
        </p:txBody>
      </p:sp>
      <p:sp>
        <p:nvSpPr>
          <p:cNvPr id="50" name="object 50"/>
          <p:cNvSpPr txBox="1"/>
          <p:nvPr/>
        </p:nvSpPr>
        <p:spPr>
          <a:xfrm>
            <a:off x="5474951" y="3889166"/>
            <a:ext cx="1144905" cy="462627"/>
          </a:xfrm>
          <a:prstGeom prst="rect">
            <a:avLst/>
          </a:prstGeom>
          <a:solidFill>
            <a:srgbClr val="7F7F7F"/>
          </a:solidFill>
          <a:ln w="12700">
            <a:solidFill>
              <a:srgbClr val="000000"/>
            </a:solidFill>
          </a:ln>
        </p:spPr>
        <p:txBody>
          <a:bodyPr vert="horz" wrap="square" lIns="0" tIns="953" rIns="0" bIns="0" rtlCol="0">
            <a:spAutoFit/>
          </a:bodyPr>
          <a:lstStyle/>
          <a:p>
            <a:pPr marL="379094" marR="164783" indent="-202883">
              <a:lnSpc>
                <a:spcPts val="1800"/>
              </a:lnSpc>
              <a:spcBef>
                <a:spcPts val="8"/>
              </a:spcBef>
            </a:pPr>
            <a:r>
              <a:rPr sz="1500" spc="-15" dirty="0">
                <a:solidFill>
                  <a:srgbClr val="FFFFFF"/>
                </a:solidFill>
                <a:latin typeface="Calibri"/>
                <a:cs typeface="Calibri"/>
              </a:rPr>
              <a:t>Prediction </a:t>
            </a:r>
            <a:r>
              <a:rPr sz="1500" spc="-30" dirty="0">
                <a:solidFill>
                  <a:srgbClr val="FFFFFF"/>
                </a:solidFill>
                <a:latin typeface="Calibri"/>
                <a:cs typeface="Calibri"/>
              </a:rPr>
              <a:t>head</a:t>
            </a:r>
            <a:endParaRPr sz="15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089194" y="9670570"/>
            <a:ext cx="556964" cy="629088"/>
            <a:chOff x="0" y="0"/>
            <a:chExt cx="742619" cy="83878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42569" cy="838835"/>
            </a:xfrm>
            <a:custGeom>
              <a:avLst/>
              <a:gdLst/>
              <a:ahLst/>
              <a:cxnLst/>
              <a:rect l="l" t="t" r="r" b="b"/>
              <a:pathLst>
                <a:path w="742569" h="838835">
                  <a:moveTo>
                    <a:pt x="0" y="0"/>
                  </a:moveTo>
                  <a:lnTo>
                    <a:pt x="742569" y="0"/>
                  </a:lnTo>
                  <a:lnTo>
                    <a:pt x="742569" y="838835"/>
                  </a:lnTo>
                  <a:lnTo>
                    <a:pt x="0" y="838835"/>
                  </a:lnTo>
                  <a:close/>
                </a:path>
              </a:pathLst>
            </a:custGeom>
            <a:solidFill>
              <a:srgbClr val="C39A5C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273100" y="38140"/>
            <a:ext cx="1525644" cy="681090"/>
            <a:chOff x="0" y="0"/>
            <a:chExt cx="2034192" cy="90812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034159" cy="908177"/>
            </a:xfrm>
            <a:custGeom>
              <a:avLst/>
              <a:gdLst/>
              <a:ahLst/>
              <a:cxnLst/>
              <a:rect l="l" t="t" r="r" b="b"/>
              <a:pathLst>
                <a:path w="2034159" h="908177">
                  <a:moveTo>
                    <a:pt x="0" y="0"/>
                  </a:moveTo>
                  <a:lnTo>
                    <a:pt x="2034159" y="0"/>
                  </a:lnTo>
                  <a:lnTo>
                    <a:pt x="2034159" y="908177"/>
                  </a:lnTo>
                  <a:lnTo>
                    <a:pt x="0" y="9081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id="6" name="AutoShape 6"/>
          <p:cNvSpPr/>
          <p:nvPr/>
        </p:nvSpPr>
        <p:spPr>
          <a:xfrm>
            <a:off x="650250" y="1150806"/>
            <a:ext cx="12505112" cy="12700"/>
          </a:xfrm>
          <a:prstGeom prst="line">
            <a:avLst/>
          </a:prstGeom>
          <a:ln w="47625" cap="rnd">
            <a:solidFill>
              <a:srgbClr val="C4995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Freeform 7"/>
          <p:cNvSpPr/>
          <p:nvPr/>
        </p:nvSpPr>
        <p:spPr>
          <a:xfrm>
            <a:off x="1542321" y="1711377"/>
            <a:ext cx="256423" cy="375660"/>
          </a:xfrm>
          <a:custGeom>
            <a:avLst/>
            <a:gdLst/>
            <a:ahLst/>
            <a:cxnLst/>
            <a:rect l="l" t="t" r="r" b="b"/>
            <a:pathLst>
              <a:path w="256423" h="375660">
                <a:moveTo>
                  <a:pt x="0" y="0"/>
                </a:moveTo>
                <a:lnTo>
                  <a:pt x="256423" y="0"/>
                </a:lnTo>
                <a:lnTo>
                  <a:pt x="256423" y="375660"/>
                </a:lnTo>
                <a:lnTo>
                  <a:pt x="0" y="3756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173953" y="2776255"/>
            <a:ext cx="16193723" cy="6290564"/>
          </a:xfrm>
          <a:custGeom>
            <a:avLst/>
            <a:gdLst/>
            <a:ahLst/>
            <a:cxnLst/>
            <a:rect l="l" t="t" r="r" b="b"/>
            <a:pathLst>
              <a:path w="16193723" h="6290564">
                <a:moveTo>
                  <a:pt x="0" y="0"/>
                </a:moveTo>
                <a:lnTo>
                  <a:pt x="16193723" y="0"/>
                </a:lnTo>
                <a:lnTo>
                  <a:pt x="16193723" y="6290564"/>
                </a:lnTo>
                <a:lnTo>
                  <a:pt x="0" y="629056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397" t="-13875" r="-3687" b="-9493"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837290" y="229142"/>
            <a:ext cx="7089356" cy="8182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59"/>
              </a:lnSpc>
              <a:spcBef>
                <a:spcPct val="0"/>
              </a:spcBef>
            </a:pPr>
            <a:r>
              <a:rPr lang="en-US" sz="4328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Natural Language Processing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7222643" y="9786677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11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918448" y="1587552"/>
            <a:ext cx="15170746" cy="5849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89"/>
              </a:lnSpc>
              <a:spcBef>
                <a:spcPct val="0"/>
              </a:spcBef>
            </a:pPr>
            <a:r>
              <a:rPr lang="en-US" sz="3064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NLP Pipeline</a:t>
            </a: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2182261" y="1658393"/>
            <a:ext cx="5819775" cy="8408670"/>
            <a:chOff x="8121507" y="1105595"/>
            <a:chExt cx="3879850" cy="560578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191995" y="1105595"/>
              <a:ext cx="3809225" cy="5605375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8127857" y="2834225"/>
              <a:ext cx="1976120" cy="3184525"/>
            </a:xfrm>
            <a:custGeom>
              <a:avLst/>
              <a:gdLst/>
              <a:ahLst/>
              <a:cxnLst/>
              <a:rect l="l" t="t" r="r" b="b"/>
              <a:pathLst>
                <a:path w="1976120" h="3184525">
                  <a:moveTo>
                    <a:pt x="1646455" y="0"/>
                  </a:moveTo>
                  <a:lnTo>
                    <a:pt x="329299" y="0"/>
                  </a:lnTo>
                  <a:lnTo>
                    <a:pt x="280638" y="3570"/>
                  </a:lnTo>
                  <a:lnTo>
                    <a:pt x="234193" y="13942"/>
                  </a:lnTo>
                  <a:lnTo>
                    <a:pt x="190475" y="30606"/>
                  </a:lnTo>
                  <a:lnTo>
                    <a:pt x="149992" y="53052"/>
                  </a:lnTo>
                  <a:lnTo>
                    <a:pt x="113255" y="80771"/>
                  </a:lnTo>
                  <a:lnTo>
                    <a:pt x="80771" y="113255"/>
                  </a:lnTo>
                  <a:lnTo>
                    <a:pt x="53052" y="149992"/>
                  </a:lnTo>
                  <a:lnTo>
                    <a:pt x="30606" y="190475"/>
                  </a:lnTo>
                  <a:lnTo>
                    <a:pt x="13942" y="234193"/>
                  </a:lnTo>
                  <a:lnTo>
                    <a:pt x="3570" y="280638"/>
                  </a:lnTo>
                  <a:lnTo>
                    <a:pt x="0" y="329299"/>
                  </a:lnTo>
                  <a:lnTo>
                    <a:pt x="0" y="2854773"/>
                  </a:lnTo>
                  <a:lnTo>
                    <a:pt x="3570" y="2903434"/>
                  </a:lnTo>
                  <a:lnTo>
                    <a:pt x="13942" y="2949879"/>
                  </a:lnTo>
                  <a:lnTo>
                    <a:pt x="30606" y="2993597"/>
                  </a:lnTo>
                  <a:lnTo>
                    <a:pt x="53052" y="3034080"/>
                  </a:lnTo>
                  <a:lnTo>
                    <a:pt x="80771" y="3070818"/>
                  </a:lnTo>
                  <a:lnTo>
                    <a:pt x="113255" y="3103301"/>
                  </a:lnTo>
                  <a:lnTo>
                    <a:pt x="149992" y="3131020"/>
                  </a:lnTo>
                  <a:lnTo>
                    <a:pt x="190475" y="3153467"/>
                  </a:lnTo>
                  <a:lnTo>
                    <a:pt x="234193" y="3170130"/>
                  </a:lnTo>
                  <a:lnTo>
                    <a:pt x="280638" y="3180502"/>
                  </a:lnTo>
                  <a:lnTo>
                    <a:pt x="329299" y="3184073"/>
                  </a:lnTo>
                  <a:lnTo>
                    <a:pt x="1646455" y="3184073"/>
                  </a:lnTo>
                  <a:lnTo>
                    <a:pt x="1695117" y="3180502"/>
                  </a:lnTo>
                  <a:lnTo>
                    <a:pt x="1741562" y="3170130"/>
                  </a:lnTo>
                  <a:lnTo>
                    <a:pt x="1785280" y="3153467"/>
                  </a:lnTo>
                  <a:lnTo>
                    <a:pt x="1825763" y="3131020"/>
                  </a:lnTo>
                  <a:lnTo>
                    <a:pt x="1862500" y="3103301"/>
                  </a:lnTo>
                  <a:lnTo>
                    <a:pt x="1894984" y="3070818"/>
                  </a:lnTo>
                  <a:lnTo>
                    <a:pt x="1922703" y="3034080"/>
                  </a:lnTo>
                  <a:lnTo>
                    <a:pt x="1945149" y="2993597"/>
                  </a:lnTo>
                  <a:lnTo>
                    <a:pt x="1961813" y="2949879"/>
                  </a:lnTo>
                  <a:lnTo>
                    <a:pt x="1972185" y="2903434"/>
                  </a:lnTo>
                  <a:lnTo>
                    <a:pt x="1975755" y="2854773"/>
                  </a:lnTo>
                  <a:lnTo>
                    <a:pt x="1975755" y="329299"/>
                  </a:lnTo>
                  <a:lnTo>
                    <a:pt x="1972185" y="280638"/>
                  </a:lnTo>
                  <a:lnTo>
                    <a:pt x="1961813" y="234193"/>
                  </a:lnTo>
                  <a:lnTo>
                    <a:pt x="1945149" y="190475"/>
                  </a:lnTo>
                  <a:lnTo>
                    <a:pt x="1922703" y="149992"/>
                  </a:lnTo>
                  <a:lnTo>
                    <a:pt x="1894984" y="113255"/>
                  </a:lnTo>
                  <a:lnTo>
                    <a:pt x="1862500" y="80771"/>
                  </a:lnTo>
                  <a:lnTo>
                    <a:pt x="1825763" y="53052"/>
                  </a:lnTo>
                  <a:lnTo>
                    <a:pt x="1785280" y="30606"/>
                  </a:lnTo>
                  <a:lnTo>
                    <a:pt x="1741562" y="13942"/>
                  </a:lnTo>
                  <a:lnTo>
                    <a:pt x="1695117" y="3570"/>
                  </a:lnTo>
                  <a:lnTo>
                    <a:pt x="1646455" y="0"/>
                  </a:lnTo>
                  <a:close/>
                </a:path>
              </a:pathLst>
            </a:custGeom>
            <a:solidFill>
              <a:srgbClr val="FFE699">
                <a:alpha val="34899"/>
              </a:srgbClr>
            </a:solidFill>
          </p:spPr>
          <p:txBody>
            <a:bodyPr wrap="square" lIns="0" tIns="0" rIns="0" bIns="0" rtlCol="0"/>
            <a:lstStyle/>
            <a:p>
              <a:endParaRPr sz="2700"/>
            </a:p>
          </p:txBody>
        </p:sp>
        <p:sp>
          <p:nvSpPr>
            <p:cNvPr id="5" name="object 5"/>
            <p:cNvSpPr/>
            <p:nvPr/>
          </p:nvSpPr>
          <p:spPr>
            <a:xfrm>
              <a:off x="8127857" y="2834225"/>
              <a:ext cx="1976120" cy="3184525"/>
            </a:xfrm>
            <a:custGeom>
              <a:avLst/>
              <a:gdLst/>
              <a:ahLst/>
              <a:cxnLst/>
              <a:rect l="l" t="t" r="r" b="b"/>
              <a:pathLst>
                <a:path w="1976120" h="3184525">
                  <a:moveTo>
                    <a:pt x="0" y="329299"/>
                  </a:moveTo>
                  <a:lnTo>
                    <a:pt x="3570" y="280637"/>
                  </a:lnTo>
                  <a:lnTo>
                    <a:pt x="13942" y="234193"/>
                  </a:lnTo>
                  <a:lnTo>
                    <a:pt x="30605" y="190475"/>
                  </a:lnTo>
                  <a:lnTo>
                    <a:pt x="53052" y="149992"/>
                  </a:lnTo>
                  <a:lnTo>
                    <a:pt x="80771" y="113254"/>
                  </a:lnTo>
                  <a:lnTo>
                    <a:pt x="113254" y="80771"/>
                  </a:lnTo>
                  <a:lnTo>
                    <a:pt x="149992" y="53052"/>
                  </a:lnTo>
                  <a:lnTo>
                    <a:pt x="190475" y="30605"/>
                  </a:lnTo>
                  <a:lnTo>
                    <a:pt x="234193" y="13942"/>
                  </a:lnTo>
                  <a:lnTo>
                    <a:pt x="280638" y="3570"/>
                  </a:lnTo>
                  <a:lnTo>
                    <a:pt x="329299" y="0"/>
                  </a:lnTo>
                  <a:lnTo>
                    <a:pt x="1646456" y="0"/>
                  </a:lnTo>
                  <a:lnTo>
                    <a:pt x="1695117" y="3570"/>
                  </a:lnTo>
                  <a:lnTo>
                    <a:pt x="1741562" y="13942"/>
                  </a:lnTo>
                  <a:lnTo>
                    <a:pt x="1785280" y="30605"/>
                  </a:lnTo>
                  <a:lnTo>
                    <a:pt x="1825763" y="53052"/>
                  </a:lnTo>
                  <a:lnTo>
                    <a:pt x="1862500" y="80771"/>
                  </a:lnTo>
                  <a:lnTo>
                    <a:pt x="1894984" y="113254"/>
                  </a:lnTo>
                  <a:lnTo>
                    <a:pt x="1922703" y="149992"/>
                  </a:lnTo>
                  <a:lnTo>
                    <a:pt x="1945149" y="190475"/>
                  </a:lnTo>
                  <a:lnTo>
                    <a:pt x="1961813" y="234193"/>
                  </a:lnTo>
                  <a:lnTo>
                    <a:pt x="1972185" y="280637"/>
                  </a:lnTo>
                  <a:lnTo>
                    <a:pt x="1975756" y="329299"/>
                  </a:lnTo>
                  <a:lnTo>
                    <a:pt x="1975756" y="2854774"/>
                  </a:lnTo>
                  <a:lnTo>
                    <a:pt x="1972185" y="2903435"/>
                  </a:lnTo>
                  <a:lnTo>
                    <a:pt x="1961813" y="2949880"/>
                  </a:lnTo>
                  <a:lnTo>
                    <a:pt x="1945149" y="2993598"/>
                  </a:lnTo>
                  <a:lnTo>
                    <a:pt x="1922703" y="3034080"/>
                  </a:lnTo>
                  <a:lnTo>
                    <a:pt x="1894984" y="3070818"/>
                  </a:lnTo>
                  <a:lnTo>
                    <a:pt x="1862500" y="3103301"/>
                  </a:lnTo>
                  <a:lnTo>
                    <a:pt x="1825763" y="3131020"/>
                  </a:lnTo>
                  <a:lnTo>
                    <a:pt x="1785280" y="3153467"/>
                  </a:lnTo>
                  <a:lnTo>
                    <a:pt x="1741562" y="3170130"/>
                  </a:lnTo>
                  <a:lnTo>
                    <a:pt x="1695117" y="3180502"/>
                  </a:lnTo>
                  <a:lnTo>
                    <a:pt x="1646456" y="3184073"/>
                  </a:lnTo>
                  <a:lnTo>
                    <a:pt x="329299" y="3184073"/>
                  </a:lnTo>
                  <a:lnTo>
                    <a:pt x="280638" y="3180502"/>
                  </a:lnTo>
                  <a:lnTo>
                    <a:pt x="234193" y="3170130"/>
                  </a:lnTo>
                  <a:lnTo>
                    <a:pt x="190475" y="3153467"/>
                  </a:lnTo>
                  <a:lnTo>
                    <a:pt x="149992" y="3131020"/>
                  </a:lnTo>
                  <a:lnTo>
                    <a:pt x="113254" y="3103301"/>
                  </a:lnTo>
                  <a:lnTo>
                    <a:pt x="80771" y="3070818"/>
                  </a:lnTo>
                  <a:lnTo>
                    <a:pt x="53052" y="3034080"/>
                  </a:lnTo>
                  <a:lnTo>
                    <a:pt x="30605" y="2993598"/>
                  </a:lnTo>
                  <a:lnTo>
                    <a:pt x="13942" y="2949880"/>
                  </a:lnTo>
                  <a:lnTo>
                    <a:pt x="3570" y="2903435"/>
                  </a:lnTo>
                  <a:lnTo>
                    <a:pt x="0" y="2854774"/>
                  </a:lnTo>
                  <a:lnTo>
                    <a:pt x="0" y="329299"/>
                  </a:lnTo>
                  <a:close/>
                </a:path>
              </a:pathLst>
            </a:custGeom>
            <a:ln w="12700">
              <a:solidFill>
                <a:srgbClr val="172C51"/>
              </a:solidFill>
            </a:ln>
          </p:spPr>
          <p:txBody>
            <a:bodyPr wrap="square" lIns="0" tIns="0" rIns="0" bIns="0" rtlCol="0"/>
            <a:lstStyle/>
            <a:p>
              <a:endParaRPr sz="2700"/>
            </a:p>
          </p:txBody>
        </p:sp>
      </p:grpSp>
      <p:sp>
        <p:nvSpPr>
          <p:cNvPr id="6" name="object 6" descr="$PPTXTitle"/>
          <p:cNvSpPr txBox="1">
            <a:spLocks noGrp="1"/>
          </p:cNvSpPr>
          <p:nvPr>
            <p:ph type="title"/>
          </p:nvPr>
        </p:nvSpPr>
        <p:spPr>
          <a:xfrm>
            <a:off x="2712292" y="534225"/>
            <a:ext cx="8076248" cy="696344"/>
          </a:xfrm>
          <a:prstGeom prst="rect">
            <a:avLst/>
          </a:prstGeom>
        </p:spPr>
        <p:txBody>
          <a:bodyPr vert="horz" wrap="square" lIns="0" tIns="19050" rIns="0" bIns="0" rtlCol="0" anchor="ctr">
            <a:spAutoFit/>
          </a:bodyPr>
          <a:lstStyle/>
          <a:p>
            <a:pPr marL="19050">
              <a:spcBef>
                <a:spcPts val="150"/>
              </a:spcBef>
            </a:pPr>
            <a:r>
              <a:rPr dirty="0">
                <a:solidFill>
                  <a:srgbClr val="000000"/>
                </a:solidFill>
              </a:rPr>
              <a:t>BERT</a:t>
            </a:r>
            <a:r>
              <a:rPr spc="-120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-</a:t>
            </a:r>
            <a:r>
              <a:rPr spc="-127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Bidirectional</a:t>
            </a:r>
            <a:r>
              <a:rPr spc="-127" dirty="0">
                <a:solidFill>
                  <a:srgbClr val="000000"/>
                </a:solidFill>
              </a:rPr>
              <a:t> </a:t>
            </a:r>
            <a:r>
              <a:rPr spc="-15" dirty="0">
                <a:solidFill>
                  <a:srgbClr val="000000"/>
                </a:solidFill>
              </a:rPr>
              <a:t>Encoder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0921793" y="509435"/>
            <a:ext cx="4634865" cy="795089"/>
          </a:xfrm>
          <a:prstGeom prst="rect">
            <a:avLst/>
          </a:prstGeom>
          <a:solidFill>
            <a:srgbClr val="FFFF00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6180"/>
              </a:lnSpc>
            </a:pPr>
            <a:r>
              <a:rPr sz="5400" b="1" spc="-38" dirty="0">
                <a:latin typeface="Calibri"/>
                <a:cs typeface="Calibri"/>
              </a:rPr>
              <a:t>Representations</a:t>
            </a:r>
            <a:endParaRPr sz="54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20462" y="1722882"/>
            <a:ext cx="6719888" cy="57323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sz="3600" b="1" dirty="0">
                <a:solidFill>
                  <a:srgbClr val="242424"/>
                </a:solidFill>
                <a:latin typeface="Calibri"/>
                <a:cs typeface="Calibri"/>
              </a:rPr>
              <a:t>MLM</a:t>
            </a:r>
            <a:r>
              <a:rPr sz="3600" b="1" spc="-120" dirty="0">
                <a:solidFill>
                  <a:srgbClr val="242424"/>
                </a:solidFill>
                <a:latin typeface="Calibri"/>
                <a:cs typeface="Calibri"/>
              </a:rPr>
              <a:t> </a:t>
            </a:r>
            <a:r>
              <a:rPr sz="3600" b="1" spc="-15" dirty="0">
                <a:solidFill>
                  <a:srgbClr val="242424"/>
                </a:solidFill>
                <a:latin typeface="Calibri"/>
                <a:cs typeface="Calibri"/>
              </a:rPr>
              <a:t>(Masked</a:t>
            </a:r>
            <a:r>
              <a:rPr sz="3600" b="1" spc="-105" dirty="0">
                <a:solidFill>
                  <a:srgbClr val="242424"/>
                </a:solidFill>
                <a:latin typeface="Calibri"/>
                <a:cs typeface="Calibri"/>
              </a:rPr>
              <a:t> </a:t>
            </a:r>
            <a:r>
              <a:rPr sz="3600" b="1" dirty="0">
                <a:solidFill>
                  <a:srgbClr val="242424"/>
                </a:solidFill>
                <a:latin typeface="Calibri"/>
                <a:cs typeface="Calibri"/>
              </a:rPr>
              <a:t>Language</a:t>
            </a:r>
            <a:r>
              <a:rPr sz="3600" b="1" spc="-98" dirty="0">
                <a:solidFill>
                  <a:srgbClr val="242424"/>
                </a:solidFill>
                <a:latin typeface="Calibri"/>
                <a:cs typeface="Calibri"/>
              </a:rPr>
              <a:t> </a:t>
            </a:r>
            <a:r>
              <a:rPr sz="3600" b="1" spc="-15" dirty="0">
                <a:solidFill>
                  <a:srgbClr val="242424"/>
                </a:solidFill>
                <a:latin typeface="Calibri"/>
                <a:cs typeface="Calibri"/>
              </a:rPr>
              <a:t>Modeling)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219978" y="8087702"/>
            <a:ext cx="1234440" cy="534353"/>
          </a:xfrm>
          <a:custGeom>
            <a:avLst/>
            <a:gdLst/>
            <a:ahLst/>
            <a:cxnLst/>
            <a:rect l="l" t="t" r="r" b="b"/>
            <a:pathLst>
              <a:path w="822960" h="356235">
                <a:moveTo>
                  <a:pt x="763628" y="0"/>
                </a:moveTo>
                <a:lnTo>
                  <a:pt x="59333" y="0"/>
                </a:lnTo>
                <a:lnTo>
                  <a:pt x="36238" y="4662"/>
                </a:lnTo>
                <a:lnTo>
                  <a:pt x="17378" y="17377"/>
                </a:lnTo>
                <a:lnTo>
                  <a:pt x="4662" y="36237"/>
                </a:lnTo>
                <a:lnTo>
                  <a:pt x="0" y="59331"/>
                </a:lnTo>
                <a:lnTo>
                  <a:pt x="0" y="296655"/>
                </a:lnTo>
                <a:lnTo>
                  <a:pt x="4662" y="319750"/>
                </a:lnTo>
                <a:lnTo>
                  <a:pt x="17378" y="338610"/>
                </a:lnTo>
                <a:lnTo>
                  <a:pt x="36238" y="351325"/>
                </a:lnTo>
                <a:lnTo>
                  <a:pt x="59333" y="355988"/>
                </a:lnTo>
                <a:lnTo>
                  <a:pt x="763628" y="355988"/>
                </a:lnTo>
                <a:lnTo>
                  <a:pt x="786722" y="351325"/>
                </a:lnTo>
                <a:lnTo>
                  <a:pt x="805582" y="338610"/>
                </a:lnTo>
                <a:lnTo>
                  <a:pt x="818297" y="319750"/>
                </a:lnTo>
                <a:lnTo>
                  <a:pt x="822960" y="296655"/>
                </a:lnTo>
                <a:lnTo>
                  <a:pt x="822960" y="59331"/>
                </a:lnTo>
                <a:lnTo>
                  <a:pt x="818297" y="36237"/>
                </a:lnTo>
                <a:lnTo>
                  <a:pt x="805582" y="17377"/>
                </a:lnTo>
                <a:lnTo>
                  <a:pt x="786722" y="4662"/>
                </a:lnTo>
                <a:lnTo>
                  <a:pt x="763628" y="0"/>
                </a:lnTo>
                <a:close/>
              </a:path>
            </a:pathLst>
          </a:custGeom>
          <a:solidFill>
            <a:srgbClr val="8FAADC"/>
          </a:solidFill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10" name="object 10"/>
          <p:cNvSpPr txBox="1"/>
          <p:nvPr/>
        </p:nvSpPr>
        <p:spPr>
          <a:xfrm>
            <a:off x="2700277" y="8109966"/>
            <a:ext cx="275273" cy="43473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sz="2700" spc="-75" dirty="0">
                <a:latin typeface="Calibri"/>
                <a:cs typeface="Calibri"/>
              </a:rPr>
              <a:t>…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711863" y="8087701"/>
            <a:ext cx="1234440" cy="534353"/>
          </a:xfrm>
          <a:custGeom>
            <a:avLst/>
            <a:gdLst/>
            <a:ahLst/>
            <a:cxnLst/>
            <a:rect l="l" t="t" r="r" b="b"/>
            <a:pathLst>
              <a:path w="822960" h="356235">
                <a:moveTo>
                  <a:pt x="763626" y="0"/>
                </a:moveTo>
                <a:lnTo>
                  <a:pt x="59333" y="0"/>
                </a:lnTo>
                <a:lnTo>
                  <a:pt x="36238" y="4662"/>
                </a:lnTo>
                <a:lnTo>
                  <a:pt x="17378" y="17377"/>
                </a:lnTo>
                <a:lnTo>
                  <a:pt x="4662" y="36237"/>
                </a:lnTo>
                <a:lnTo>
                  <a:pt x="0" y="59331"/>
                </a:lnTo>
                <a:lnTo>
                  <a:pt x="0" y="296656"/>
                </a:lnTo>
                <a:lnTo>
                  <a:pt x="4662" y="319751"/>
                </a:lnTo>
                <a:lnTo>
                  <a:pt x="17378" y="338610"/>
                </a:lnTo>
                <a:lnTo>
                  <a:pt x="36238" y="351325"/>
                </a:lnTo>
                <a:lnTo>
                  <a:pt x="59333" y="355988"/>
                </a:lnTo>
                <a:lnTo>
                  <a:pt x="763626" y="355988"/>
                </a:lnTo>
                <a:lnTo>
                  <a:pt x="786721" y="351325"/>
                </a:lnTo>
                <a:lnTo>
                  <a:pt x="805581" y="338610"/>
                </a:lnTo>
                <a:lnTo>
                  <a:pt x="818297" y="319751"/>
                </a:lnTo>
                <a:lnTo>
                  <a:pt x="822960" y="296656"/>
                </a:lnTo>
                <a:lnTo>
                  <a:pt x="822960" y="59331"/>
                </a:lnTo>
                <a:lnTo>
                  <a:pt x="818297" y="36237"/>
                </a:lnTo>
                <a:lnTo>
                  <a:pt x="805581" y="17377"/>
                </a:lnTo>
                <a:lnTo>
                  <a:pt x="786721" y="4662"/>
                </a:lnTo>
                <a:lnTo>
                  <a:pt x="763626" y="0"/>
                </a:lnTo>
                <a:close/>
              </a:path>
            </a:pathLst>
          </a:custGeom>
          <a:solidFill>
            <a:srgbClr val="8FAADC"/>
          </a:solidFill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12" name="object 12"/>
          <p:cNvSpPr txBox="1"/>
          <p:nvPr/>
        </p:nvSpPr>
        <p:spPr>
          <a:xfrm>
            <a:off x="4192162" y="8109966"/>
            <a:ext cx="275273" cy="43473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sz="2700" spc="-75" dirty="0">
                <a:latin typeface="Calibri"/>
                <a:cs typeface="Calibri"/>
              </a:rPr>
              <a:t>…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5199616" y="8087701"/>
            <a:ext cx="1391603" cy="534353"/>
          </a:xfrm>
          <a:custGeom>
            <a:avLst/>
            <a:gdLst/>
            <a:ahLst/>
            <a:cxnLst/>
            <a:rect l="l" t="t" r="r" b="b"/>
            <a:pathLst>
              <a:path w="927735" h="356235">
                <a:moveTo>
                  <a:pt x="867924" y="0"/>
                </a:moveTo>
                <a:lnTo>
                  <a:pt x="59331" y="0"/>
                </a:lnTo>
                <a:lnTo>
                  <a:pt x="36237" y="4662"/>
                </a:lnTo>
                <a:lnTo>
                  <a:pt x="17377" y="17377"/>
                </a:lnTo>
                <a:lnTo>
                  <a:pt x="4662" y="36237"/>
                </a:lnTo>
                <a:lnTo>
                  <a:pt x="0" y="59331"/>
                </a:lnTo>
                <a:lnTo>
                  <a:pt x="0" y="296655"/>
                </a:lnTo>
                <a:lnTo>
                  <a:pt x="4662" y="319750"/>
                </a:lnTo>
                <a:lnTo>
                  <a:pt x="17377" y="338610"/>
                </a:lnTo>
                <a:lnTo>
                  <a:pt x="36237" y="351325"/>
                </a:lnTo>
                <a:lnTo>
                  <a:pt x="59331" y="355988"/>
                </a:lnTo>
                <a:lnTo>
                  <a:pt x="867924" y="355988"/>
                </a:lnTo>
                <a:lnTo>
                  <a:pt x="891019" y="351325"/>
                </a:lnTo>
                <a:lnTo>
                  <a:pt x="909878" y="338610"/>
                </a:lnTo>
                <a:lnTo>
                  <a:pt x="922593" y="319750"/>
                </a:lnTo>
                <a:lnTo>
                  <a:pt x="927256" y="296655"/>
                </a:lnTo>
                <a:lnTo>
                  <a:pt x="927256" y="59331"/>
                </a:lnTo>
                <a:lnTo>
                  <a:pt x="922593" y="36237"/>
                </a:lnTo>
                <a:lnTo>
                  <a:pt x="909878" y="17377"/>
                </a:lnTo>
                <a:lnTo>
                  <a:pt x="891019" y="4662"/>
                </a:lnTo>
                <a:lnTo>
                  <a:pt x="867924" y="0"/>
                </a:lnTo>
                <a:close/>
              </a:path>
            </a:pathLst>
          </a:custGeom>
          <a:solidFill>
            <a:srgbClr val="8FAADC"/>
          </a:solidFill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14" name="object 14"/>
          <p:cNvSpPr txBox="1"/>
          <p:nvPr/>
        </p:nvSpPr>
        <p:spPr>
          <a:xfrm>
            <a:off x="5454526" y="8109967"/>
            <a:ext cx="881063" cy="43473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sz="2700" spc="-15" dirty="0">
                <a:latin typeface="Calibri"/>
                <a:cs typeface="Calibri"/>
              </a:rPr>
              <a:t>&lt;SEP&gt;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6757527" y="8087701"/>
            <a:ext cx="1234440" cy="534353"/>
          </a:xfrm>
          <a:custGeom>
            <a:avLst/>
            <a:gdLst/>
            <a:ahLst/>
            <a:cxnLst/>
            <a:rect l="l" t="t" r="r" b="b"/>
            <a:pathLst>
              <a:path w="822960" h="356235">
                <a:moveTo>
                  <a:pt x="763628" y="0"/>
                </a:moveTo>
                <a:lnTo>
                  <a:pt x="59333" y="0"/>
                </a:lnTo>
                <a:lnTo>
                  <a:pt x="36238" y="4662"/>
                </a:lnTo>
                <a:lnTo>
                  <a:pt x="17378" y="17377"/>
                </a:lnTo>
                <a:lnTo>
                  <a:pt x="4662" y="36237"/>
                </a:lnTo>
                <a:lnTo>
                  <a:pt x="0" y="59331"/>
                </a:lnTo>
                <a:lnTo>
                  <a:pt x="0" y="296656"/>
                </a:lnTo>
                <a:lnTo>
                  <a:pt x="4662" y="319751"/>
                </a:lnTo>
                <a:lnTo>
                  <a:pt x="17378" y="338610"/>
                </a:lnTo>
                <a:lnTo>
                  <a:pt x="36238" y="351325"/>
                </a:lnTo>
                <a:lnTo>
                  <a:pt x="59333" y="355988"/>
                </a:lnTo>
                <a:lnTo>
                  <a:pt x="763628" y="355988"/>
                </a:lnTo>
                <a:lnTo>
                  <a:pt x="786722" y="351325"/>
                </a:lnTo>
                <a:lnTo>
                  <a:pt x="805581" y="338610"/>
                </a:lnTo>
                <a:lnTo>
                  <a:pt x="818297" y="319751"/>
                </a:lnTo>
                <a:lnTo>
                  <a:pt x="822959" y="296656"/>
                </a:lnTo>
                <a:lnTo>
                  <a:pt x="822959" y="59331"/>
                </a:lnTo>
                <a:lnTo>
                  <a:pt x="818297" y="36237"/>
                </a:lnTo>
                <a:lnTo>
                  <a:pt x="805581" y="17377"/>
                </a:lnTo>
                <a:lnTo>
                  <a:pt x="786722" y="4662"/>
                </a:lnTo>
                <a:lnTo>
                  <a:pt x="763628" y="0"/>
                </a:lnTo>
                <a:close/>
              </a:path>
            </a:pathLst>
          </a:custGeom>
          <a:solidFill>
            <a:srgbClr val="8FAADC"/>
          </a:solidFill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16" name="object 16"/>
          <p:cNvSpPr txBox="1"/>
          <p:nvPr/>
        </p:nvSpPr>
        <p:spPr>
          <a:xfrm>
            <a:off x="7237826" y="8109966"/>
            <a:ext cx="275273" cy="43473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sz="2700" spc="-75" dirty="0">
                <a:latin typeface="Calibri"/>
                <a:cs typeface="Calibri"/>
              </a:rPr>
              <a:t>…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8302854" y="8087701"/>
            <a:ext cx="1680210" cy="534353"/>
          </a:xfrm>
          <a:custGeom>
            <a:avLst/>
            <a:gdLst/>
            <a:ahLst/>
            <a:cxnLst/>
            <a:rect l="l" t="t" r="r" b="b"/>
            <a:pathLst>
              <a:path w="1120140" h="356235">
                <a:moveTo>
                  <a:pt x="1060283" y="0"/>
                </a:moveTo>
                <a:lnTo>
                  <a:pt x="59331" y="0"/>
                </a:lnTo>
                <a:lnTo>
                  <a:pt x="36237" y="4662"/>
                </a:lnTo>
                <a:lnTo>
                  <a:pt x="17378" y="17377"/>
                </a:lnTo>
                <a:lnTo>
                  <a:pt x="4662" y="36237"/>
                </a:lnTo>
                <a:lnTo>
                  <a:pt x="0" y="59331"/>
                </a:lnTo>
                <a:lnTo>
                  <a:pt x="0" y="296656"/>
                </a:lnTo>
                <a:lnTo>
                  <a:pt x="4662" y="319751"/>
                </a:lnTo>
                <a:lnTo>
                  <a:pt x="17378" y="338610"/>
                </a:lnTo>
                <a:lnTo>
                  <a:pt x="36237" y="351326"/>
                </a:lnTo>
                <a:lnTo>
                  <a:pt x="59331" y="355988"/>
                </a:lnTo>
                <a:lnTo>
                  <a:pt x="1060283" y="355988"/>
                </a:lnTo>
                <a:lnTo>
                  <a:pt x="1083377" y="351326"/>
                </a:lnTo>
                <a:lnTo>
                  <a:pt x="1102237" y="338610"/>
                </a:lnTo>
                <a:lnTo>
                  <a:pt x="1114952" y="319751"/>
                </a:lnTo>
                <a:lnTo>
                  <a:pt x="1119615" y="296656"/>
                </a:lnTo>
                <a:lnTo>
                  <a:pt x="1119615" y="59331"/>
                </a:lnTo>
                <a:lnTo>
                  <a:pt x="1114952" y="36237"/>
                </a:lnTo>
                <a:lnTo>
                  <a:pt x="1102237" y="17377"/>
                </a:lnTo>
                <a:lnTo>
                  <a:pt x="1083377" y="4662"/>
                </a:lnTo>
                <a:lnTo>
                  <a:pt x="1060283" y="0"/>
                </a:lnTo>
                <a:close/>
              </a:path>
            </a:pathLst>
          </a:custGeom>
          <a:solidFill>
            <a:srgbClr val="8FAADC"/>
          </a:solidFill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18" name="object 18"/>
          <p:cNvSpPr txBox="1"/>
          <p:nvPr/>
        </p:nvSpPr>
        <p:spPr>
          <a:xfrm>
            <a:off x="9005644" y="8109966"/>
            <a:ext cx="275273" cy="43473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sz="2700" spc="-75" dirty="0">
                <a:latin typeface="Calibri"/>
                <a:cs typeface="Calibri"/>
              </a:rPr>
              <a:t>…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0293164" y="8087701"/>
            <a:ext cx="1234440" cy="534353"/>
          </a:xfrm>
          <a:custGeom>
            <a:avLst/>
            <a:gdLst/>
            <a:ahLst/>
            <a:cxnLst/>
            <a:rect l="l" t="t" r="r" b="b"/>
            <a:pathLst>
              <a:path w="822959" h="356235">
                <a:moveTo>
                  <a:pt x="763626" y="0"/>
                </a:moveTo>
                <a:lnTo>
                  <a:pt x="59333" y="0"/>
                </a:lnTo>
                <a:lnTo>
                  <a:pt x="36238" y="4662"/>
                </a:lnTo>
                <a:lnTo>
                  <a:pt x="17378" y="17377"/>
                </a:lnTo>
                <a:lnTo>
                  <a:pt x="4662" y="36237"/>
                </a:lnTo>
                <a:lnTo>
                  <a:pt x="0" y="59331"/>
                </a:lnTo>
                <a:lnTo>
                  <a:pt x="0" y="296656"/>
                </a:lnTo>
                <a:lnTo>
                  <a:pt x="4662" y="319751"/>
                </a:lnTo>
                <a:lnTo>
                  <a:pt x="17378" y="338610"/>
                </a:lnTo>
                <a:lnTo>
                  <a:pt x="36238" y="351325"/>
                </a:lnTo>
                <a:lnTo>
                  <a:pt x="59333" y="355988"/>
                </a:lnTo>
                <a:lnTo>
                  <a:pt x="763626" y="355988"/>
                </a:lnTo>
                <a:lnTo>
                  <a:pt x="786721" y="351325"/>
                </a:lnTo>
                <a:lnTo>
                  <a:pt x="805581" y="338610"/>
                </a:lnTo>
                <a:lnTo>
                  <a:pt x="818297" y="319751"/>
                </a:lnTo>
                <a:lnTo>
                  <a:pt x="822959" y="296656"/>
                </a:lnTo>
                <a:lnTo>
                  <a:pt x="822959" y="59331"/>
                </a:lnTo>
                <a:lnTo>
                  <a:pt x="818297" y="36237"/>
                </a:lnTo>
                <a:lnTo>
                  <a:pt x="805581" y="17377"/>
                </a:lnTo>
                <a:lnTo>
                  <a:pt x="786721" y="4662"/>
                </a:lnTo>
                <a:lnTo>
                  <a:pt x="763626" y="0"/>
                </a:lnTo>
                <a:close/>
              </a:path>
            </a:pathLst>
          </a:custGeom>
          <a:solidFill>
            <a:srgbClr val="8FAADC"/>
          </a:solidFill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20" name="object 20"/>
          <p:cNvSpPr txBox="1"/>
          <p:nvPr/>
        </p:nvSpPr>
        <p:spPr>
          <a:xfrm>
            <a:off x="10469852" y="8109967"/>
            <a:ext cx="881063" cy="43473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sz="2700" spc="-15" dirty="0">
                <a:latin typeface="Calibri"/>
                <a:cs typeface="Calibri"/>
              </a:rPr>
              <a:t>&lt;SEP&gt;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681437" y="8073290"/>
            <a:ext cx="1234440" cy="534353"/>
          </a:xfrm>
          <a:custGeom>
            <a:avLst/>
            <a:gdLst/>
            <a:ahLst/>
            <a:cxnLst/>
            <a:rect l="l" t="t" r="r" b="b"/>
            <a:pathLst>
              <a:path w="822960" h="356235">
                <a:moveTo>
                  <a:pt x="763627" y="0"/>
                </a:moveTo>
                <a:lnTo>
                  <a:pt x="59332" y="0"/>
                </a:lnTo>
                <a:lnTo>
                  <a:pt x="36237" y="4662"/>
                </a:lnTo>
                <a:lnTo>
                  <a:pt x="17378" y="17377"/>
                </a:lnTo>
                <a:lnTo>
                  <a:pt x="4662" y="36237"/>
                </a:lnTo>
                <a:lnTo>
                  <a:pt x="0" y="59331"/>
                </a:lnTo>
                <a:lnTo>
                  <a:pt x="0" y="296656"/>
                </a:lnTo>
                <a:lnTo>
                  <a:pt x="4662" y="319751"/>
                </a:lnTo>
                <a:lnTo>
                  <a:pt x="17378" y="338610"/>
                </a:lnTo>
                <a:lnTo>
                  <a:pt x="36237" y="351326"/>
                </a:lnTo>
                <a:lnTo>
                  <a:pt x="59332" y="355988"/>
                </a:lnTo>
                <a:lnTo>
                  <a:pt x="763627" y="355988"/>
                </a:lnTo>
                <a:lnTo>
                  <a:pt x="786722" y="351326"/>
                </a:lnTo>
                <a:lnTo>
                  <a:pt x="805581" y="338610"/>
                </a:lnTo>
                <a:lnTo>
                  <a:pt x="818297" y="319751"/>
                </a:lnTo>
                <a:lnTo>
                  <a:pt x="822959" y="296656"/>
                </a:lnTo>
                <a:lnTo>
                  <a:pt x="822959" y="59331"/>
                </a:lnTo>
                <a:lnTo>
                  <a:pt x="818297" y="36237"/>
                </a:lnTo>
                <a:lnTo>
                  <a:pt x="805581" y="17377"/>
                </a:lnTo>
                <a:lnTo>
                  <a:pt x="786722" y="4662"/>
                </a:lnTo>
                <a:lnTo>
                  <a:pt x="763627" y="0"/>
                </a:lnTo>
                <a:close/>
              </a:path>
            </a:pathLst>
          </a:custGeom>
          <a:solidFill>
            <a:srgbClr val="8FAADC"/>
          </a:solidFill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22" name="object 22"/>
          <p:cNvSpPr txBox="1"/>
          <p:nvPr/>
        </p:nvSpPr>
        <p:spPr>
          <a:xfrm>
            <a:off x="855744" y="8071867"/>
            <a:ext cx="885825" cy="480901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sz="2700" spc="-15" dirty="0">
                <a:latin typeface="Calibri"/>
                <a:cs typeface="Calibri"/>
              </a:rPr>
              <a:t>&lt;CLS</a:t>
            </a:r>
            <a:r>
              <a:rPr sz="3000" spc="-15" dirty="0">
                <a:latin typeface="Calibri"/>
                <a:cs typeface="Calibri"/>
              </a:rPr>
              <a:t>&gt;</a:t>
            </a:r>
            <a:endParaRPr sz="3000">
              <a:latin typeface="Calibri"/>
              <a:cs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4762703" y="7225988"/>
            <a:ext cx="2961321" cy="651510"/>
          </a:xfrm>
          <a:custGeom>
            <a:avLst/>
            <a:gdLst/>
            <a:ahLst/>
            <a:cxnLst/>
            <a:rect l="l" t="t" r="r" b="b"/>
            <a:pathLst>
              <a:path w="1974214" h="434339">
                <a:moveTo>
                  <a:pt x="986882" y="0"/>
                </a:moveTo>
                <a:lnTo>
                  <a:pt x="0" y="217062"/>
                </a:lnTo>
                <a:lnTo>
                  <a:pt x="493440" y="217062"/>
                </a:lnTo>
                <a:lnTo>
                  <a:pt x="493440" y="434125"/>
                </a:lnTo>
                <a:lnTo>
                  <a:pt x="1480323" y="434125"/>
                </a:lnTo>
                <a:lnTo>
                  <a:pt x="1480323" y="217062"/>
                </a:lnTo>
                <a:lnTo>
                  <a:pt x="1973765" y="217062"/>
                </a:lnTo>
                <a:lnTo>
                  <a:pt x="986882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24" name="object 24"/>
          <p:cNvSpPr/>
          <p:nvPr/>
        </p:nvSpPr>
        <p:spPr>
          <a:xfrm>
            <a:off x="681437" y="6481483"/>
            <a:ext cx="10847070" cy="534353"/>
          </a:xfrm>
          <a:custGeom>
            <a:avLst/>
            <a:gdLst/>
            <a:ahLst/>
            <a:cxnLst/>
            <a:rect l="l" t="t" r="r" b="b"/>
            <a:pathLst>
              <a:path w="7231380" h="356235">
                <a:moveTo>
                  <a:pt x="7171445" y="0"/>
                </a:moveTo>
                <a:lnTo>
                  <a:pt x="59331" y="0"/>
                </a:lnTo>
                <a:lnTo>
                  <a:pt x="36236" y="4662"/>
                </a:lnTo>
                <a:lnTo>
                  <a:pt x="17377" y="17377"/>
                </a:lnTo>
                <a:lnTo>
                  <a:pt x="4662" y="36236"/>
                </a:lnTo>
                <a:lnTo>
                  <a:pt x="0" y="59330"/>
                </a:lnTo>
                <a:lnTo>
                  <a:pt x="0" y="296656"/>
                </a:lnTo>
                <a:lnTo>
                  <a:pt x="4662" y="319751"/>
                </a:lnTo>
                <a:lnTo>
                  <a:pt x="17377" y="338610"/>
                </a:lnTo>
                <a:lnTo>
                  <a:pt x="36236" y="351326"/>
                </a:lnTo>
                <a:lnTo>
                  <a:pt x="59331" y="355988"/>
                </a:lnTo>
                <a:lnTo>
                  <a:pt x="7171445" y="355988"/>
                </a:lnTo>
                <a:lnTo>
                  <a:pt x="7194540" y="351326"/>
                </a:lnTo>
                <a:lnTo>
                  <a:pt x="7213400" y="338610"/>
                </a:lnTo>
                <a:lnTo>
                  <a:pt x="7226115" y="319751"/>
                </a:lnTo>
                <a:lnTo>
                  <a:pt x="7230777" y="296656"/>
                </a:lnTo>
                <a:lnTo>
                  <a:pt x="7230777" y="59330"/>
                </a:lnTo>
                <a:lnTo>
                  <a:pt x="7226115" y="36236"/>
                </a:lnTo>
                <a:lnTo>
                  <a:pt x="7213400" y="17377"/>
                </a:lnTo>
                <a:lnTo>
                  <a:pt x="7194540" y="4662"/>
                </a:lnTo>
                <a:lnTo>
                  <a:pt x="7171445" y="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25" name="object 25"/>
          <p:cNvSpPr txBox="1"/>
          <p:nvPr/>
        </p:nvSpPr>
        <p:spPr>
          <a:xfrm>
            <a:off x="5726378" y="6505193"/>
            <a:ext cx="757238" cy="43473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sz="2700" b="1" spc="-30" dirty="0">
                <a:latin typeface="Calibri"/>
                <a:cs typeface="Calibri"/>
              </a:rPr>
              <a:t>BERT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4762703" y="5585157"/>
            <a:ext cx="2961321" cy="651510"/>
          </a:xfrm>
          <a:custGeom>
            <a:avLst/>
            <a:gdLst/>
            <a:ahLst/>
            <a:cxnLst/>
            <a:rect l="l" t="t" r="r" b="b"/>
            <a:pathLst>
              <a:path w="1974214" h="434339">
                <a:moveTo>
                  <a:pt x="986882" y="0"/>
                </a:moveTo>
                <a:lnTo>
                  <a:pt x="0" y="217062"/>
                </a:lnTo>
                <a:lnTo>
                  <a:pt x="493440" y="217062"/>
                </a:lnTo>
                <a:lnTo>
                  <a:pt x="493440" y="434124"/>
                </a:lnTo>
                <a:lnTo>
                  <a:pt x="1480323" y="434124"/>
                </a:lnTo>
                <a:lnTo>
                  <a:pt x="1480323" y="217062"/>
                </a:lnTo>
                <a:lnTo>
                  <a:pt x="1973765" y="217062"/>
                </a:lnTo>
                <a:lnTo>
                  <a:pt x="986882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27" name="object 27"/>
          <p:cNvSpPr/>
          <p:nvPr/>
        </p:nvSpPr>
        <p:spPr>
          <a:xfrm>
            <a:off x="2367635" y="4806037"/>
            <a:ext cx="1234440" cy="534353"/>
          </a:xfrm>
          <a:custGeom>
            <a:avLst/>
            <a:gdLst/>
            <a:ahLst/>
            <a:cxnLst/>
            <a:rect l="l" t="t" r="r" b="b"/>
            <a:pathLst>
              <a:path w="822960" h="356235">
                <a:moveTo>
                  <a:pt x="763626" y="0"/>
                </a:moveTo>
                <a:lnTo>
                  <a:pt x="59331" y="0"/>
                </a:lnTo>
                <a:lnTo>
                  <a:pt x="36237" y="4662"/>
                </a:lnTo>
                <a:lnTo>
                  <a:pt x="17377" y="17378"/>
                </a:lnTo>
                <a:lnTo>
                  <a:pt x="4662" y="36238"/>
                </a:lnTo>
                <a:lnTo>
                  <a:pt x="0" y="59333"/>
                </a:lnTo>
                <a:lnTo>
                  <a:pt x="0" y="296656"/>
                </a:lnTo>
                <a:lnTo>
                  <a:pt x="4662" y="319751"/>
                </a:lnTo>
                <a:lnTo>
                  <a:pt x="17377" y="338611"/>
                </a:lnTo>
                <a:lnTo>
                  <a:pt x="36237" y="351327"/>
                </a:lnTo>
                <a:lnTo>
                  <a:pt x="59331" y="355989"/>
                </a:lnTo>
                <a:lnTo>
                  <a:pt x="763626" y="355989"/>
                </a:lnTo>
                <a:lnTo>
                  <a:pt x="786721" y="351327"/>
                </a:lnTo>
                <a:lnTo>
                  <a:pt x="805581" y="338611"/>
                </a:lnTo>
                <a:lnTo>
                  <a:pt x="818297" y="319751"/>
                </a:lnTo>
                <a:lnTo>
                  <a:pt x="822959" y="296656"/>
                </a:lnTo>
                <a:lnTo>
                  <a:pt x="822959" y="59333"/>
                </a:lnTo>
                <a:lnTo>
                  <a:pt x="818297" y="36238"/>
                </a:lnTo>
                <a:lnTo>
                  <a:pt x="805581" y="17378"/>
                </a:lnTo>
                <a:lnTo>
                  <a:pt x="786721" y="4662"/>
                </a:lnTo>
                <a:lnTo>
                  <a:pt x="763626" y="0"/>
                </a:lnTo>
                <a:close/>
              </a:path>
            </a:pathLst>
          </a:custGeom>
          <a:solidFill>
            <a:srgbClr val="70AD47"/>
          </a:solidFill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28" name="object 28"/>
          <p:cNvSpPr txBox="1"/>
          <p:nvPr/>
        </p:nvSpPr>
        <p:spPr>
          <a:xfrm>
            <a:off x="2847934" y="4827269"/>
            <a:ext cx="275273" cy="43473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sz="2700" spc="-75" dirty="0">
                <a:latin typeface="Calibri"/>
                <a:cs typeface="Calibri"/>
              </a:rPr>
              <a:t>…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3859518" y="4806035"/>
            <a:ext cx="1234440" cy="534353"/>
          </a:xfrm>
          <a:custGeom>
            <a:avLst/>
            <a:gdLst/>
            <a:ahLst/>
            <a:cxnLst/>
            <a:rect l="l" t="t" r="r" b="b"/>
            <a:pathLst>
              <a:path w="822960" h="356235">
                <a:moveTo>
                  <a:pt x="763628" y="0"/>
                </a:moveTo>
                <a:lnTo>
                  <a:pt x="59333" y="0"/>
                </a:lnTo>
                <a:lnTo>
                  <a:pt x="36238" y="4662"/>
                </a:lnTo>
                <a:lnTo>
                  <a:pt x="17378" y="17378"/>
                </a:lnTo>
                <a:lnTo>
                  <a:pt x="4662" y="36238"/>
                </a:lnTo>
                <a:lnTo>
                  <a:pt x="0" y="59333"/>
                </a:lnTo>
                <a:lnTo>
                  <a:pt x="0" y="296656"/>
                </a:lnTo>
                <a:lnTo>
                  <a:pt x="4662" y="319751"/>
                </a:lnTo>
                <a:lnTo>
                  <a:pt x="17378" y="338611"/>
                </a:lnTo>
                <a:lnTo>
                  <a:pt x="36238" y="351327"/>
                </a:lnTo>
                <a:lnTo>
                  <a:pt x="59333" y="355989"/>
                </a:lnTo>
                <a:lnTo>
                  <a:pt x="763628" y="355989"/>
                </a:lnTo>
                <a:lnTo>
                  <a:pt x="786722" y="351327"/>
                </a:lnTo>
                <a:lnTo>
                  <a:pt x="805582" y="338611"/>
                </a:lnTo>
                <a:lnTo>
                  <a:pt x="818297" y="319751"/>
                </a:lnTo>
                <a:lnTo>
                  <a:pt x="822960" y="296656"/>
                </a:lnTo>
                <a:lnTo>
                  <a:pt x="822960" y="59333"/>
                </a:lnTo>
                <a:lnTo>
                  <a:pt x="818297" y="36238"/>
                </a:lnTo>
                <a:lnTo>
                  <a:pt x="805582" y="17378"/>
                </a:lnTo>
                <a:lnTo>
                  <a:pt x="786722" y="4662"/>
                </a:lnTo>
                <a:lnTo>
                  <a:pt x="763628" y="0"/>
                </a:lnTo>
                <a:close/>
              </a:path>
            </a:pathLst>
          </a:custGeom>
          <a:solidFill>
            <a:srgbClr val="70AD47"/>
          </a:solidFill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30" name="object 30"/>
          <p:cNvSpPr txBox="1"/>
          <p:nvPr/>
        </p:nvSpPr>
        <p:spPr>
          <a:xfrm>
            <a:off x="4339817" y="4827269"/>
            <a:ext cx="275273" cy="43473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sz="2700" spc="-75" dirty="0">
                <a:latin typeface="Calibri"/>
                <a:cs typeface="Calibri"/>
              </a:rPr>
              <a:t>…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5377856" y="4806035"/>
            <a:ext cx="1339215" cy="534353"/>
          </a:xfrm>
          <a:custGeom>
            <a:avLst/>
            <a:gdLst/>
            <a:ahLst/>
            <a:cxnLst/>
            <a:rect l="l" t="t" r="r" b="b"/>
            <a:pathLst>
              <a:path w="892810" h="356235">
                <a:moveTo>
                  <a:pt x="833360" y="0"/>
                </a:moveTo>
                <a:lnTo>
                  <a:pt x="59331" y="0"/>
                </a:lnTo>
                <a:lnTo>
                  <a:pt x="36237" y="4662"/>
                </a:lnTo>
                <a:lnTo>
                  <a:pt x="17377" y="17378"/>
                </a:lnTo>
                <a:lnTo>
                  <a:pt x="4662" y="36238"/>
                </a:lnTo>
                <a:lnTo>
                  <a:pt x="0" y="59333"/>
                </a:lnTo>
                <a:lnTo>
                  <a:pt x="0" y="296656"/>
                </a:lnTo>
                <a:lnTo>
                  <a:pt x="4662" y="319751"/>
                </a:lnTo>
                <a:lnTo>
                  <a:pt x="17377" y="338611"/>
                </a:lnTo>
                <a:lnTo>
                  <a:pt x="36237" y="351327"/>
                </a:lnTo>
                <a:lnTo>
                  <a:pt x="59331" y="355989"/>
                </a:lnTo>
                <a:lnTo>
                  <a:pt x="833360" y="355989"/>
                </a:lnTo>
                <a:lnTo>
                  <a:pt x="856455" y="351327"/>
                </a:lnTo>
                <a:lnTo>
                  <a:pt x="875314" y="338611"/>
                </a:lnTo>
                <a:lnTo>
                  <a:pt x="888030" y="319751"/>
                </a:lnTo>
                <a:lnTo>
                  <a:pt x="892693" y="296656"/>
                </a:lnTo>
                <a:lnTo>
                  <a:pt x="892693" y="59333"/>
                </a:lnTo>
                <a:lnTo>
                  <a:pt x="888030" y="36238"/>
                </a:lnTo>
                <a:lnTo>
                  <a:pt x="875314" y="17378"/>
                </a:lnTo>
                <a:lnTo>
                  <a:pt x="856455" y="4662"/>
                </a:lnTo>
                <a:lnTo>
                  <a:pt x="833360" y="0"/>
                </a:lnTo>
                <a:close/>
              </a:path>
            </a:pathLst>
          </a:custGeom>
          <a:solidFill>
            <a:srgbClr val="70AD47"/>
          </a:solidFill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32" name="object 32"/>
          <p:cNvSpPr txBox="1"/>
          <p:nvPr/>
        </p:nvSpPr>
        <p:spPr>
          <a:xfrm>
            <a:off x="5606843" y="4827269"/>
            <a:ext cx="881063" cy="43473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sz="2700" spc="-15" dirty="0">
                <a:latin typeface="Calibri"/>
                <a:cs typeface="Calibri"/>
              </a:rPr>
              <a:t>&lt;SEP&gt;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6905183" y="4806035"/>
            <a:ext cx="1234440" cy="534353"/>
          </a:xfrm>
          <a:custGeom>
            <a:avLst/>
            <a:gdLst/>
            <a:ahLst/>
            <a:cxnLst/>
            <a:rect l="l" t="t" r="r" b="b"/>
            <a:pathLst>
              <a:path w="822960" h="356235">
                <a:moveTo>
                  <a:pt x="763628" y="0"/>
                </a:moveTo>
                <a:lnTo>
                  <a:pt x="59333" y="0"/>
                </a:lnTo>
                <a:lnTo>
                  <a:pt x="36238" y="4662"/>
                </a:lnTo>
                <a:lnTo>
                  <a:pt x="17378" y="17378"/>
                </a:lnTo>
                <a:lnTo>
                  <a:pt x="4662" y="36238"/>
                </a:lnTo>
                <a:lnTo>
                  <a:pt x="0" y="59333"/>
                </a:lnTo>
                <a:lnTo>
                  <a:pt x="0" y="296656"/>
                </a:lnTo>
                <a:lnTo>
                  <a:pt x="4662" y="319751"/>
                </a:lnTo>
                <a:lnTo>
                  <a:pt x="17378" y="338611"/>
                </a:lnTo>
                <a:lnTo>
                  <a:pt x="36238" y="351327"/>
                </a:lnTo>
                <a:lnTo>
                  <a:pt x="59333" y="355989"/>
                </a:lnTo>
                <a:lnTo>
                  <a:pt x="763628" y="355989"/>
                </a:lnTo>
                <a:lnTo>
                  <a:pt x="786722" y="351327"/>
                </a:lnTo>
                <a:lnTo>
                  <a:pt x="805582" y="338611"/>
                </a:lnTo>
                <a:lnTo>
                  <a:pt x="818297" y="319751"/>
                </a:lnTo>
                <a:lnTo>
                  <a:pt x="822959" y="296656"/>
                </a:lnTo>
                <a:lnTo>
                  <a:pt x="822959" y="59333"/>
                </a:lnTo>
                <a:lnTo>
                  <a:pt x="818297" y="36238"/>
                </a:lnTo>
                <a:lnTo>
                  <a:pt x="805582" y="17378"/>
                </a:lnTo>
                <a:lnTo>
                  <a:pt x="786722" y="4662"/>
                </a:lnTo>
                <a:lnTo>
                  <a:pt x="763628" y="0"/>
                </a:lnTo>
                <a:close/>
              </a:path>
            </a:pathLst>
          </a:custGeom>
          <a:solidFill>
            <a:srgbClr val="70AD47"/>
          </a:solidFill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34" name="object 34"/>
          <p:cNvSpPr txBox="1"/>
          <p:nvPr/>
        </p:nvSpPr>
        <p:spPr>
          <a:xfrm>
            <a:off x="7385482" y="4827269"/>
            <a:ext cx="275273" cy="43473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sz="2700" spc="-75" dirty="0">
                <a:latin typeface="Calibri"/>
                <a:cs typeface="Calibri"/>
              </a:rPr>
              <a:t>…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8450511" y="4806035"/>
            <a:ext cx="1680210" cy="534353"/>
          </a:xfrm>
          <a:custGeom>
            <a:avLst/>
            <a:gdLst/>
            <a:ahLst/>
            <a:cxnLst/>
            <a:rect l="l" t="t" r="r" b="b"/>
            <a:pathLst>
              <a:path w="1120140" h="356235">
                <a:moveTo>
                  <a:pt x="1060282" y="0"/>
                </a:moveTo>
                <a:lnTo>
                  <a:pt x="59331" y="0"/>
                </a:lnTo>
                <a:lnTo>
                  <a:pt x="36237" y="4662"/>
                </a:lnTo>
                <a:lnTo>
                  <a:pt x="17377" y="17378"/>
                </a:lnTo>
                <a:lnTo>
                  <a:pt x="4662" y="36238"/>
                </a:lnTo>
                <a:lnTo>
                  <a:pt x="0" y="59333"/>
                </a:lnTo>
                <a:lnTo>
                  <a:pt x="0" y="296658"/>
                </a:lnTo>
                <a:lnTo>
                  <a:pt x="4662" y="319752"/>
                </a:lnTo>
                <a:lnTo>
                  <a:pt x="17377" y="338611"/>
                </a:lnTo>
                <a:lnTo>
                  <a:pt x="36237" y="351327"/>
                </a:lnTo>
                <a:lnTo>
                  <a:pt x="59331" y="355989"/>
                </a:lnTo>
                <a:lnTo>
                  <a:pt x="1060282" y="355989"/>
                </a:lnTo>
                <a:lnTo>
                  <a:pt x="1083377" y="351327"/>
                </a:lnTo>
                <a:lnTo>
                  <a:pt x="1102236" y="338611"/>
                </a:lnTo>
                <a:lnTo>
                  <a:pt x="1114951" y="319752"/>
                </a:lnTo>
                <a:lnTo>
                  <a:pt x="1119614" y="296658"/>
                </a:lnTo>
                <a:lnTo>
                  <a:pt x="1119614" y="59333"/>
                </a:lnTo>
                <a:lnTo>
                  <a:pt x="1114951" y="36238"/>
                </a:lnTo>
                <a:lnTo>
                  <a:pt x="1102236" y="17378"/>
                </a:lnTo>
                <a:lnTo>
                  <a:pt x="1083377" y="4662"/>
                </a:lnTo>
                <a:lnTo>
                  <a:pt x="1060282" y="0"/>
                </a:lnTo>
                <a:close/>
              </a:path>
            </a:pathLst>
          </a:custGeom>
          <a:solidFill>
            <a:srgbClr val="70AD47"/>
          </a:solidFill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36" name="object 36"/>
          <p:cNvSpPr txBox="1"/>
          <p:nvPr/>
        </p:nvSpPr>
        <p:spPr>
          <a:xfrm>
            <a:off x="9153301" y="4827269"/>
            <a:ext cx="275273" cy="43473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sz="2700" spc="-75" dirty="0">
                <a:latin typeface="Calibri"/>
                <a:cs typeface="Calibri"/>
              </a:rPr>
              <a:t>…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10440821" y="4806035"/>
            <a:ext cx="1234440" cy="534353"/>
          </a:xfrm>
          <a:custGeom>
            <a:avLst/>
            <a:gdLst/>
            <a:ahLst/>
            <a:cxnLst/>
            <a:rect l="l" t="t" r="r" b="b"/>
            <a:pathLst>
              <a:path w="822959" h="356235">
                <a:moveTo>
                  <a:pt x="763626" y="0"/>
                </a:moveTo>
                <a:lnTo>
                  <a:pt x="59331" y="0"/>
                </a:lnTo>
                <a:lnTo>
                  <a:pt x="36237" y="4662"/>
                </a:lnTo>
                <a:lnTo>
                  <a:pt x="17377" y="17378"/>
                </a:lnTo>
                <a:lnTo>
                  <a:pt x="4662" y="36238"/>
                </a:lnTo>
                <a:lnTo>
                  <a:pt x="0" y="59333"/>
                </a:lnTo>
                <a:lnTo>
                  <a:pt x="0" y="296656"/>
                </a:lnTo>
                <a:lnTo>
                  <a:pt x="4662" y="319751"/>
                </a:lnTo>
                <a:lnTo>
                  <a:pt x="17377" y="338611"/>
                </a:lnTo>
                <a:lnTo>
                  <a:pt x="36237" y="351327"/>
                </a:lnTo>
                <a:lnTo>
                  <a:pt x="59331" y="355989"/>
                </a:lnTo>
                <a:lnTo>
                  <a:pt x="763626" y="355989"/>
                </a:lnTo>
                <a:lnTo>
                  <a:pt x="786721" y="351327"/>
                </a:lnTo>
                <a:lnTo>
                  <a:pt x="805581" y="338611"/>
                </a:lnTo>
                <a:lnTo>
                  <a:pt x="818297" y="319751"/>
                </a:lnTo>
                <a:lnTo>
                  <a:pt x="822959" y="296656"/>
                </a:lnTo>
                <a:lnTo>
                  <a:pt x="822959" y="59333"/>
                </a:lnTo>
                <a:lnTo>
                  <a:pt x="818297" y="36238"/>
                </a:lnTo>
                <a:lnTo>
                  <a:pt x="805581" y="17378"/>
                </a:lnTo>
                <a:lnTo>
                  <a:pt x="786721" y="4662"/>
                </a:lnTo>
                <a:lnTo>
                  <a:pt x="763626" y="0"/>
                </a:lnTo>
                <a:close/>
              </a:path>
            </a:pathLst>
          </a:custGeom>
          <a:solidFill>
            <a:srgbClr val="70AD47"/>
          </a:solidFill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38" name="object 38"/>
          <p:cNvSpPr txBox="1"/>
          <p:nvPr/>
        </p:nvSpPr>
        <p:spPr>
          <a:xfrm>
            <a:off x="10617508" y="4827269"/>
            <a:ext cx="881063" cy="43473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sz="2700" spc="-15" dirty="0">
                <a:latin typeface="Calibri"/>
                <a:cs typeface="Calibri"/>
              </a:rPr>
              <a:t>&lt;SEP&gt;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829094" y="4791628"/>
            <a:ext cx="1234440" cy="534353"/>
          </a:xfrm>
          <a:custGeom>
            <a:avLst/>
            <a:gdLst/>
            <a:ahLst/>
            <a:cxnLst/>
            <a:rect l="l" t="t" r="r" b="b"/>
            <a:pathLst>
              <a:path w="822960" h="356235">
                <a:moveTo>
                  <a:pt x="763627" y="0"/>
                </a:moveTo>
                <a:lnTo>
                  <a:pt x="59332" y="0"/>
                </a:lnTo>
                <a:lnTo>
                  <a:pt x="36237" y="4662"/>
                </a:lnTo>
                <a:lnTo>
                  <a:pt x="17378" y="17377"/>
                </a:lnTo>
                <a:lnTo>
                  <a:pt x="4662" y="36237"/>
                </a:lnTo>
                <a:lnTo>
                  <a:pt x="0" y="59331"/>
                </a:lnTo>
                <a:lnTo>
                  <a:pt x="0" y="296655"/>
                </a:lnTo>
                <a:lnTo>
                  <a:pt x="4662" y="319750"/>
                </a:lnTo>
                <a:lnTo>
                  <a:pt x="17378" y="338610"/>
                </a:lnTo>
                <a:lnTo>
                  <a:pt x="36237" y="351325"/>
                </a:lnTo>
                <a:lnTo>
                  <a:pt x="59332" y="355988"/>
                </a:lnTo>
                <a:lnTo>
                  <a:pt x="763627" y="355988"/>
                </a:lnTo>
                <a:lnTo>
                  <a:pt x="786722" y="351325"/>
                </a:lnTo>
                <a:lnTo>
                  <a:pt x="805582" y="338610"/>
                </a:lnTo>
                <a:lnTo>
                  <a:pt x="818297" y="319750"/>
                </a:lnTo>
                <a:lnTo>
                  <a:pt x="822960" y="296655"/>
                </a:lnTo>
                <a:lnTo>
                  <a:pt x="822960" y="59331"/>
                </a:lnTo>
                <a:lnTo>
                  <a:pt x="818297" y="36237"/>
                </a:lnTo>
                <a:lnTo>
                  <a:pt x="805582" y="17377"/>
                </a:lnTo>
                <a:lnTo>
                  <a:pt x="786722" y="4662"/>
                </a:lnTo>
                <a:lnTo>
                  <a:pt x="763627" y="0"/>
                </a:lnTo>
                <a:close/>
              </a:path>
            </a:pathLst>
          </a:custGeom>
          <a:solidFill>
            <a:srgbClr val="70AD47"/>
          </a:solidFill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40" name="object 40"/>
          <p:cNvSpPr txBox="1"/>
          <p:nvPr/>
        </p:nvSpPr>
        <p:spPr>
          <a:xfrm>
            <a:off x="1003401" y="4793743"/>
            <a:ext cx="885825" cy="480901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sz="2700" spc="-15" dirty="0">
                <a:latin typeface="Calibri"/>
                <a:cs typeface="Calibri"/>
              </a:rPr>
              <a:t>&lt;CLS</a:t>
            </a:r>
            <a:r>
              <a:rPr sz="3000" spc="-15" dirty="0">
                <a:latin typeface="Calibri"/>
                <a:cs typeface="Calibri"/>
              </a:rPr>
              <a:t>&gt;</a:t>
            </a:r>
            <a:endParaRPr sz="3000">
              <a:latin typeface="Calibri"/>
              <a:cs typeface="Calibri"/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882134" y="3342197"/>
            <a:ext cx="1293495" cy="1202055"/>
            <a:chOff x="588089" y="2228131"/>
            <a:chExt cx="862330" cy="801370"/>
          </a:xfrm>
        </p:grpSpPr>
        <p:sp>
          <p:nvSpPr>
            <p:cNvPr id="42" name="object 42"/>
            <p:cNvSpPr/>
            <p:nvPr/>
          </p:nvSpPr>
          <p:spPr>
            <a:xfrm>
              <a:off x="913604" y="2228131"/>
              <a:ext cx="537210" cy="801370"/>
            </a:xfrm>
            <a:custGeom>
              <a:avLst/>
              <a:gdLst/>
              <a:ahLst/>
              <a:cxnLst/>
              <a:rect l="l" t="t" r="r" b="b"/>
              <a:pathLst>
                <a:path w="537210" h="801369">
                  <a:moveTo>
                    <a:pt x="402568" y="0"/>
                  </a:moveTo>
                  <a:lnTo>
                    <a:pt x="402568" y="67094"/>
                  </a:lnTo>
                  <a:lnTo>
                    <a:pt x="223994" y="67094"/>
                  </a:lnTo>
                  <a:lnTo>
                    <a:pt x="178851" y="71644"/>
                  </a:lnTo>
                  <a:lnTo>
                    <a:pt x="136805" y="84696"/>
                  </a:lnTo>
                  <a:lnTo>
                    <a:pt x="98756" y="105348"/>
                  </a:lnTo>
                  <a:lnTo>
                    <a:pt x="65606" y="132700"/>
                  </a:lnTo>
                  <a:lnTo>
                    <a:pt x="38254" y="165850"/>
                  </a:lnTo>
                  <a:lnTo>
                    <a:pt x="17602" y="203899"/>
                  </a:lnTo>
                  <a:lnTo>
                    <a:pt x="4550" y="245945"/>
                  </a:lnTo>
                  <a:lnTo>
                    <a:pt x="0" y="291087"/>
                  </a:lnTo>
                  <a:lnTo>
                    <a:pt x="0" y="801246"/>
                  </a:lnTo>
                  <a:lnTo>
                    <a:pt x="134189" y="801246"/>
                  </a:lnTo>
                  <a:lnTo>
                    <a:pt x="134189" y="291087"/>
                  </a:lnTo>
                  <a:lnTo>
                    <a:pt x="141247" y="256132"/>
                  </a:lnTo>
                  <a:lnTo>
                    <a:pt x="160492" y="227586"/>
                  </a:lnTo>
                  <a:lnTo>
                    <a:pt x="189038" y="208340"/>
                  </a:lnTo>
                  <a:lnTo>
                    <a:pt x="223994" y="201283"/>
                  </a:lnTo>
                  <a:lnTo>
                    <a:pt x="402568" y="201283"/>
                  </a:lnTo>
                  <a:lnTo>
                    <a:pt x="402568" y="268377"/>
                  </a:lnTo>
                  <a:lnTo>
                    <a:pt x="536756" y="134189"/>
                  </a:lnTo>
                  <a:lnTo>
                    <a:pt x="402568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 sz="2700"/>
            </a:p>
          </p:txBody>
        </p:sp>
        <p:sp>
          <p:nvSpPr>
            <p:cNvPr id="43" name="object 43"/>
            <p:cNvSpPr/>
            <p:nvPr/>
          </p:nvSpPr>
          <p:spPr>
            <a:xfrm>
              <a:off x="594439" y="2602297"/>
              <a:ext cx="763270" cy="321945"/>
            </a:xfrm>
            <a:custGeom>
              <a:avLst/>
              <a:gdLst/>
              <a:ahLst/>
              <a:cxnLst/>
              <a:rect l="l" t="t" r="r" b="b"/>
              <a:pathLst>
                <a:path w="763269" h="321944">
                  <a:moveTo>
                    <a:pt x="763232" y="0"/>
                  </a:moveTo>
                  <a:lnTo>
                    <a:pt x="0" y="0"/>
                  </a:lnTo>
                  <a:lnTo>
                    <a:pt x="0" y="321384"/>
                  </a:lnTo>
                  <a:lnTo>
                    <a:pt x="763232" y="321384"/>
                  </a:lnTo>
                  <a:lnTo>
                    <a:pt x="763232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 sz="2700"/>
            </a:p>
          </p:txBody>
        </p:sp>
        <p:sp>
          <p:nvSpPr>
            <p:cNvPr id="44" name="object 44"/>
            <p:cNvSpPr/>
            <p:nvPr/>
          </p:nvSpPr>
          <p:spPr>
            <a:xfrm>
              <a:off x="594439" y="2602297"/>
              <a:ext cx="763270" cy="321945"/>
            </a:xfrm>
            <a:custGeom>
              <a:avLst/>
              <a:gdLst/>
              <a:ahLst/>
              <a:cxnLst/>
              <a:rect l="l" t="t" r="r" b="b"/>
              <a:pathLst>
                <a:path w="763269" h="321944">
                  <a:moveTo>
                    <a:pt x="0" y="0"/>
                  </a:moveTo>
                  <a:lnTo>
                    <a:pt x="763233" y="0"/>
                  </a:lnTo>
                  <a:lnTo>
                    <a:pt x="763233" y="321385"/>
                  </a:lnTo>
                  <a:lnTo>
                    <a:pt x="0" y="321385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700"/>
            </a:p>
          </p:txBody>
        </p:sp>
      </p:grpSp>
      <p:sp>
        <p:nvSpPr>
          <p:cNvPr id="45" name="object 45"/>
          <p:cNvSpPr/>
          <p:nvPr/>
        </p:nvSpPr>
        <p:spPr>
          <a:xfrm>
            <a:off x="2307530" y="2968566"/>
            <a:ext cx="665798" cy="1202055"/>
          </a:xfrm>
          <a:custGeom>
            <a:avLst/>
            <a:gdLst/>
            <a:ahLst/>
            <a:cxnLst/>
            <a:rect l="l" t="t" r="r" b="b"/>
            <a:pathLst>
              <a:path w="443864" h="801369">
                <a:moveTo>
                  <a:pt x="443592" y="801248"/>
                </a:moveTo>
                <a:lnTo>
                  <a:pt x="373487" y="799363"/>
                </a:lnTo>
                <a:lnTo>
                  <a:pt x="312601" y="794115"/>
                </a:lnTo>
                <a:lnTo>
                  <a:pt x="264589" y="786114"/>
                </a:lnTo>
                <a:lnTo>
                  <a:pt x="221795" y="764283"/>
                </a:lnTo>
                <a:lnTo>
                  <a:pt x="221796" y="437588"/>
                </a:lnTo>
                <a:lnTo>
                  <a:pt x="210489" y="425905"/>
                </a:lnTo>
                <a:lnTo>
                  <a:pt x="179002" y="415757"/>
                </a:lnTo>
                <a:lnTo>
                  <a:pt x="130990" y="407756"/>
                </a:lnTo>
                <a:lnTo>
                  <a:pt x="70104" y="402508"/>
                </a:lnTo>
                <a:lnTo>
                  <a:pt x="0" y="400624"/>
                </a:lnTo>
                <a:lnTo>
                  <a:pt x="70104" y="398739"/>
                </a:lnTo>
                <a:lnTo>
                  <a:pt x="130990" y="393491"/>
                </a:lnTo>
                <a:lnTo>
                  <a:pt x="179002" y="385490"/>
                </a:lnTo>
                <a:lnTo>
                  <a:pt x="210489" y="375342"/>
                </a:lnTo>
                <a:lnTo>
                  <a:pt x="221796" y="363659"/>
                </a:lnTo>
                <a:lnTo>
                  <a:pt x="221796" y="36964"/>
                </a:lnTo>
                <a:lnTo>
                  <a:pt x="233103" y="25281"/>
                </a:lnTo>
                <a:lnTo>
                  <a:pt x="264590" y="15133"/>
                </a:lnTo>
                <a:lnTo>
                  <a:pt x="312602" y="7132"/>
                </a:lnTo>
                <a:lnTo>
                  <a:pt x="373488" y="1884"/>
                </a:lnTo>
                <a:lnTo>
                  <a:pt x="443592" y="0"/>
                </a:lnTo>
              </a:path>
            </a:pathLst>
          </a:custGeom>
          <a:ln w="2540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46" name="object 46"/>
          <p:cNvSpPr/>
          <p:nvPr/>
        </p:nvSpPr>
        <p:spPr>
          <a:xfrm>
            <a:off x="3141365" y="3012083"/>
            <a:ext cx="1952625" cy="534353"/>
          </a:xfrm>
          <a:custGeom>
            <a:avLst/>
            <a:gdLst/>
            <a:ahLst/>
            <a:cxnLst/>
            <a:rect l="l" t="t" r="r" b="b"/>
            <a:pathLst>
              <a:path w="1301750" h="356235">
                <a:moveTo>
                  <a:pt x="1242395" y="0"/>
                </a:moveTo>
                <a:lnTo>
                  <a:pt x="59331" y="0"/>
                </a:lnTo>
                <a:lnTo>
                  <a:pt x="36237" y="4662"/>
                </a:lnTo>
                <a:lnTo>
                  <a:pt x="17378" y="17377"/>
                </a:lnTo>
                <a:lnTo>
                  <a:pt x="4662" y="36237"/>
                </a:lnTo>
                <a:lnTo>
                  <a:pt x="0" y="59331"/>
                </a:lnTo>
                <a:lnTo>
                  <a:pt x="0" y="296655"/>
                </a:lnTo>
                <a:lnTo>
                  <a:pt x="4662" y="319750"/>
                </a:lnTo>
                <a:lnTo>
                  <a:pt x="17378" y="338610"/>
                </a:lnTo>
                <a:lnTo>
                  <a:pt x="36237" y="351325"/>
                </a:lnTo>
                <a:lnTo>
                  <a:pt x="59331" y="355988"/>
                </a:lnTo>
                <a:lnTo>
                  <a:pt x="1242395" y="355988"/>
                </a:lnTo>
                <a:lnTo>
                  <a:pt x="1265490" y="351325"/>
                </a:lnTo>
                <a:lnTo>
                  <a:pt x="1284350" y="338610"/>
                </a:lnTo>
                <a:lnTo>
                  <a:pt x="1297065" y="319750"/>
                </a:lnTo>
                <a:lnTo>
                  <a:pt x="1301728" y="296655"/>
                </a:lnTo>
                <a:lnTo>
                  <a:pt x="1301728" y="59331"/>
                </a:lnTo>
                <a:lnTo>
                  <a:pt x="1297065" y="36237"/>
                </a:lnTo>
                <a:lnTo>
                  <a:pt x="1284350" y="17377"/>
                </a:lnTo>
                <a:lnTo>
                  <a:pt x="1265490" y="4662"/>
                </a:lnTo>
                <a:lnTo>
                  <a:pt x="1242395" y="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47" name="object 47"/>
          <p:cNvSpPr/>
          <p:nvPr/>
        </p:nvSpPr>
        <p:spPr>
          <a:xfrm>
            <a:off x="3141363" y="3636457"/>
            <a:ext cx="1952625" cy="534353"/>
          </a:xfrm>
          <a:custGeom>
            <a:avLst/>
            <a:gdLst/>
            <a:ahLst/>
            <a:cxnLst/>
            <a:rect l="l" t="t" r="r" b="b"/>
            <a:pathLst>
              <a:path w="1301750" h="356235">
                <a:moveTo>
                  <a:pt x="1242396" y="0"/>
                </a:moveTo>
                <a:lnTo>
                  <a:pt x="59333" y="0"/>
                </a:lnTo>
                <a:lnTo>
                  <a:pt x="36238" y="4662"/>
                </a:lnTo>
                <a:lnTo>
                  <a:pt x="17378" y="17377"/>
                </a:lnTo>
                <a:lnTo>
                  <a:pt x="4662" y="36237"/>
                </a:lnTo>
                <a:lnTo>
                  <a:pt x="0" y="59331"/>
                </a:lnTo>
                <a:lnTo>
                  <a:pt x="0" y="296656"/>
                </a:lnTo>
                <a:lnTo>
                  <a:pt x="4662" y="319751"/>
                </a:lnTo>
                <a:lnTo>
                  <a:pt x="17378" y="338610"/>
                </a:lnTo>
                <a:lnTo>
                  <a:pt x="36238" y="351325"/>
                </a:lnTo>
                <a:lnTo>
                  <a:pt x="59333" y="355988"/>
                </a:lnTo>
                <a:lnTo>
                  <a:pt x="1242396" y="355988"/>
                </a:lnTo>
                <a:lnTo>
                  <a:pt x="1265491" y="351325"/>
                </a:lnTo>
                <a:lnTo>
                  <a:pt x="1284351" y="338610"/>
                </a:lnTo>
                <a:lnTo>
                  <a:pt x="1297066" y="319751"/>
                </a:lnTo>
                <a:lnTo>
                  <a:pt x="1301729" y="296656"/>
                </a:lnTo>
                <a:lnTo>
                  <a:pt x="1301729" y="59331"/>
                </a:lnTo>
                <a:lnTo>
                  <a:pt x="1297066" y="36237"/>
                </a:lnTo>
                <a:lnTo>
                  <a:pt x="1284351" y="17377"/>
                </a:lnTo>
                <a:lnTo>
                  <a:pt x="1265491" y="4662"/>
                </a:lnTo>
                <a:lnTo>
                  <a:pt x="1242396" y="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48" name="object 48"/>
          <p:cNvSpPr txBox="1"/>
          <p:nvPr/>
        </p:nvSpPr>
        <p:spPr>
          <a:xfrm>
            <a:off x="3469628" y="2820162"/>
            <a:ext cx="1297304" cy="121597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 marR="7620" indent="131445">
              <a:lnSpc>
                <a:spcPct val="152200"/>
              </a:lnSpc>
              <a:spcBef>
                <a:spcPts val="150"/>
              </a:spcBef>
            </a:pPr>
            <a:r>
              <a:rPr sz="2700" spc="-15" dirty="0">
                <a:latin typeface="Calibri"/>
                <a:cs typeface="Calibri"/>
              </a:rPr>
              <a:t>is_next not_next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5199615" y="3012083"/>
            <a:ext cx="1234440" cy="534353"/>
          </a:xfrm>
          <a:custGeom>
            <a:avLst/>
            <a:gdLst/>
            <a:ahLst/>
            <a:cxnLst/>
            <a:rect l="l" t="t" r="r" b="b"/>
            <a:pathLst>
              <a:path w="822960" h="356235">
                <a:moveTo>
                  <a:pt x="763626" y="0"/>
                </a:moveTo>
                <a:lnTo>
                  <a:pt x="59331" y="0"/>
                </a:lnTo>
                <a:lnTo>
                  <a:pt x="36237" y="4662"/>
                </a:lnTo>
                <a:lnTo>
                  <a:pt x="17377" y="17377"/>
                </a:lnTo>
                <a:lnTo>
                  <a:pt x="4662" y="36237"/>
                </a:lnTo>
                <a:lnTo>
                  <a:pt x="0" y="59331"/>
                </a:lnTo>
                <a:lnTo>
                  <a:pt x="0" y="296655"/>
                </a:lnTo>
                <a:lnTo>
                  <a:pt x="4662" y="319750"/>
                </a:lnTo>
                <a:lnTo>
                  <a:pt x="17377" y="338610"/>
                </a:lnTo>
                <a:lnTo>
                  <a:pt x="36237" y="351325"/>
                </a:lnTo>
                <a:lnTo>
                  <a:pt x="59331" y="355988"/>
                </a:lnTo>
                <a:lnTo>
                  <a:pt x="763626" y="355988"/>
                </a:lnTo>
                <a:lnTo>
                  <a:pt x="786721" y="351325"/>
                </a:lnTo>
                <a:lnTo>
                  <a:pt x="805581" y="338610"/>
                </a:lnTo>
                <a:lnTo>
                  <a:pt x="818297" y="319750"/>
                </a:lnTo>
                <a:lnTo>
                  <a:pt x="822960" y="296655"/>
                </a:lnTo>
                <a:lnTo>
                  <a:pt x="822960" y="59331"/>
                </a:lnTo>
                <a:lnTo>
                  <a:pt x="818297" y="36237"/>
                </a:lnTo>
                <a:lnTo>
                  <a:pt x="805581" y="17377"/>
                </a:lnTo>
                <a:lnTo>
                  <a:pt x="786721" y="4662"/>
                </a:lnTo>
                <a:lnTo>
                  <a:pt x="763626" y="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50" name="object 50"/>
          <p:cNvSpPr/>
          <p:nvPr/>
        </p:nvSpPr>
        <p:spPr>
          <a:xfrm>
            <a:off x="5199615" y="3636454"/>
            <a:ext cx="1234440" cy="534353"/>
          </a:xfrm>
          <a:custGeom>
            <a:avLst/>
            <a:gdLst/>
            <a:ahLst/>
            <a:cxnLst/>
            <a:rect l="l" t="t" r="r" b="b"/>
            <a:pathLst>
              <a:path w="822960" h="356235">
                <a:moveTo>
                  <a:pt x="763626" y="0"/>
                </a:moveTo>
                <a:lnTo>
                  <a:pt x="59331" y="0"/>
                </a:lnTo>
                <a:lnTo>
                  <a:pt x="36237" y="4662"/>
                </a:lnTo>
                <a:lnTo>
                  <a:pt x="17377" y="17378"/>
                </a:lnTo>
                <a:lnTo>
                  <a:pt x="4662" y="36237"/>
                </a:lnTo>
                <a:lnTo>
                  <a:pt x="0" y="59331"/>
                </a:lnTo>
                <a:lnTo>
                  <a:pt x="0" y="296656"/>
                </a:lnTo>
                <a:lnTo>
                  <a:pt x="4662" y="319751"/>
                </a:lnTo>
                <a:lnTo>
                  <a:pt x="17377" y="338610"/>
                </a:lnTo>
                <a:lnTo>
                  <a:pt x="36237" y="351326"/>
                </a:lnTo>
                <a:lnTo>
                  <a:pt x="59331" y="355988"/>
                </a:lnTo>
                <a:lnTo>
                  <a:pt x="763626" y="355988"/>
                </a:lnTo>
                <a:lnTo>
                  <a:pt x="786721" y="351326"/>
                </a:lnTo>
                <a:lnTo>
                  <a:pt x="805581" y="338610"/>
                </a:lnTo>
                <a:lnTo>
                  <a:pt x="818297" y="319751"/>
                </a:lnTo>
                <a:lnTo>
                  <a:pt x="822960" y="296656"/>
                </a:lnTo>
                <a:lnTo>
                  <a:pt x="822960" y="59331"/>
                </a:lnTo>
                <a:lnTo>
                  <a:pt x="818297" y="36237"/>
                </a:lnTo>
                <a:lnTo>
                  <a:pt x="805581" y="17378"/>
                </a:lnTo>
                <a:lnTo>
                  <a:pt x="786721" y="4662"/>
                </a:lnTo>
                <a:lnTo>
                  <a:pt x="763626" y="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51" name="object 51"/>
          <p:cNvSpPr txBox="1"/>
          <p:nvPr/>
        </p:nvSpPr>
        <p:spPr>
          <a:xfrm>
            <a:off x="5501318" y="2820162"/>
            <a:ext cx="631508" cy="1284647"/>
          </a:xfrm>
          <a:prstGeom prst="rect">
            <a:avLst/>
          </a:prstGeom>
        </p:spPr>
        <p:txBody>
          <a:bodyPr vert="horz" wrap="square" lIns="0" tIns="233363" rIns="0" bIns="0" rtlCol="0">
            <a:spAutoFit/>
          </a:bodyPr>
          <a:lstStyle/>
          <a:p>
            <a:pPr marL="19050">
              <a:spcBef>
                <a:spcPts val="1838"/>
              </a:spcBef>
            </a:pPr>
            <a:r>
              <a:rPr sz="2700" spc="-38" dirty="0">
                <a:latin typeface="Calibri"/>
                <a:cs typeface="Calibri"/>
              </a:rPr>
              <a:t>95%</a:t>
            </a:r>
            <a:endParaRPr sz="2700">
              <a:latin typeface="Calibri"/>
              <a:cs typeface="Calibri"/>
            </a:endParaRPr>
          </a:p>
          <a:p>
            <a:pPr marL="105728">
              <a:spcBef>
                <a:spcPts val="1695"/>
              </a:spcBef>
            </a:pPr>
            <a:r>
              <a:rPr sz="2700" spc="-38" dirty="0">
                <a:latin typeface="Calibri"/>
                <a:cs typeface="Calibri"/>
              </a:rPr>
              <a:t>5%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53" name="object 53"/>
          <p:cNvSpPr txBox="1">
            <a:spLocks noGrp="1"/>
          </p:cNvSpPr>
          <p:nvPr>
            <p:ph type="sldNum" sz="quarter" idx="7"/>
          </p:nvPr>
        </p:nvSpPr>
        <p:spPr>
          <a:xfrm>
            <a:off x="11664267" y="6371008"/>
            <a:ext cx="322579" cy="2114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193675">
              <a:spcBef>
                <a:spcPts val="40"/>
              </a:spcBef>
            </a:pPr>
            <a:fld id="{81D60167-4931-47E6-BA6A-407CBD079E47}" type="slidenum">
              <a:rPr lang="en-GB" spc="-50" smtClean="0"/>
              <a:pPr marL="193675">
                <a:spcBef>
                  <a:spcPts val="40"/>
                </a:spcBef>
              </a:pPr>
              <a:t>110</a:t>
            </a:fld>
            <a:endParaRPr spc="-38" dirty="0"/>
          </a:p>
        </p:txBody>
      </p:sp>
      <p:sp>
        <p:nvSpPr>
          <p:cNvPr id="52" name="object 52"/>
          <p:cNvSpPr txBox="1"/>
          <p:nvPr/>
        </p:nvSpPr>
        <p:spPr>
          <a:xfrm>
            <a:off x="891659" y="3877817"/>
            <a:ext cx="1144905" cy="480901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379094" marR="164783" indent="-202883">
              <a:spcBef>
                <a:spcPts val="150"/>
              </a:spcBef>
            </a:pPr>
            <a:r>
              <a:rPr sz="1500" spc="-15" dirty="0">
                <a:solidFill>
                  <a:srgbClr val="FFFFFF"/>
                </a:solidFill>
                <a:latin typeface="Calibri"/>
                <a:cs typeface="Calibri"/>
              </a:rPr>
              <a:t>Prediction </a:t>
            </a:r>
            <a:r>
              <a:rPr sz="1500" spc="-30" dirty="0">
                <a:solidFill>
                  <a:srgbClr val="FFFFFF"/>
                </a:solidFill>
                <a:latin typeface="Calibri"/>
                <a:cs typeface="Calibri"/>
              </a:rPr>
              <a:t>head</a:t>
            </a:r>
            <a:endParaRPr sz="15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2182261" y="1658393"/>
            <a:ext cx="5819775" cy="8408670"/>
            <a:chOff x="8121507" y="1105595"/>
            <a:chExt cx="3879850" cy="560578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191995" y="1105595"/>
              <a:ext cx="3809225" cy="5605375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8127857" y="2834225"/>
              <a:ext cx="1976120" cy="3184525"/>
            </a:xfrm>
            <a:custGeom>
              <a:avLst/>
              <a:gdLst/>
              <a:ahLst/>
              <a:cxnLst/>
              <a:rect l="l" t="t" r="r" b="b"/>
              <a:pathLst>
                <a:path w="1976120" h="3184525">
                  <a:moveTo>
                    <a:pt x="1646455" y="0"/>
                  </a:moveTo>
                  <a:lnTo>
                    <a:pt x="329299" y="0"/>
                  </a:lnTo>
                  <a:lnTo>
                    <a:pt x="280638" y="3570"/>
                  </a:lnTo>
                  <a:lnTo>
                    <a:pt x="234193" y="13942"/>
                  </a:lnTo>
                  <a:lnTo>
                    <a:pt x="190475" y="30606"/>
                  </a:lnTo>
                  <a:lnTo>
                    <a:pt x="149992" y="53052"/>
                  </a:lnTo>
                  <a:lnTo>
                    <a:pt x="113255" y="80771"/>
                  </a:lnTo>
                  <a:lnTo>
                    <a:pt x="80771" y="113255"/>
                  </a:lnTo>
                  <a:lnTo>
                    <a:pt x="53052" y="149992"/>
                  </a:lnTo>
                  <a:lnTo>
                    <a:pt x="30606" y="190475"/>
                  </a:lnTo>
                  <a:lnTo>
                    <a:pt x="13942" y="234193"/>
                  </a:lnTo>
                  <a:lnTo>
                    <a:pt x="3570" y="280638"/>
                  </a:lnTo>
                  <a:lnTo>
                    <a:pt x="0" y="329299"/>
                  </a:lnTo>
                  <a:lnTo>
                    <a:pt x="0" y="2854773"/>
                  </a:lnTo>
                  <a:lnTo>
                    <a:pt x="3570" y="2903434"/>
                  </a:lnTo>
                  <a:lnTo>
                    <a:pt x="13942" y="2949879"/>
                  </a:lnTo>
                  <a:lnTo>
                    <a:pt x="30606" y="2993597"/>
                  </a:lnTo>
                  <a:lnTo>
                    <a:pt x="53052" y="3034080"/>
                  </a:lnTo>
                  <a:lnTo>
                    <a:pt x="80771" y="3070818"/>
                  </a:lnTo>
                  <a:lnTo>
                    <a:pt x="113255" y="3103301"/>
                  </a:lnTo>
                  <a:lnTo>
                    <a:pt x="149992" y="3131020"/>
                  </a:lnTo>
                  <a:lnTo>
                    <a:pt x="190475" y="3153467"/>
                  </a:lnTo>
                  <a:lnTo>
                    <a:pt x="234193" y="3170130"/>
                  </a:lnTo>
                  <a:lnTo>
                    <a:pt x="280638" y="3180502"/>
                  </a:lnTo>
                  <a:lnTo>
                    <a:pt x="329299" y="3184073"/>
                  </a:lnTo>
                  <a:lnTo>
                    <a:pt x="1646455" y="3184073"/>
                  </a:lnTo>
                  <a:lnTo>
                    <a:pt x="1695117" y="3180502"/>
                  </a:lnTo>
                  <a:lnTo>
                    <a:pt x="1741562" y="3170130"/>
                  </a:lnTo>
                  <a:lnTo>
                    <a:pt x="1785280" y="3153467"/>
                  </a:lnTo>
                  <a:lnTo>
                    <a:pt x="1825763" y="3131020"/>
                  </a:lnTo>
                  <a:lnTo>
                    <a:pt x="1862500" y="3103301"/>
                  </a:lnTo>
                  <a:lnTo>
                    <a:pt x="1894984" y="3070818"/>
                  </a:lnTo>
                  <a:lnTo>
                    <a:pt x="1922703" y="3034080"/>
                  </a:lnTo>
                  <a:lnTo>
                    <a:pt x="1945149" y="2993597"/>
                  </a:lnTo>
                  <a:lnTo>
                    <a:pt x="1961813" y="2949879"/>
                  </a:lnTo>
                  <a:lnTo>
                    <a:pt x="1972185" y="2903434"/>
                  </a:lnTo>
                  <a:lnTo>
                    <a:pt x="1975755" y="2854773"/>
                  </a:lnTo>
                  <a:lnTo>
                    <a:pt x="1975755" y="329299"/>
                  </a:lnTo>
                  <a:lnTo>
                    <a:pt x="1972185" y="280638"/>
                  </a:lnTo>
                  <a:lnTo>
                    <a:pt x="1961813" y="234193"/>
                  </a:lnTo>
                  <a:lnTo>
                    <a:pt x="1945149" y="190475"/>
                  </a:lnTo>
                  <a:lnTo>
                    <a:pt x="1922703" y="149992"/>
                  </a:lnTo>
                  <a:lnTo>
                    <a:pt x="1894984" y="113255"/>
                  </a:lnTo>
                  <a:lnTo>
                    <a:pt x="1862500" y="80771"/>
                  </a:lnTo>
                  <a:lnTo>
                    <a:pt x="1825763" y="53052"/>
                  </a:lnTo>
                  <a:lnTo>
                    <a:pt x="1785280" y="30606"/>
                  </a:lnTo>
                  <a:lnTo>
                    <a:pt x="1741562" y="13942"/>
                  </a:lnTo>
                  <a:lnTo>
                    <a:pt x="1695117" y="3570"/>
                  </a:lnTo>
                  <a:lnTo>
                    <a:pt x="1646455" y="0"/>
                  </a:lnTo>
                  <a:close/>
                </a:path>
              </a:pathLst>
            </a:custGeom>
            <a:solidFill>
              <a:srgbClr val="FFE699">
                <a:alpha val="34899"/>
              </a:srgbClr>
            </a:solidFill>
          </p:spPr>
          <p:txBody>
            <a:bodyPr wrap="square" lIns="0" tIns="0" rIns="0" bIns="0" rtlCol="0"/>
            <a:lstStyle/>
            <a:p>
              <a:endParaRPr sz="2700"/>
            </a:p>
          </p:txBody>
        </p:sp>
        <p:sp>
          <p:nvSpPr>
            <p:cNvPr id="5" name="object 5"/>
            <p:cNvSpPr/>
            <p:nvPr/>
          </p:nvSpPr>
          <p:spPr>
            <a:xfrm>
              <a:off x="8127857" y="2834225"/>
              <a:ext cx="1976120" cy="3184525"/>
            </a:xfrm>
            <a:custGeom>
              <a:avLst/>
              <a:gdLst/>
              <a:ahLst/>
              <a:cxnLst/>
              <a:rect l="l" t="t" r="r" b="b"/>
              <a:pathLst>
                <a:path w="1976120" h="3184525">
                  <a:moveTo>
                    <a:pt x="0" y="329299"/>
                  </a:moveTo>
                  <a:lnTo>
                    <a:pt x="3570" y="280637"/>
                  </a:lnTo>
                  <a:lnTo>
                    <a:pt x="13942" y="234193"/>
                  </a:lnTo>
                  <a:lnTo>
                    <a:pt x="30605" y="190475"/>
                  </a:lnTo>
                  <a:lnTo>
                    <a:pt x="53052" y="149992"/>
                  </a:lnTo>
                  <a:lnTo>
                    <a:pt x="80771" y="113254"/>
                  </a:lnTo>
                  <a:lnTo>
                    <a:pt x="113254" y="80771"/>
                  </a:lnTo>
                  <a:lnTo>
                    <a:pt x="149992" y="53052"/>
                  </a:lnTo>
                  <a:lnTo>
                    <a:pt x="190475" y="30605"/>
                  </a:lnTo>
                  <a:lnTo>
                    <a:pt x="234193" y="13942"/>
                  </a:lnTo>
                  <a:lnTo>
                    <a:pt x="280638" y="3570"/>
                  </a:lnTo>
                  <a:lnTo>
                    <a:pt x="329299" y="0"/>
                  </a:lnTo>
                  <a:lnTo>
                    <a:pt x="1646456" y="0"/>
                  </a:lnTo>
                  <a:lnTo>
                    <a:pt x="1695117" y="3570"/>
                  </a:lnTo>
                  <a:lnTo>
                    <a:pt x="1741562" y="13942"/>
                  </a:lnTo>
                  <a:lnTo>
                    <a:pt x="1785280" y="30605"/>
                  </a:lnTo>
                  <a:lnTo>
                    <a:pt x="1825763" y="53052"/>
                  </a:lnTo>
                  <a:lnTo>
                    <a:pt x="1862500" y="80771"/>
                  </a:lnTo>
                  <a:lnTo>
                    <a:pt x="1894984" y="113254"/>
                  </a:lnTo>
                  <a:lnTo>
                    <a:pt x="1922703" y="149992"/>
                  </a:lnTo>
                  <a:lnTo>
                    <a:pt x="1945149" y="190475"/>
                  </a:lnTo>
                  <a:lnTo>
                    <a:pt x="1961813" y="234193"/>
                  </a:lnTo>
                  <a:lnTo>
                    <a:pt x="1972185" y="280637"/>
                  </a:lnTo>
                  <a:lnTo>
                    <a:pt x="1975756" y="329299"/>
                  </a:lnTo>
                  <a:lnTo>
                    <a:pt x="1975756" y="2854774"/>
                  </a:lnTo>
                  <a:lnTo>
                    <a:pt x="1972185" y="2903435"/>
                  </a:lnTo>
                  <a:lnTo>
                    <a:pt x="1961813" y="2949880"/>
                  </a:lnTo>
                  <a:lnTo>
                    <a:pt x="1945149" y="2993598"/>
                  </a:lnTo>
                  <a:lnTo>
                    <a:pt x="1922703" y="3034080"/>
                  </a:lnTo>
                  <a:lnTo>
                    <a:pt x="1894984" y="3070818"/>
                  </a:lnTo>
                  <a:lnTo>
                    <a:pt x="1862500" y="3103301"/>
                  </a:lnTo>
                  <a:lnTo>
                    <a:pt x="1825763" y="3131020"/>
                  </a:lnTo>
                  <a:lnTo>
                    <a:pt x="1785280" y="3153467"/>
                  </a:lnTo>
                  <a:lnTo>
                    <a:pt x="1741562" y="3170130"/>
                  </a:lnTo>
                  <a:lnTo>
                    <a:pt x="1695117" y="3180502"/>
                  </a:lnTo>
                  <a:lnTo>
                    <a:pt x="1646456" y="3184073"/>
                  </a:lnTo>
                  <a:lnTo>
                    <a:pt x="329299" y="3184073"/>
                  </a:lnTo>
                  <a:lnTo>
                    <a:pt x="280638" y="3180502"/>
                  </a:lnTo>
                  <a:lnTo>
                    <a:pt x="234193" y="3170130"/>
                  </a:lnTo>
                  <a:lnTo>
                    <a:pt x="190475" y="3153467"/>
                  </a:lnTo>
                  <a:lnTo>
                    <a:pt x="149992" y="3131020"/>
                  </a:lnTo>
                  <a:lnTo>
                    <a:pt x="113254" y="3103301"/>
                  </a:lnTo>
                  <a:lnTo>
                    <a:pt x="80771" y="3070818"/>
                  </a:lnTo>
                  <a:lnTo>
                    <a:pt x="53052" y="3034080"/>
                  </a:lnTo>
                  <a:lnTo>
                    <a:pt x="30605" y="2993598"/>
                  </a:lnTo>
                  <a:lnTo>
                    <a:pt x="13942" y="2949880"/>
                  </a:lnTo>
                  <a:lnTo>
                    <a:pt x="3570" y="2903435"/>
                  </a:lnTo>
                  <a:lnTo>
                    <a:pt x="0" y="2854774"/>
                  </a:lnTo>
                  <a:lnTo>
                    <a:pt x="0" y="329299"/>
                  </a:lnTo>
                  <a:close/>
                </a:path>
              </a:pathLst>
            </a:custGeom>
            <a:ln w="12700">
              <a:solidFill>
                <a:srgbClr val="172C51"/>
              </a:solidFill>
            </a:ln>
          </p:spPr>
          <p:txBody>
            <a:bodyPr wrap="square" lIns="0" tIns="0" rIns="0" bIns="0" rtlCol="0"/>
            <a:lstStyle/>
            <a:p>
              <a:endParaRPr sz="2700"/>
            </a:p>
          </p:txBody>
        </p:sp>
      </p:grpSp>
      <p:sp>
        <p:nvSpPr>
          <p:cNvPr id="6" name="object 6" descr="$PPTXTitle"/>
          <p:cNvSpPr txBox="1">
            <a:spLocks noGrp="1"/>
          </p:cNvSpPr>
          <p:nvPr>
            <p:ph type="title"/>
          </p:nvPr>
        </p:nvSpPr>
        <p:spPr>
          <a:xfrm>
            <a:off x="2712292" y="534225"/>
            <a:ext cx="8076248" cy="696344"/>
          </a:xfrm>
          <a:prstGeom prst="rect">
            <a:avLst/>
          </a:prstGeom>
        </p:spPr>
        <p:txBody>
          <a:bodyPr vert="horz" wrap="square" lIns="0" tIns="19050" rIns="0" bIns="0" rtlCol="0" anchor="ctr">
            <a:spAutoFit/>
          </a:bodyPr>
          <a:lstStyle/>
          <a:p>
            <a:pPr marL="19050">
              <a:spcBef>
                <a:spcPts val="150"/>
              </a:spcBef>
            </a:pPr>
            <a:r>
              <a:rPr dirty="0">
                <a:solidFill>
                  <a:srgbClr val="000000"/>
                </a:solidFill>
              </a:rPr>
              <a:t>BERT</a:t>
            </a:r>
            <a:r>
              <a:rPr spc="-120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-</a:t>
            </a:r>
            <a:r>
              <a:rPr spc="-127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Bidirectional</a:t>
            </a:r>
            <a:r>
              <a:rPr spc="-127" dirty="0">
                <a:solidFill>
                  <a:srgbClr val="000000"/>
                </a:solidFill>
              </a:rPr>
              <a:t> </a:t>
            </a:r>
            <a:r>
              <a:rPr spc="-15" dirty="0">
                <a:solidFill>
                  <a:srgbClr val="000000"/>
                </a:solidFill>
              </a:rPr>
              <a:t>Encoder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xfrm>
            <a:off x="11664267" y="6371008"/>
            <a:ext cx="322579" cy="2114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193675">
              <a:spcBef>
                <a:spcPts val="40"/>
              </a:spcBef>
            </a:pPr>
            <a:fld id="{81D60167-4931-47E6-BA6A-407CBD079E47}" type="slidenum">
              <a:rPr lang="en-GB" spc="-50" smtClean="0"/>
              <a:pPr marL="193675">
                <a:spcBef>
                  <a:spcPts val="40"/>
                </a:spcBef>
              </a:pPr>
              <a:t>111</a:t>
            </a:fld>
            <a:endParaRPr spc="-38" dirty="0"/>
          </a:p>
        </p:txBody>
      </p:sp>
      <p:sp>
        <p:nvSpPr>
          <p:cNvPr id="7" name="object 7"/>
          <p:cNvSpPr txBox="1"/>
          <p:nvPr/>
        </p:nvSpPr>
        <p:spPr>
          <a:xfrm>
            <a:off x="10921793" y="509435"/>
            <a:ext cx="4634865" cy="795089"/>
          </a:xfrm>
          <a:prstGeom prst="rect">
            <a:avLst/>
          </a:prstGeom>
          <a:solidFill>
            <a:srgbClr val="FFFF00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6180"/>
              </a:lnSpc>
            </a:pPr>
            <a:r>
              <a:rPr sz="5400" b="1" spc="-38" dirty="0">
                <a:latin typeface="Calibri"/>
                <a:cs typeface="Calibri"/>
              </a:rPr>
              <a:t>Representations</a:t>
            </a:r>
            <a:endParaRPr sz="54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20462" y="2317243"/>
            <a:ext cx="10633710" cy="667054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sz="3600" b="1" dirty="0">
                <a:solidFill>
                  <a:srgbClr val="242424"/>
                </a:solidFill>
                <a:latin typeface="Calibri"/>
                <a:cs typeface="Calibri"/>
              </a:rPr>
              <a:t>BERT</a:t>
            </a:r>
            <a:r>
              <a:rPr sz="3600" b="1" spc="-90" dirty="0">
                <a:solidFill>
                  <a:srgbClr val="242424"/>
                </a:solidFill>
                <a:latin typeface="Calibri"/>
                <a:cs typeface="Calibri"/>
              </a:rPr>
              <a:t> </a:t>
            </a:r>
            <a:r>
              <a:rPr sz="3600" b="1" spc="-15" dirty="0">
                <a:solidFill>
                  <a:srgbClr val="242424"/>
                </a:solidFill>
                <a:latin typeface="Calibri"/>
                <a:cs typeface="Calibri"/>
              </a:rPr>
              <a:t>Fine-Tuning:</a:t>
            </a:r>
            <a:endParaRPr sz="3600">
              <a:latin typeface="Calibri"/>
              <a:cs typeface="Calibri"/>
            </a:endParaRPr>
          </a:p>
          <a:p>
            <a:pPr marL="533400" marR="922973" indent="-514350">
              <a:lnSpc>
                <a:spcPct val="100800"/>
              </a:lnSpc>
              <a:spcBef>
                <a:spcPts val="4320"/>
              </a:spcBef>
              <a:buFont typeface="Arial"/>
              <a:buChar char="•"/>
              <a:tabLst>
                <a:tab pos="533400" algn="l"/>
              </a:tabLst>
            </a:pPr>
            <a:r>
              <a:rPr sz="3600" dirty="0">
                <a:solidFill>
                  <a:srgbClr val="242424"/>
                </a:solidFill>
                <a:latin typeface="Calibri"/>
                <a:cs typeface="Calibri"/>
              </a:rPr>
              <a:t>Simply</a:t>
            </a:r>
            <a:r>
              <a:rPr sz="3600" spc="-68" dirty="0">
                <a:solidFill>
                  <a:srgbClr val="242424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242424"/>
                </a:solidFill>
                <a:latin typeface="Calibri"/>
                <a:cs typeface="Calibri"/>
              </a:rPr>
              <a:t>add</a:t>
            </a:r>
            <a:r>
              <a:rPr sz="3600" spc="-60" dirty="0">
                <a:solidFill>
                  <a:srgbClr val="242424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242424"/>
                </a:solidFill>
                <a:latin typeface="Calibri"/>
                <a:cs typeface="Calibri"/>
              </a:rPr>
              <a:t>a</a:t>
            </a:r>
            <a:r>
              <a:rPr sz="3600" spc="-60" dirty="0">
                <a:solidFill>
                  <a:srgbClr val="242424"/>
                </a:solidFill>
                <a:latin typeface="Calibri"/>
                <a:cs typeface="Calibri"/>
              </a:rPr>
              <a:t> task-</a:t>
            </a:r>
            <a:r>
              <a:rPr sz="3600" dirty="0">
                <a:solidFill>
                  <a:srgbClr val="242424"/>
                </a:solidFill>
                <a:latin typeface="Calibri"/>
                <a:cs typeface="Calibri"/>
              </a:rPr>
              <a:t>specific</a:t>
            </a:r>
            <a:r>
              <a:rPr sz="3600" spc="-68" dirty="0">
                <a:solidFill>
                  <a:srgbClr val="242424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242424"/>
                </a:solidFill>
                <a:latin typeface="Calibri"/>
                <a:cs typeface="Calibri"/>
              </a:rPr>
              <a:t>module</a:t>
            </a:r>
            <a:r>
              <a:rPr sz="3600" spc="-60" dirty="0">
                <a:solidFill>
                  <a:srgbClr val="242424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242424"/>
                </a:solidFill>
                <a:latin typeface="Calibri"/>
                <a:cs typeface="Calibri"/>
              </a:rPr>
              <a:t>after</a:t>
            </a:r>
            <a:r>
              <a:rPr sz="3600" spc="-60" dirty="0">
                <a:solidFill>
                  <a:srgbClr val="242424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242424"/>
                </a:solidFill>
                <a:latin typeface="Calibri"/>
                <a:cs typeface="Calibri"/>
              </a:rPr>
              <a:t>the</a:t>
            </a:r>
            <a:r>
              <a:rPr sz="3600" spc="-53" dirty="0">
                <a:solidFill>
                  <a:srgbClr val="242424"/>
                </a:solidFill>
                <a:latin typeface="Calibri"/>
                <a:cs typeface="Calibri"/>
              </a:rPr>
              <a:t> </a:t>
            </a:r>
            <a:r>
              <a:rPr sz="3600" spc="-30" dirty="0">
                <a:solidFill>
                  <a:srgbClr val="242424"/>
                </a:solidFill>
                <a:latin typeface="Calibri"/>
                <a:cs typeface="Calibri"/>
              </a:rPr>
              <a:t>last </a:t>
            </a:r>
            <a:r>
              <a:rPr sz="3600" dirty="0">
                <a:solidFill>
                  <a:srgbClr val="242424"/>
                </a:solidFill>
                <a:latin typeface="Calibri"/>
                <a:cs typeface="Calibri"/>
              </a:rPr>
              <a:t>encoder</a:t>
            </a:r>
            <a:r>
              <a:rPr sz="3600" spc="-90" dirty="0">
                <a:solidFill>
                  <a:srgbClr val="242424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242424"/>
                </a:solidFill>
                <a:latin typeface="Calibri"/>
                <a:cs typeface="Calibri"/>
              </a:rPr>
              <a:t>layer</a:t>
            </a:r>
            <a:r>
              <a:rPr sz="3600" spc="-83" dirty="0">
                <a:solidFill>
                  <a:srgbClr val="242424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242424"/>
                </a:solidFill>
                <a:latin typeface="Calibri"/>
                <a:cs typeface="Calibri"/>
              </a:rPr>
              <a:t>to</a:t>
            </a:r>
            <a:r>
              <a:rPr sz="3600" spc="-90" dirty="0">
                <a:solidFill>
                  <a:srgbClr val="242424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242424"/>
                </a:solidFill>
                <a:latin typeface="Calibri"/>
                <a:cs typeface="Calibri"/>
              </a:rPr>
              <a:t>map</a:t>
            </a:r>
            <a:r>
              <a:rPr sz="3600" spc="-90" dirty="0">
                <a:solidFill>
                  <a:srgbClr val="242424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242424"/>
                </a:solidFill>
                <a:latin typeface="Calibri"/>
                <a:cs typeface="Calibri"/>
              </a:rPr>
              <a:t>it</a:t>
            </a:r>
            <a:r>
              <a:rPr sz="3600" spc="-90" dirty="0">
                <a:solidFill>
                  <a:srgbClr val="242424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242424"/>
                </a:solidFill>
                <a:latin typeface="Calibri"/>
                <a:cs typeface="Calibri"/>
              </a:rPr>
              <a:t>to</a:t>
            </a:r>
            <a:r>
              <a:rPr sz="3600" spc="-90" dirty="0">
                <a:solidFill>
                  <a:srgbClr val="242424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242424"/>
                </a:solidFill>
                <a:latin typeface="Calibri"/>
                <a:cs typeface="Calibri"/>
              </a:rPr>
              <a:t>the</a:t>
            </a:r>
            <a:r>
              <a:rPr sz="3600" spc="-83" dirty="0">
                <a:solidFill>
                  <a:srgbClr val="242424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242424"/>
                </a:solidFill>
                <a:latin typeface="Calibri"/>
                <a:cs typeface="Calibri"/>
              </a:rPr>
              <a:t>desired</a:t>
            </a:r>
            <a:r>
              <a:rPr sz="3600" spc="-83" dirty="0">
                <a:solidFill>
                  <a:srgbClr val="242424"/>
                </a:solidFill>
                <a:latin typeface="Calibri"/>
                <a:cs typeface="Calibri"/>
              </a:rPr>
              <a:t> </a:t>
            </a:r>
            <a:r>
              <a:rPr sz="3600" spc="-15" dirty="0">
                <a:solidFill>
                  <a:srgbClr val="242424"/>
                </a:solidFill>
                <a:latin typeface="Calibri"/>
                <a:cs typeface="Calibri"/>
              </a:rPr>
              <a:t>dimension.</a:t>
            </a:r>
            <a:endParaRPr sz="3600">
              <a:latin typeface="Calibri"/>
              <a:cs typeface="Calibri"/>
            </a:endParaRPr>
          </a:p>
          <a:p>
            <a:pPr marL="1218248" lvl="1" indent="-513398">
              <a:spcBef>
                <a:spcPts val="4245"/>
              </a:spcBef>
              <a:buFont typeface="Arial"/>
              <a:buChar char="•"/>
              <a:tabLst>
                <a:tab pos="1218248" algn="l"/>
              </a:tabLst>
            </a:pPr>
            <a:r>
              <a:rPr sz="3600" i="1" u="heavy" dirty="0">
                <a:solidFill>
                  <a:srgbClr val="242424"/>
                </a:solidFill>
                <a:uFill>
                  <a:solidFill>
                    <a:srgbClr val="242424"/>
                  </a:solidFill>
                </a:uFill>
                <a:latin typeface="Calibri"/>
                <a:cs typeface="Calibri"/>
              </a:rPr>
              <a:t>Classification</a:t>
            </a:r>
            <a:r>
              <a:rPr sz="3600" i="1" u="heavy" spc="-203" dirty="0">
                <a:solidFill>
                  <a:srgbClr val="242424"/>
                </a:solidFill>
                <a:uFill>
                  <a:solidFill>
                    <a:srgbClr val="242424"/>
                  </a:solidFill>
                </a:uFill>
                <a:latin typeface="Calibri"/>
                <a:cs typeface="Calibri"/>
              </a:rPr>
              <a:t> </a:t>
            </a:r>
            <a:r>
              <a:rPr sz="3600" i="1" u="heavy" spc="-15" dirty="0">
                <a:solidFill>
                  <a:srgbClr val="242424"/>
                </a:solidFill>
                <a:uFill>
                  <a:solidFill>
                    <a:srgbClr val="242424"/>
                  </a:solidFill>
                </a:uFill>
                <a:latin typeface="Calibri"/>
                <a:cs typeface="Calibri"/>
              </a:rPr>
              <a:t>Tasks:</a:t>
            </a:r>
            <a:endParaRPr sz="3600">
              <a:latin typeface="Calibri"/>
              <a:cs typeface="Calibri"/>
            </a:endParaRPr>
          </a:p>
          <a:p>
            <a:pPr marL="1905000" marR="7620" lvl="2" indent="-514350">
              <a:lnSpc>
                <a:spcPts val="4350"/>
              </a:lnSpc>
              <a:spcBef>
                <a:spcPts val="120"/>
              </a:spcBef>
              <a:buFont typeface="Arial"/>
              <a:buChar char="•"/>
              <a:tabLst>
                <a:tab pos="1905000" algn="l"/>
              </a:tabLst>
            </a:pPr>
            <a:r>
              <a:rPr sz="3600" i="1" dirty="0">
                <a:solidFill>
                  <a:srgbClr val="242424"/>
                </a:solidFill>
                <a:latin typeface="Calibri"/>
                <a:cs typeface="Calibri"/>
              </a:rPr>
              <a:t>Add</a:t>
            </a:r>
            <a:r>
              <a:rPr sz="3600" i="1" spc="-60" dirty="0">
                <a:solidFill>
                  <a:srgbClr val="242424"/>
                </a:solidFill>
                <a:latin typeface="Calibri"/>
                <a:cs typeface="Calibri"/>
              </a:rPr>
              <a:t> </a:t>
            </a:r>
            <a:r>
              <a:rPr sz="3600" i="1" dirty="0">
                <a:solidFill>
                  <a:srgbClr val="242424"/>
                </a:solidFill>
                <a:latin typeface="Calibri"/>
                <a:cs typeface="Calibri"/>
              </a:rPr>
              <a:t>a</a:t>
            </a:r>
            <a:r>
              <a:rPr sz="3600" i="1" spc="-53" dirty="0">
                <a:solidFill>
                  <a:srgbClr val="242424"/>
                </a:solidFill>
                <a:latin typeface="Calibri"/>
                <a:cs typeface="Calibri"/>
              </a:rPr>
              <a:t> </a:t>
            </a:r>
            <a:r>
              <a:rPr sz="3600" i="1" spc="-38" dirty="0">
                <a:solidFill>
                  <a:srgbClr val="242424"/>
                </a:solidFill>
                <a:latin typeface="Calibri"/>
                <a:cs typeface="Calibri"/>
              </a:rPr>
              <a:t>feed-</a:t>
            </a:r>
            <a:r>
              <a:rPr sz="3600" i="1" dirty="0">
                <a:solidFill>
                  <a:srgbClr val="242424"/>
                </a:solidFill>
                <a:latin typeface="Calibri"/>
                <a:cs typeface="Calibri"/>
              </a:rPr>
              <a:t>forward</a:t>
            </a:r>
            <a:r>
              <a:rPr sz="3600" i="1" spc="-60" dirty="0">
                <a:solidFill>
                  <a:srgbClr val="242424"/>
                </a:solidFill>
                <a:latin typeface="Calibri"/>
                <a:cs typeface="Calibri"/>
              </a:rPr>
              <a:t> </a:t>
            </a:r>
            <a:r>
              <a:rPr sz="3600" i="1" dirty="0">
                <a:solidFill>
                  <a:srgbClr val="242424"/>
                </a:solidFill>
                <a:latin typeface="Calibri"/>
                <a:cs typeface="Calibri"/>
              </a:rPr>
              <a:t>layer</a:t>
            </a:r>
            <a:r>
              <a:rPr sz="3600" i="1" spc="-53" dirty="0">
                <a:solidFill>
                  <a:srgbClr val="242424"/>
                </a:solidFill>
                <a:latin typeface="Calibri"/>
                <a:cs typeface="Calibri"/>
              </a:rPr>
              <a:t> </a:t>
            </a:r>
            <a:r>
              <a:rPr sz="3600" i="1" dirty="0">
                <a:solidFill>
                  <a:srgbClr val="242424"/>
                </a:solidFill>
                <a:latin typeface="Calibri"/>
                <a:cs typeface="Calibri"/>
              </a:rPr>
              <a:t>on</a:t>
            </a:r>
            <a:r>
              <a:rPr sz="3600" i="1" spc="-60" dirty="0">
                <a:solidFill>
                  <a:srgbClr val="242424"/>
                </a:solidFill>
                <a:latin typeface="Calibri"/>
                <a:cs typeface="Calibri"/>
              </a:rPr>
              <a:t> </a:t>
            </a:r>
            <a:r>
              <a:rPr sz="3600" i="1" dirty="0">
                <a:solidFill>
                  <a:srgbClr val="242424"/>
                </a:solidFill>
                <a:latin typeface="Calibri"/>
                <a:cs typeface="Calibri"/>
              </a:rPr>
              <a:t>top</a:t>
            </a:r>
            <a:r>
              <a:rPr sz="3600" i="1" spc="-53" dirty="0">
                <a:solidFill>
                  <a:srgbClr val="242424"/>
                </a:solidFill>
                <a:latin typeface="Calibri"/>
                <a:cs typeface="Calibri"/>
              </a:rPr>
              <a:t> </a:t>
            </a:r>
            <a:r>
              <a:rPr sz="3600" i="1" dirty="0">
                <a:solidFill>
                  <a:srgbClr val="242424"/>
                </a:solidFill>
                <a:latin typeface="Calibri"/>
                <a:cs typeface="Calibri"/>
              </a:rPr>
              <a:t>of</a:t>
            </a:r>
            <a:r>
              <a:rPr sz="3600" i="1" spc="-60" dirty="0">
                <a:solidFill>
                  <a:srgbClr val="242424"/>
                </a:solidFill>
                <a:latin typeface="Calibri"/>
                <a:cs typeface="Calibri"/>
              </a:rPr>
              <a:t> </a:t>
            </a:r>
            <a:r>
              <a:rPr sz="3600" i="1" dirty="0">
                <a:solidFill>
                  <a:srgbClr val="242424"/>
                </a:solidFill>
                <a:latin typeface="Calibri"/>
                <a:cs typeface="Calibri"/>
              </a:rPr>
              <a:t>the</a:t>
            </a:r>
            <a:r>
              <a:rPr sz="3600" i="1" spc="-53" dirty="0">
                <a:solidFill>
                  <a:srgbClr val="242424"/>
                </a:solidFill>
                <a:latin typeface="Calibri"/>
                <a:cs typeface="Calibri"/>
              </a:rPr>
              <a:t> </a:t>
            </a:r>
            <a:r>
              <a:rPr sz="3600" i="1" spc="-15" dirty="0">
                <a:solidFill>
                  <a:srgbClr val="242424"/>
                </a:solidFill>
                <a:latin typeface="Calibri"/>
                <a:cs typeface="Calibri"/>
              </a:rPr>
              <a:t>encoder </a:t>
            </a:r>
            <a:r>
              <a:rPr sz="3600" i="1" dirty="0">
                <a:solidFill>
                  <a:srgbClr val="242424"/>
                </a:solidFill>
                <a:latin typeface="Calibri"/>
                <a:cs typeface="Calibri"/>
              </a:rPr>
              <a:t>output</a:t>
            </a:r>
            <a:r>
              <a:rPr sz="3600" i="1" spc="-83" dirty="0">
                <a:solidFill>
                  <a:srgbClr val="242424"/>
                </a:solidFill>
                <a:latin typeface="Calibri"/>
                <a:cs typeface="Calibri"/>
              </a:rPr>
              <a:t> </a:t>
            </a:r>
            <a:r>
              <a:rPr sz="3600" i="1" dirty="0">
                <a:solidFill>
                  <a:srgbClr val="242424"/>
                </a:solidFill>
                <a:latin typeface="Calibri"/>
                <a:cs typeface="Calibri"/>
              </a:rPr>
              <a:t>for</a:t>
            </a:r>
            <a:r>
              <a:rPr sz="3600" i="1" spc="-75" dirty="0">
                <a:solidFill>
                  <a:srgbClr val="242424"/>
                </a:solidFill>
                <a:latin typeface="Calibri"/>
                <a:cs typeface="Calibri"/>
              </a:rPr>
              <a:t> </a:t>
            </a:r>
            <a:r>
              <a:rPr sz="3600" i="1" dirty="0">
                <a:solidFill>
                  <a:srgbClr val="242424"/>
                </a:solidFill>
                <a:latin typeface="Calibri"/>
                <a:cs typeface="Calibri"/>
              </a:rPr>
              <a:t>the</a:t>
            </a:r>
            <a:r>
              <a:rPr sz="3600" i="1" spc="-68" dirty="0">
                <a:solidFill>
                  <a:srgbClr val="242424"/>
                </a:solidFill>
                <a:latin typeface="Calibri"/>
                <a:cs typeface="Calibri"/>
              </a:rPr>
              <a:t> </a:t>
            </a:r>
            <a:r>
              <a:rPr sz="3600" i="1" dirty="0">
                <a:solidFill>
                  <a:srgbClr val="242424"/>
                </a:solidFill>
                <a:latin typeface="Calibri"/>
                <a:cs typeface="Calibri"/>
              </a:rPr>
              <a:t>[CLS]</a:t>
            </a:r>
            <a:r>
              <a:rPr sz="3600" i="1" spc="-75" dirty="0">
                <a:solidFill>
                  <a:srgbClr val="242424"/>
                </a:solidFill>
                <a:latin typeface="Calibri"/>
                <a:cs typeface="Calibri"/>
              </a:rPr>
              <a:t> </a:t>
            </a:r>
            <a:r>
              <a:rPr sz="3600" i="1" spc="-30" dirty="0">
                <a:solidFill>
                  <a:srgbClr val="242424"/>
                </a:solidFill>
                <a:latin typeface="Calibri"/>
                <a:cs typeface="Calibri"/>
              </a:rPr>
              <a:t>token</a:t>
            </a:r>
            <a:endParaRPr sz="3600">
              <a:latin typeface="Calibri"/>
              <a:cs typeface="Calibri"/>
            </a:endParaRPr>
          </a:p>
          <a:p>
            <a:pPr marL="1218248" lvl="1" indent="-513398">
              <a:lnSpc>
                <a:spcPts val="4215"/>
              </a:lnSpc>
              <a:buFont typeface="Arial"/>
              <a:buChar char="•"/>
              <a:tabLst>
                <a:tab pos="1218248" algn="l"/>
              </a:tabLst>
            </a:pPr>
            <a:r>
              <a:rPr sz="3600" i="1" u="heavy" dirty="0">
                <a:solidFill>
                  <a:srgbClr val="242424"/>
                </a:solidFill>
                <a:uFill>
                  <a:solidFill>
                    <a:srgbClr val="242424"/>
                  </a:solidFill>
                </a:uFill>
                <a:latin typeface="Calibri"/>
                <a:cs typeface="Calibri"/>
              </a:rPr>
              <a:t>Question</a:t>
            </a:r>
            <a:r>
              <a:rPr sz="3600" i="1" u="heavy" spc="-158" dirty="0">
                <a:solidFill>
                  <a:srgbClr val="242424"/>
                </a:solidFill>
                <a:uFill>
                  <a:solidFill>
                    <a:srgbClr val="242424"/>
                  </a:solidFill>
                </a:uFill>
                <a:latin typeface="Calibri"/>
                <a:cs typeface="Calibri"/>
              </a:rPr>
              <a:t> </a:t>
            </a:r>
            <a:r>
              <a:rPr sz="3600" i="1" u="heavy" dirty="0">
                <a:solidFill>
                  <a:srgbClr val="242424"/>
                </a:solidFill>
                <a:uFill>
                  <a:solidFill>
                    <a:srgbClr val="242424"/>
                  </a:solidFill>
                </a:uFill>
                <a:latin typeface="Calibri"/>
                <a:cs typeface="Calibri"/>
              </a:rPr>
              <a:t>Answering</a:t>
            </a:r>
            <a:r>
              <a:rPr sz="3600" i="1" u="heavy" spc="-158" dirty="0">
                <a:solidFill>
                  <a:srgbClr val="242424"/>
                </a:solidFill>
                <a:uFill>
                  <a:solidFill>
                    <a:srgbClr val="242424"/>
                  </a:solidFill>
                </a:uFill>
                <a:latin typeface="Calibri"/>
                <a:cs typeface="Calibri"/>
              </a:rPr>
              <a:t> </a:t>
            </a:r>
            <a:r>
              <a:rPr sz="3600" i="1" u="heavy" spc="-15" dirty="0">
                <a:solidFill>
                  <a:srgbClr val="242424"/>
                </a:solidFill>
                <a:uFill>
                  <a:solidFill>
                    <a:srgbClr val="242424"/>
                  </a:solidFill>
                </a:uFill>
                <a:latin typeface="Calibri"/>
                <a:cs typeface="Calibri"/>
              </a:rPr>
              <a:t>Tasks:</a:t>
            </a:r>
            <a:endParaRPr sz="3600">
              <a:latin typeface="Calibri"/>
              <a:cs typeface="Calibri"/>
            </a:endParaRPr>
          </a:p>
          <a:p>
            <a:pPr marL="1905000" marR="267653" lvl="2" indent="-514350">
              <a:lnSpc>
                <a:spcPts val="4215"/>
              </a:lnSpc>
              <a:spcBef>
                <a:spcPts val="263"/>
              </a:spcBef>
              <a:buFont typeface="Arial"/>
              <a:buChar char="•"/>
              <a:tabLst>
                <a:tab pos="1905000" algn="l"/>
              </a:tabLst>
            </a:pPr>
            <a:r>
              <a:rPr sz="3600" i="1" spc="-15" dirty="0">
                <a:solidFill>
                  <a:srgbClr val="242424"/>
                </a:solidFill>
                <a:latin typeface="Calibri"/>
                <a:cs typeface="Calibri"/>
              </a:rPr>
              <a:t>Train</a:t>
            </a:r>
            <a:r>
              <a:rPr sz="3600" i="1" spc="-98" dirty="0">
                <a:solidFill>
                  <a:srgbClr val="242424"/>
                </a:solidFill>
                <a:latin typeface="Calibri"/>
                <a:cs typeface="Calibri"/>
              </a:rPr>
              <a:t> </a:t>
            </a:r>
            <a:r>
              <a:rPr sz="3600" i="1" dirty="0">
                <a:solidFill>
                  <a:srgbClr val="242424"/>
                </a:solidFill>
                <a:latin typeface="Calibri"/>
                <a:cs typeface="Calibri"/>
              </a:rPr>
              <a:t>two</a:t>
            </a:r>
            <a:r>
              <a:rPr sz="3600" i="1" spc="-90" dirty="0">
                <a:solidFill>
                  <a:srgbClr val="242424"/>
                </a:solidFill>
                <a:latin typeface="Calibri"/>
                <a:cs typeface="Calibri"/>
              </a:rPr>
              <a:t> </a:t>
            </a:r>
            <a:r>
              <a:rPr sz="3600" i="1" dirty="0">
                <a:solidFill>
                  <a:srgbClr val="242424"/>
                </a:solidFill>
                <a:latin typeface="Calibri"/>
                <a:cs typeface="Calibri"/>
              </a:rPr>
              <a:t>extra</a:t>
            </a:r>
            <a:r>
              <a:rPr sz="3600" i="1" spc="-98" dirty="0">
                <a:solidFill>
                  <a:srgbClr val="242424"/>
                </a:solidFill>
                <a:latin typeface="Calibri"/>
                <a:cs typeface="Calibri"/>
              </a:rPr>
              <a:t> </a:t>
            </a:r>
            <a:r>
              <a:rPr sz="3600" i="1" dirty="0">
                <a:solidFill>
                  <a:srgbClr val="242424"/>
                </a:solidFill>
                <a:latin typeface="Calibri"/>
                <a:cs typeface="Calibri"/>
              </a:rPr>
              <a:t>vectors</a:t>
            </a:r>
            <a:r>
              <a:rPr sz="3600" i="1" spc="-98" dirty="0">
                <a:solidFill>
                  <a:srgbClr val="242424"/>
                </a:solidFill>
                <a:latin typeface="Calibri"/>
                <a:cs typeface="Calibri"/>
              </a:rPr>
              <a:t> </a:t>
            </a:r>
            <a:r>
              <a:rPr sz="3600" i="1" dirty="0">
                <a:solidFill>
                  <a:srgbClr val="242424"/>
                </a:solidFill>
                <a:latin typeface="Calibri"/>
                <a:cs typeface="Calibri"/>
              </a:rPr>
              <a:t>to</a:t>
            </a:r>
            <a:r>
              <a:rPr sz="3600" i="1" spc="-90" dirty="0">
                <a:solidFill>
                  <a:srgbClr val="242424"/>
                </a:solidFill>
                <a:latin typeface="Calibri"/>
                <a:cs typeface="Calibri"/>
              </a:rPr>
              <a:t> </a:t>
            </a:r>
            <a:r>
              <a:rPr sz="3600" i="1" dirty="0">
                <a:solidFill>
                  <a:srgbClr val="242424"/>
                </a:solidFill>
                <a:latin typeface="Calibri"/>
                <a:cs typeface="Calibri"/>
              </a:rPr>
              <a:t>mark</a:t>
            </a:r>
            <a:r>
              <a:rPr sz="3600" i="1" spc="-105" dirty="0">
                <a:solidFill>
                  <a:srgbClr val="242424"/>
                </a:solidFill>
                <a:latin typeface="Calibri"/>
                <a:cs typeface="Calibri"/>
              </a:rPr>
              <a:t> </a:t>
            </a:r>
            <a:r>
              <a:rPr sz="3600" i="1" dirty="0">
                <a:solidFill>
                  <a:srgbClr val="242424"/>
                </a:solidFill>
                <a:latin typeface="Calibri"/>
                <a:cs typeface="Calibri"/>
              </a:rPr>
              <a:t>the</a:t>
            </a:r>
            <a:r>
              <a:rPr sz="3600" i="1" spc="-98" dirty="0">
                <a:solidFill>
                  <a:srgbClr val="242424"/>
                </a:solidFill>
                <a:latin typeface="Calibri"/>
                <a:cs typeface="Calibri"/>
              </a:rPr>
              <a:t> </a:t>
            </a:r>
            <a:r>
              <a:rPr sz="3600" i="1" spc="-15" dirty="0">
                <a:solidFill>
                  <a:srgbClr val="242424"/>
                </a:solidFill>
                <a:latin typeface="Calibri"/>
                <a:cs typeface="Calibri"/>
              </a:rPr>
              <a:t>beginning </a:t>
            </a:r>
            <a:r>
              <a:rPr sz="3600" i="1" dirty="0">
                <a:solidFill>
                  <a:srgbClr val="242424"/>
                </a:solidFill>
                <a:latin typeface="Calibri"/>
                <a:cs typeface="Calibri"/>
              </a:rPr>
              <a:t>and</a:t>
            </a:r>
            <a:r>
              <a:rPr sz="3600" i="1" spc="-68" dirty="0">
                <a:solidFill>
                  <a:srgbClr val="242424"/>
                </a:solidFill>
                <a:latin typeface="Calibri"/>
                <a:cs typeface="Calibri"/>
              </a:rPr>
              <a:t> </a:t>
            </a:r>
            <a:r>
              <a:rPr sz="3600" i="1" dirty="0">
                <a:solidFill>
                  <a:srgbClr val="242424"/>
                </a:solidFill>
                <a:latin typeface="Calibri"/>
                <a:cs typeface="Calibri"/>
              </a:rPr>
              <a:t>end</a:t>
            </a:r>
            <a:r>
              <a:rPr sz="3600" i="1" spc="-68" dirty="0">
                <a:solidFill>
                  <a:srgbClr val="242424"/>
                </a:solidFill>
                <a:latin typeface="Calibri"/>
                <a:cs typeface="Calibri"/>
              </a:rPr>
              <a:t> </a:t>
            </a:r>
            <a:r>
              <a:rPr sz="3600" i="1" dirty="0">
                <a:solidFill>
                  <a:srgbClr val="242424"/>
                </a:solidFill>
                <a:latin typeface="Calibri"/>
                <a:cs typeface="Calibri"/>
              </a:rPr>
              <a:t>of</a:t>
            </a:r>
            <a:r>
              <a:rPr sz="3600" i="1" spc="-68" dirty="0">
                <a:solidFill>
                  <a:srgbClr val="242424"/>
                </a:solidFill>
                <a:latin typeface="Calibri"/>
                <a:cs typeface="Calibri"/>
              </a:rPr>
              <a:t> </a:t>
            </a:r>
            <a:r>
              <a:rPr sz="3600" i="1" dirty="0">
                <a:solidFill>
                  <a:srgbClr val="242424"/>
                </a:solidFill>
                <a:latin typeface="Calibri"/>
                <a:cs typeface="Calibri"/>
              </a:rPr>
              <a:t>answer</a:t>
            </a:r>
            <a:r>
              <a:rPr sz="3600" i="1" spc="-68" dirty="0">
                <a:solidFill>
                  <a:srgbClr val="242424"/>
                </a:solidFill>
                <a:latin typeface="Calibri"/>
                <a:cs typeface="Calibri"/>
              </a:rPr>
              <a:t> </a:t>
            </a:r>
            <a:r>
              <a:rPr sz="3600" i="1" dirty="0">
                <a:solidFill>
                  <a:srgbClr val="242424"/>
                </a:solidFill>
                <a:latin typeface="Calibri"/>
                <a:cs typeface="Calibri"/>
              </a:rPr>
              <a:t>from</a:t>
            </a:r>
            <a:r>
              <a:rPr sz="3600" i="1" spc="-68" dirty="0">
                <a:solidFill>
                  <a:srgbClr val="242424"/>
                </a:solidFill>
                <a:latin typeface="Calibri"/>
                <a:cs typeface="Calibri"/>
              </a:rPr>
              <a:t> </a:t>
            </a:r>
            <a:r>
              <a:rPr sz="3600" i="1" spc="-15" dirty="0">
                <a:solidFill>
                  <a:srgbClr val="242424"/>
                </a:solidFill>
                <a:latin typeface="Calibri"/>
                <a:cs typeface="Calibri"/>
              </a:rPr>
              <a:t>paragraph</a:t>
            </a:r>
            <a:endParaRPr sz="3600">
              <a:latin typeface="Calibri"/>
              <a:cs typeface="Calibri"/>
            </a:endParaRPr>
          </a:p>
          <a:p>
            <a:pPr marL="1218248" lvl="1" indent="-513398">
              <a:lnSpc>
                <a:spcPts val="4193"/>
              </a:lnSpc>
              <a:buFont typeface="Arial"/>
              <a:buChar char="•"/>
              <a:tabLst>
                <a:tab pos="1218248" algn="l"/>
              </a:tabLst>
            </a:pPr>
            <a:r>
              <a:rPr sz="3600" i="1" u="heavy" spc="-75" dirty="0">
                <a:solidFill>
                  <a:srgbClr val="242424"/>
                </a:solidFill>
                <a:uFill>
                  <a:solidFill>
                    <a:srgbClr val="242424"/>
                  </a:solidFill>
                </a:uFill>
                <a:latin typeface="Calibri"/>
                <a:cs typeface="Calibri"/>
              </a:rPr>
              <a:t>…</a:t>
            </a:r>
            <a:endParaRPr sz="3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2182261" y="1658393"/>
            <a:ext cx="5819775" cy="8408670"/>
            <a:chOff x="8121507" y="1105595"/>
            <a:chExt cx="3879850" cy="560578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191995" y="1105595"/>
              <a:ext cx="3809225" cy="5605375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8127857" y="2834225"/>
              <a:ext cx="1976120" cy="3184525"/>
            </a:xfrm>
            <a:custGeom>
              <a:avLst/>
              <a:gdLst/>
              <a:ahLst/>
              <a:cxnLst/>
              <a:rect l="l" t="t" r="r" b="b"/>
              <a:pathLst>
                <a:path w="1976120" h="3184525">
                  <a:moveTo>
                    <a:pt x="1646455" y="0"/>
                  </a:moveTo>
                  <a:lnTo>
                    <a:pt x="329299" y="0"/>
                  </a:lnTo>
                  <a:lnTo>
                    <a:pt x="280638" y="3570"/>
                  </a:lnTo>
                  <a:lnTo>
                    <a:pt x="234193" y="13942"/>
                  </a:lnTo>
                  <a:lnTo>
                    <a:pt x="190475" y="30606"/>
                  </a:lnTo>
                  <a:lnTo>
                    <a:pt x="149992" y="53052"/>
                  </a:lnTo>
                  <a:lnTo>
                    <a:pt x="113255" y="80771"/>
                  </a:lnTo>
                  <a:lnTo>
                    <a:pt x="80771" y="113255"/>
                  </a:lnTo>
                  <a:lnTo>
                    <a:pt x="53052" y="149992"/>
                  </a:lnTo>
                  <a:lnTo>
                    <a:pt x="30606" y="190475"/>
                  </a:lnTo>
                  <a:lnTo>
                    <a:pt x="13942" y="234193"/>
                  </a:lnTo>
                  <a:lnTo>
                    <a:pt x="3570" y="280638"/>
                  </a:lnTo>
                  <a:lnTo>
                    <a:pt x="0" y="329299"/>
                  </a:lnTo>
                  <a:lnTo>
                    <a:pt x="0" y="2854773"/>
                  </a:lnTo>
                  <a:lnTo>
                    <a:pt x="3570" y="2903434"/>
                  </a:lnTo>
                  <a:lnTo>
                    <a:pt x="13942" y="2949879"/>
                  </a:lnTo>
                  <a:lnTo>
                    <a:pt x="30606" y="2993597"/>
                  </a:lnTo>
                  <a:lnTo>
                    <a:pt x="53052" y="3034080"/>
                  </a:lnTo>
                  <a:lnTo>
                    <a:pt x="80771" y="3070818"/>
                  </a:lnTo>
                  <a:lnTo>
                    <a:pt x="113255" y="3103301"/>
                  </a:lnTo>
                  <a:lnTo>
                    <a:pt x="149992" y="3131020"/>
                  </a:lnTo>
                  <a:lnTo>
                    <a:pt x="190475" y="3153467"/>
                  </a:lnTo>
                  <a:lnTo>
                    <a:pt x="234193" y="3170130"/>
                  </a:lnTo>
                  <a:lnTo>
                    <a:pt x="280638" y="3180502"/>
                  </a:lnTo>
                  <a:lnTo>
                    <a:pt x="329299" y="3184073"/>
                  </a:lnTo>
                  <a:lnTo>
                    <a:pt x="1646455" y="3184073"/>
                  </a:lnTo>
                  <a:lnTo>
                    <a:pt x="1695117" y="3180502"/>
                  </a:lnTo>
                  <a:lnTo>
                    <a:pt x="1741562" y="3170130"/>
                  </a:lnTo>
                  <a:lnTo>
                    <a:pt x="1785280" y="3153467"/>
                  </a:lnTo>
                  <a:lnTo>
                    <a:pt x="1825763" y="3131020"/>
                  </a:lnTo>
                  <a:lnTo>
                    <a:pt x="1862500" y="3103301"/>
                  </a:lnTo>
                  <a:lnTo>
                    <a:pt x="1894984" y="3070818"/>
                  </a:lnTo>
                  <a:lnTo>
                    <a:pt x="1922703" y="3034080"/>
                  </a:lnTo>
                  <a:lnTo>
                    <a:pt x="1945149" y="2993597"/>
                  </a:lnTo>
                  <a:lnTo>
                    <a:pt x="1961813" y="2949879"/>
                  </a:lnTo>
                  <a:lnTo>
                    <a:pt x="1972185" y="2903434"/>
                  </a:lnTo>
                  <a:lnTo>
                    <a:pt x="1975755" y="2854773"/>
                  </a:lnTo>
                  <a:lnTo>
                    <a:pt x="1975755" y="329299"/>
                  </a:lnTo>
                  <a:lnTo>
                    <a:pt x="1972185" y="280638"/>
                  </a:lnTo>
                  <a:lnTo>
                    <a:pt x="1961813" y="234193"/>
                  </a:lnTo>
                  <a:lnTo>
                    <a:pt x="1945149" y="190475"/>
                  </a:lnTo>
                  <a:lnTo>
                    <a:pt x="1922703" y="149992"/>
                  </a:lnTo>
                  <a:lnTo>
                    <a:pt x="1894984" y="113255"/>
                  </a:lnTo>
                  <a:lnTo>
                    <a:pt x="1862500" y="80771"/>
                  </a:lnTo>
                  <a:lnTo>
                    <a:pt x="1825763" y="53052"/>
                  </a:lnTo>
                  <a:lnTo>
                    <a:pt x="1785280" y="30606"/>
                  </a:lnTo>
                  <a:lnTo>
                    <a:pt x="1741562" y="13942"/>
                  </a:lnTo>
                  <a:lnTo>
                    <a:pt x="1695117" y="3570"/>
                  </a:lnTo>
                  <a:lnTo>
                    <a:pt x="1646455" y="0"/>
                  </a:lnTo>
                  <a:close/>
                </a:path>
              </a:pathLst>
            </a:custGeom>
            <a:solidFill>
              <a:srgbClr val="FFE699">
                <a:alpha val="34899"/>
              </a:srgbClr>
            </a:solidFill>
          </p:spPr>
          <p:txBody>
            <a:bodyPr wrap="square" lIns="0" tIns="0" rIns="0" bIns="0" rtlCol="0"/>
            <a:lstStyle/>
            <a:p>
              <a:endParaRPr sz="2700"/>
            </a:p>
          </p:txBody>
        </p:sp>
        <p:sp>
          <p:nvSpPr>
            <p:cNvPr id="5" name="object 5"/>
            <p:cNvSpPr/>
            <p:nvPr/>
          </p:nvSpPr>
          <p:spPr>
            <a:xfrm>
              <a:off x="8127857" y="2834225"/>
              <a:ext cx="1976120" cy="3184525"/>
            </a:xfrm>
            <a:custGeom>
              <a:avLst/>
              <a:gdLst/>
              <a:ahLst/>
              <a:cxnLst/>
              <a:rect l="l" t="t" r="r" b="b"/>
              <a:pathLst>
                <a:path w="1976120" h="3184525">
                  <a:moveTo>
                    <a:pt x="0" y="329299"/>
                  </a:moveTo>
                  <a:lnTo>
                    <a:pt x="3570" y="280637"/>
                  </a:lnTo>
                  <a:lnTo>
                    <a:pt x="13942" y="234193"/>
                  </a:lnTo>
                  <a:lnTo>
                    <a:pt x="30605" y="190475"/>
                  </a:lnTo>
                  <a:lnTo>
                    <a:pt x="53052" y="149992"/>
                  </a:lnTo>
                  <a:lnTo>
                    <a:pt x="80771" y="113254"/>
                  </a:lnTo>
                  <a:lnTo>
                    <a:pt x="113254" y="80771"/>
                  </a:lnTo>
                  <a:lnTo>
                    <a:pt x="149992" y="53052"/>
                  </a:lnTo>
                  <a:lnTo>
                    <a:pt x="190475" y="30605"/>
                  </a:lnTo>
                  <a:lnTo>
                    <a:pt x="234193" y="13942"/>
                  </a:lnTo>
                  <a:lnTo>
                    <a:pt x="280638" y="3570"/>
                  </a:lnTo>
                  <a:lnTo>
                    <a:pt x="329299" y="0"/>
                  </a:lnTo>
                  <a:lnTo>
                    <a:pt x="1646456" y="0"/>
                  </a:lnTo>
                  <a:lnTo>
                    <a:pt x="1695117" y="3570"/>
                  </a:lnTo>
                  <a:lnTo>
                    <a:pt x="1741562" y="13942"/>
                  </a:lnTo>
                  <a:lnTo>
                    <a:pt x="1785280" y="30605"/>
                  </a:lnTo>
                  <a:lnTo>
                    <a:pt x="1825763" y="53052"/>
                  </a:lnTo>
                  <a:lnTo>
                    <a:pt x="1862500" y="80771"/>
                  </a:lnTo>
                  <a:lnTo>
                    <a:pt x="1894984" y="113254"/>
                  </a:lnTo>
                  <a:lnTo>
                    <a:pt x="1922703" y="149992"/>
                  </a:lnTo>
                  <a:lnTo>
                    <a:pt x="1945149" y="190475"/>
                  </a:lnTo>
                  <a:lnTo>
                    <a:pt x="1961813" y="234193"/>
                  </a:lnTo>
                  <a:lnTo>
                    <a:pt x="1972185" y="280637"/>
                  </a:lnTo>
                  <a:lnTo>
                    <a:pt x="1975756" y="329299"/>
                  </a:lnTo>
                  <a:lnTo>
                    <a:pt x="1975756" y="2854774"/>
                  </a:lnTo>
                  <a:lnTo>
                    <a:pt x="1972185" y="2903435"/>
                  </a:lnTo>
                  <a:lnTo>
                    <a:pt x="1961813" y="2949880"/>
                  </a:lnTo>
                  <a:lnTo>
                    <a:pt x="1945149" y="2993598"/>
                  </a:lnTo>
                  <a:lnTo>
                    <a:pt x="1922703" y="3034080"/>
                  </a:lnTo>
                  <a:lnTo>
                    <a:pt x="1894984" y="3070818"/>
                  </a:lnTo>
                  <a:lnTo>
                    <a:pt x="1862500" y="3103301"/>
                  </a:lnTo>
                  <a:lnTo>
                    <a:pt x="1825763" y="3131020"/>
                  </a:lnTo>
                  <a:lnTo>
                    <a:pt x="1785280" y="3153467"/>
                  </a:lnTo>
                  <a:lnTo>
                    <a:pt x="1741562" y="3170130"/>
                  </a:lnTo>
                  <a:lnTo>
                    <a:pt x="1695117" y="3180502"/>
                  </a:lnTo>
                  <a:lnTo>
                    <a:pt x="1646456" y="3184073"/>
                  </a:lnTo>
                  <a:lnTo>
                    <a:pt x="329299" y="3184073"/>
                  </a:lnTo>
                  <a:lnTo>
                    <a:pt x="280638" y="3180502"/>
                  </a:lnTo>
                  <a:lnTo>
                    <a:pt x="234193" y="3170130"/>
                  </a:lnTo>
                  <a:lnTo>
                    <a:pt x="190475" y="3153467"/>
                  </a:lnTo>
                  <a:lnTo>
                    <a:pt x="149992" y="3131020"/>
                  </a:lnTo>
                  <a:lnTo>
                    <a:pt x="113254" y="3103301"/>
                  </a:lnTo>
                  <a:lnTo>
                    <a:pt x="80771" y="3070818"/>
                  </a:lnTo>
                  <a:lnTo>
                    <a:pt x="53052" y="3034080"/>
                  </a:lnTo>
                  <a:lnTo>
                    <a:pt x="30605" y="2993598"/>
                  </a:lnTo>
                  <a:lnTo>
                    <a:pt x="13942" y="2949880"/>
                  </a:lnTo>
                  <a:lnTo>
                    <a:pt x="3570" y="2903435"/>
                  </a:lnTo>
                  <a:lnTo>
                    <a:pt x="0" y="2854774"/>
                  </a:lnTo>
                  <a:lnTo>
                    <a:pt x="0" y="329299"/>
                  </a:lnTo>
                  <a:close/>
                </a:path>
              </a:pathLst>
            </a:custGeom>
            <a:ln w="12700">
              <a:solidFill>
                <a:srgbClr val="172C51"/>
              </a:solidFill>
            </a:ln>
          </p:spPr>
          <p:txBody>
            <a:bodyPr wrap="square" lIns="0" tIns="0" rIns="0" bIns="0" rtlCol="0"/>
            <a:lstStyle/>
            <a:p>
              <a:endParaRPr sz="2700"/>
            </a:p>
          </p:txBody>
        </p:sp>
      </p:grpSp>
      <p:sp>
        <p:nvSpPr>
          <p:cNvPr id="6" name="object 6" descr="$PPTXTitle"/>
          <p:cNvSpPr txBox="1">
            <a:spLocks noGrp="1"/>
          </p:cNvSpPr>
          <p:nvPr>
            <p:ph type="title"/>
          </p:nvPr>
        </p:nvSpPr>
        <p:spPr>
          <a:xfrm>
            <a:off x="2712292" y="534225"/>
            <a:ext cx="8076248" cy="696344"/>
          </a:xfrm>
          <a:prstGeom prst="rect">
            <a:avLst/>
          </a:prstGeom>
        </p:spPr>
        <p:txBody>
          <a:bodyPr vert="horz" wrap="square" lIns="0" tIns="19050" rIns="0" bIns="0" rtlCol="0" anchor="ctr">
            <a:spAutoFit/>
          </a:bodyPr>
          <a:lstStyle/>
          <a:p>
            <a:pPr marL="19050">
              <a:spcBef>
                <a:spcPts val="150"/>
              </a:spcBef>
            </a:pPr>
            <a:r>
              <a:rPr dirty="0">
                <a:solidFill>
                  <a:srgbClr val="000000"/>
                </a:solidFill>
              </a:rPr>
              <a:t>BERT</a:t>
            </a:r>
            <a:r>
              <a:rPr spc="-120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-</a:t>
            </a:r>
            <a:r>
              <a:rPr spc="-127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Bidirectional</a:t>
            </a:r>
            <a:r>
              <a:rPr spc="-127" dirty="0">
                <a:solidFill>
                  <a:srgbClr val="000000"/>
                </a:solidFill>
              </a:rPr>
              <a:t> </a:t>
            </a:r>
            <a:r>
              <a:rPr spc="-15" dirty="0">
                <a:solidFill>
                  <a:srgbClr val="000000"/>
                </a:solidFill>
              </a:rPr>
              <a:t>Encoder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xfrm>
            <a:off x="11664267" y="6371008"/>
            <a:ext cx="322579" cy="2114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193675">
              <a:spcBef>
                <a:spcPts val="40"/>
              </a:spcBef>
            </a:pPr>
            <a:fld id="{81D60167-4931-47E6-BA6A-407CBD079E47}" type="slidenum">
              <a:rPr lang="en-GB" spc="-50" smtClean="0"/>
              <a:pPr marL="193675">
                <a:spcBef>
                  <a:spcPts val="40"/>
                </a:spcBef>
              </a:pPr>
              <a:t>112</a:t>
            </a:fld>
            <a:endParaRPr spc="-38" dirty="0"/>
          </a:p>
        </p:txBody>
      </p:sp>
      <p:sp>
        <p:nvSpPr>
          <p:cNvPr id="7" name="object 7"/>
          <p:cNvSpPr txBox="1"/>
          <p:nvPr/>
        </p:nvSpPr>
        <p:spPr>
          <a:xfrm>
            <a:off x="10921793" y="509435"/>
            <a:ext cx="4634865" cy="795089"/>
          </a:xfrm>
          <a:prstGeom prst="rect">
            <a:avLst/>
          </a:prstGeom>
          <a:solidFill>
            <a:srgbClr val="FFFF00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6180"/>
              </a:lnSpc>
            </a:pPr>
            <a:r>
              <a:rPr sz="5400" b="1" spc="-38" dirty="0">
                <a:latin typeface="Calibri"/>
                <a:cs typeface="Calibri"/>
              </a:rPr>
              <a:t>Representations</a:t>
            </a:r>
            <a:endParaRPr sz="54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20462" y="2317243"/>
            <a:ext cx="10119360" cy="3892091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sz="3600" b="1" dirty="0">
                <a:solidFill>
                  <a:srgbClr val="242424"/>
                </a:solidFill>
                <a:latin typeface="Calibri"/>
                <a:cs typeface="Calibri"/>
              </a:rPr>
              <a:t>BERT</a:t>
            </a:r>
            <a:r>
              <a:rPr sz="3600" b="1" spc="-120" dirty="0">
                <a:solidFill>
                  <a:srgbClr val="242424"/>
                </a:solidFill>
                <a:latin typeface="Calibri"/>
                <a:cs typeface="Calibri"/>
              </a:rPr>
              <a:t> </a:t>
            </a:r>
            <a:r>
              <a:rPr sz="3600" b="1" spc="-15" dirty="0">
                <a:solidFill>
                  <a:srgbClr val="242424"/>
                </a:solidFill>
                <a:latin typeface="Calibri"/>
                <a:cs typeface="Calibri"/>
              </a:rPr>
              <a:t>Evaluation:</a:t>
            </a:r>
            <a:endParaRPr sz="3600">
              <a:latin typeface="Calibri"/>
              <a:cs typeface="Calibri"/>
            </a:endParaRPr>
          </a:p>
          <a:p>
            <a:pPr marL="532448" indent="-513398">
              <a:spcBef>
                <a:spcPts val="4350"/>
              </a:spcBef>
              <a:buFont typeface="Arial"/>
              <a:buChar char="•"/>
              <a:tabLst>
                <a:tab pos="532448" algn="l"/>
              </a:tabLst>
            </a:pPr>
            <a:r>
              <a:rPr sz="3600" dirty="0">
                <a:solidFill>
                  <a:srgbClr val="242424"/>
                </a:solidFill>
                <a:latin typeface="Calibri"/>
                <a:cs typeface="Calibri"/>
              </a:rPr>
              <a:t>General</a:t>
            </a:r>
            <a:r>
              <a:rPr sz="3600" spc="-165" dirty="0">
                <a:solidFill>
                  <a:srgbClr val="242424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242424"/>
                </a:solidFill>
                <a:latin typeface="Calibri"/>
                <a:cs typeface="Calibri"/>
              </a:rPr>
              <a:t>Language</a:t>
            </a:r>
            <a:r>
              <a:rPr sz="3600" spc="-150" dirty="0">
                <a:solidFill>
                  <a:srgbClr val="242424"/>
                </a:solidFill>
                <a:latin typeface="Calibri"/>
                <a:cs typeface="Calibri"/>
              </a:rPr>
              <a:t> </a:t>
            </a:r>
            <a:r>
              <a:rPr sz="3600" spc="-15" dirty="0">
                <a:solidFill>
                  <a:srgbClr val="242424"/>
                </a:solidFill>
                <a:latin typeface="Calibri"/>
                <a:cs typeface="Calibri"/>
              </a:rPr>
              <a:t>Understanding</a:t>
            </a:r>
            <a:r>
              <a:rPr sz="3600" spc="-158" dirty="0">
                <a:solidFill>
                  <a:srgbClr val="242424"/>
                </a:solidFill>
                <a:latin typeface="Calibri"/>
                <a:cs typeface="Calibri"/>
              </a:rPr>
              <a:t> </a:t>
            </a:r>
            <a:r>
              <a:rPr sz="3600" spc="-15" dirty="0">
                <a:solidFill>
                  <a:srgbClr val="242424"/>
                </a:solidFill>
                <a:latin typeface="Calibri"/>
                <a:cs typeface="Calibri"/>
              </a:rPr>
              <a:t>Evaluation</a:t>
            </a:r>
            <a:r>
              <a:rPr sz="3600" spc="-158" dirty="0">
                <a:solidFill>
                  <a:srgbClr val="242424"/>
                </a:solidFill>
                <a:latin typeface="Calibri"/>
                <a:cs typeface="Calibri"/>
              </a:rPr>
              <a:t> </a:t>
            </a:r>
            <a:r>
              <a:rPr sz="3600" spc="-15" dirty="0">
                <a:solidFill>
                  <a:srgbClr val="242424"/>
                </a:solidFill>
                <a:latin typeface="Calibri"/>
                <a:cs typeface="Calibri"/>
              </a:rPr>
              <a:t>(GLUE)</a:t>
            </a:r>
            <a:endParaRPr sz="3600">
              <a:latin typeface="Calibri"/>
              <a:cs typeface="Calibri"/>
            </a:endParaRPr>
          </a:p>
          <a:p>
            <a:pPr marL="1218248" lvl="1" indent="-513398">
              <a:spcBef>
                <a:spcPts val="38"/>
              </a:spcBef>
              <a:buFont typeface="Arial"/>
              <a:buChar char="•"/>
              <a:tabLst>
                <a:tab pos="1218248" algn="l"/>
              </a:tabLst>
            </a:pPr>
            <a:r>
              <a:rPr sz="3600" dirty="0">
                <a:solidFill>
                  <a:srgbClr val="242424"/>
                </a:solidFill>
                <a:latin typeface="Calibri"/>
                <a:cs typeface="Calibri"/>
              </a:rPr>
              <a:t>Sentence</a:t>
            </a:r>
            <a:r>
              <a:rPr sz="3600" spc="-120" dirty="0">
                <a:solidFill>
                  <a:srgbClr val="242424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242424"/>
                </a:solidFill>
                <a:latin typeface="Calibri"/>
                <a:cs typeface="Calibri"/>
              </a:rPr>
              <a:t>pair</a:t>
            </a:r>
            <a:r>
              <a:rPr sz="3600" spc="-120" dirty="0">
                <a:solidFill>
                  <a:srgbClr val="242424"/>
                </a:solidFill>
                <a:latin typeface="Calibri"/>
                <a:cs typeface="Calibri"/>
              </a:rPr>
              <a:t> </a:t>
            </a:r>
            <a:r>
              <a:rPr sz="3600" spc="-30" dirty="0">
                <a:solidFill>
                  <a:srgbClr val="242424"/>
                </a:solidFill>
                <a:latin typeface="Calibri"/>
                <a:cs typeface="Calibri"/>
              </a:rPr>
              <a:t>tasks</a:t>
            </a:r>
            <a:endParaRPr sz="3600">
              <a:latin typeface="Calibri"/>
              <a:cs typeface="Calibri"/>
            </a:endParaRPr>
          </a:p>
          <a:p>
            <a:pPr marL="1218248" lvl="1" indent="-513398">
              <a:spcBef>
                <a:spcPts val="38"/>
              </a:spcBef>
              <a:buFont typeface="Arial"/>
              <a:buChar char="•"/>
              <a:tabLst>
                <a:tab pos="1218248" algn="l"/>
              </a:tabLst>
            </a:pPr>
            <a:r>
              <a:rPr sz="3600" dirty="0">
                <a:solidFill>
                  <a:srgbClr val="242424"/>
                </a:solidFill>
                <a:latin typeface="Calibri"/>
                <a:cs typeface="Calibri"/>
              </a:rPr>
              <a:t>Single</a:t>
            </a:r>
            <a:r>
              <a:rPr sz="3600" spc="-90" dirty="0">
                <a:solidFill>
                  <a:srgbClr val="242424"/>
                </a:solidFill>
                <a:latin typeface="Calibri"/>
                <a:cs typeface="Calibri"/>
              </a:rPr>
              <a:t> </a:t>
            </a:r>
            <a:r>
              <a:rPr sz="3600" spc="-15" dirty="0">
                <a:solidFill>
                  <a:srgbClr val="242424"/>
                </a:solidFill>
                <a:latin typeface="Calibri"/>
                <a:cs typeface="Calibri"/>
              </a:rPr>
              <a:t>sentence</a:t>
            </a:r>
            <a:r>
              <a:rPr sz="3600" spc="-83" dirty="0">
                <a:solidFill>
                  <a:srgbClr val="242424"/>
                </a:solidFill>
                <a:latin typeface="Calibri"/>
                <a:cs typeface="Calibri"/>
              </a:rPr>
              <a:t> </a:t>
            </a:r>
            <a:r>
              <a:rPr sz="3600" spc="-15" dirty="0">
                <a:solidFill>
                  <a:srgbClr val="242424"/>
                </a:solidFill>
                <a:latin typeface="Calibri"/>
                <a:cs typeface="Calibri"/>
              </a:rPr>
              <a:t>classification</a:t>
            </a:r>
            <a:endParaRPr sz="3600">
              <a:latin typeface="Calibri"/>
              <a:cs typeface="Calibri"/>
            </a:endParaRPr>
          </a:p>
          <a:p>
            <a:pPr marL="532448" indent="-513398">
              <a:spcBef>
                <a:spcPts val="4215"/>
              </a:spcBef>
              <a:buFont typeface="Arial"/>
              <a:buChar char="•"/>
              <a:tabLst>
                <a:tab pos="532448" algn="l"/>
              </a:tabLst>
            </a:pPr>
            <a:r>
              <a:rPr sz="3600" spc="-15" dirty="0">
                <a:solidFill>
                  <a:srgbClr val="242424"/>
                </a:solidFill>
                <a:latin typeface="Calibri"/>
                <a:cs typeface="Calibri"/>
              </a:rPr>
              <a:t>Standford</a:t>
            </a:r>
            <a:r>
              <a:rPr sz="3600" spc="-165" dirty="0">
                <a:solidFill>
                  <a:srgbClr val="242424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242424"/>
                </a:solidFill>
                <a:latin typeface="Calibri"/>
                <a:cs typeface="Calibri"/>
              </a:rPr>
              <a:t>Question</a:t>
            </a:r>
            <a:r>
              <a:rPr sz="3600" spc="-150" dirty="0">
                <a:solidFill>
                  <a:srgbClr val="242424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242424"/>
                </a:solidFill>
                <a:latin typeface="Calibri"/>
                <a:cs typeface="Calibri"/>
              </a:rPr>
              <a:t>Answering</a:t>
            </a:r>
            <a:r>
              <a:rPr sz="3600" spc="-158" dirty="0">
                <a:solidFill>
                  <a:srgbClr val="242424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242424"/>
                </a:solidFill>
                <a:latin typeface="Calibri"/>
                <a:cs typeface="Calibri"/>
              </a:rPr>
              <a:t>Dataset</a:t>
            </a:r>
            <a:r>
              <a:rPr sz="3600" spc="-158" dirty="0">
                <a:solidFill>
                  <a:srgbClr val="242424"/>
                </a:solidFill>
                <a:latin typeface="Calibri"/>
                <a:cs typeface="Calibri"/>
              </a:rPr>
              <a:t> </a:t>
            </a:r>
            <a:r>
              <a:rPr sz="3600" spc="-15" dirty="0">
                <a:solidFill>
                  <a:srgbClr val="242424"/>
                </a:solidFill>
                <a:latin typeface="Calibri"/>
                <a:cs typeface="Calibri"/>
              </a:rPr>
              <a:t>(SQuAD)</a:t>
            </a:r>
            <a:endParaRPr sz="3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2182261" y="1658393"/>
            <a:ext cx="5819775" cy="8408670"/>
            <a:chOff x="8121507" y="1105595"/>
            <a:chExt cx="3879850" cy="560578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191995" y="1105595"/>
              <a:ext cx="3809225" cy="5605375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8127857" y="2834225"/>
              <a:ext cx="1976120" cy="3184525"/>
            </a:xfrm>
            <a:custGeom>
              <a:avLst/>
              <a:gdLst/>
              <a:ahLst/>
              <a:cxnLst/>
              <a:rect l="l" t="t" r="r" b="b"/>
              <a:pathLst>
                <a:path w="1976120" h="3184525">
                  <a:moveTo>
                    <a:pt x="1646455" y="0"/>
                  </a:moveTo>
                  <a:lnTo>
                    <a:pt x="329299" y="0"/>
                  </a:lnTo>
                  <a:lnTo>
                    <a:pt x="280638" y="3570"/>
                  </a:lnTo>
                  <a:lnTo>
                    <a:pt x="234193" y="13942"/>
                  </a:lnTo>
                  <a:lnTo>
                    <a:pt x="190475" y="30606"/>
                  </a:lnTo>
                  <a:lnTo>
                    <a:pt x="149992" y="53052"/>
                  </a:lnTo>
                  <a:lnTo>
                    <a:pt x="113255" y="80771"/>
                  </a:lnTo>
                  <a:lnTo>
                    <a:pt x="80771" y="113255"/>
                  </a:lnTo>
                  <a:lnTo>
                    <a:pt x="53052" y="149992"/>
                  </a:lnTo>
                  <a:lnTo>
                    <a:pt x="30606" y="190475"/>
                  </a:lnTo>
                  <a:lnTo>
                    <a:pt x="13942" y="234193"/>
                  </a:lnTo>
                  <a:lnTo>
                    <a:pt x="3570" y="280638"/>
                  </a:lnTo>
                  <a:lnTo>
                    <a:pt x="0" y="329299"/>
                  </a:lnTo>
                  <a:lnTo>
                    <a:pt x="0" y="2854773"/>
                  </a:lnTo>
                  <a:lnTo>
                    <a:pt x="3570" y="2903434"/>
                  </a:lnTo>
                  <a:lnTo>
                    <a:pt x="13942" y="2949879"/>
                  </a:lnTo>
                  <a:lnTo>
                    <a:pt x="30606" y="2993597"/>
                  </a:lnTo>
                  <a:lnTo>
                    <a:pt x="53052" y="3034080"/>
                  </a:lnTo>
                  <a:lnTo>
                    <a:pt x="80771" y="3070818"/>
                  </a:lnTo>
                  <a:lnTo>
                    <a:pt x="113255" y="3103301"/>
                  </a:lnTo>
                  <a:lnTo>
                    <a:pt x="149992" y="3131020"/>
                  </a:lnTo>
                  <a:lnTo>
                    <a:pt x="190475" y="3153467"/>
                  </a:lnTo>
                  <a:lnTo>
                    <a:pt x="234193" y="3170130"/>
                  </a:lnTo>
                  <a:lnTo>
                    <a:pt x="280638" y="3180502"/>
                  </a:lnTo>
                  <a:lnTo>
                    <a:pt x="329299" y="3184073"/>
                  </a:lnTo>
                  <a:lnTo>
                    <a:pt x="1646455" y="3184073"/>
                  </a:lnTo>
                  <a:lnTo>
                    <a:pt x="1695117" y="3180502"/>
                  </a:lnTo>
                  <a:lnTo>
                    <a:pt x="1741562" y="3170130"/>
                  </a:lnTo>
                  <a:lnTo>
                    <a:pt x="1785280" y="3153467"/>
                  </a:lnTo>
                  <a:lnTo>
                    <a:pt x="1825763" y="3131020"/>
                  </a:lnTo>
                  <a:lnTo>
                    <a:pt x="1862500" y="3103301"/>
                  </a:lnTo>
                  <a:lnTo>
                    <a:pt x="1894984" y="3070818"/>
                  </a:lnTo>
                  <a:lnTo>
                    <a:pt x="1922703" y="3034080"/>
                  </a:lnTo>
                  <a:lnTo>
                    <a:pt x="1945149" y="2993597"/>
                  </a:lnTo>
                  <a:lnTo>
                    <a:pt x="1961813" y="2949879"/>
                  </a:lnTo>
                  <a:lnTo>
                    <a:pt x="1972185" y="2903434"/>
                  </a:lnTo>
                  <a:lnTo>
                    <a:pt x="1975755" y="2854773"/>
                  </a:lnTo>
                  <a:lnTo>
                    <a:pt x="1975755" y="329299"/>
                  </a:lnTo>
                  <a:lnTo>
                    <a:pt x="1972185" y="280638"/>
                  </a:lnTo>
                  <a:lnTo>
                    <a:pt x="1961813" y="234193"/>
                  </a:lnTo>
                  <a:lnTo>
                    <a:pt x="1945149" y="190475"/>
                  </a:lnTo>
                  <a:lnTo>
                    <a:pt x="1922703" y="149992"/>
                  </a:lnTo>
                  <a:lnTo>
                    <a:pt x="1894984" y="113255"/>
                  </a:lnTo>
                  <a:lnTo>
                    <a:pt x="1862500" y="80771"/>
                  </a:lnTo>
                  <a:lnTo>
                    <a:pt x="1825763" y="53052"/>
                  </a:lnTo>
                  <a:lnTo>
                    <a:pt x="1785280" y="30606"/>
                  </a:lnTo>
                  <a:lnTo>
                    <a:pt x="1741562" y="13942"/>
                  </a:lnTo>
                  <a:lnTo>
                    <a:pt x="1695117" y="3570"/>
                  </a:lnTo>
                  <a:lnTo>
                    <a:pt x="1646455" y="0"/>
                  </a:lnTo>
                  <a:close/>
                </a:path>
              </a:pathLst>
            </a:custGeom>
            <a:solidFill>
              <a:srgbClr val="FFE699">
                <a:alpha val="34899"/>
              </a:srgbClr>
            </a:solidFill>
          </p:spPr>
          <p:txBody>
            <a:bodyPr wrap="square" lIns="0" tIns="0" rIns="0" bIns="0" rtlCol="0"/>
            <a:lstStyle/>
            <a:p>
              <a:endParaRPr sz="2700"/>
            </a:p>
          </p:txBody>
        </p:sp>
        <p:sp>
          <p:nvSpPr>
            <p:cNvPr id="5" name="object 5"/>
            <p:cNvSpPr/>
            <p:nvPr/>
          </p:nvSpPr>
          <p:spPr>
            <a:xfrm>
              <a:off x="8127857" y="2834225"/>
              <a:ext cx="1976120" cy="3184525"/>
            </a:xfrm>
            <a:custGeom>
              <a:avLst/>
              <a:gdLst/>
              <a:ahLst/>
              <a:cxnLst/>
              <a:rect l="l" t="t" r="r" b="b"/>
              <a:pathLst>
                <a:path w="1976120" h="3184525">
                  <a:moveTo>
                    <a:pt x="0" y="329299"/>
                  </a:moveTo>
                  <a:lnTo>
                    <a:pt x="3570" y="280637"/>
                  </a:lnTo>
                  <a:lnTo>
                    <a:pt x="13942" y="234193"/>
                  </a:lnTo>
                  <a:lnTo>
                    <a:pt x="30605" y="190475"/>
                  </a:lnTo>
                  <a:lnTo>
                    <a:pt x="53052" y="149992"/>
                  </a:lnTo>
                  <a:lnTo>
                    <a:pt x="80771" y="113254"/>
                  </a:lnTo>
                  <a:lnTo>
                    <a:pt x="113254" y="80771"/>
                  </a:lnTo>
                  <a:lnTo>
                    <a:pt x="149992" y="53052"/>
                  </a:lnTo>
                  <a:lnTo>
                    <a:pt x="190475" y="30605"/>
                  </a:lnTo>
                  <a:lnTo>
                    <a:pt x="234193" y="13942"/>
                  </a:lnTo>
                  <a:lnTo>
                    <a:pt x="280638" y="3570"/>
                  </a:lnTo>
                  <a:lnTo>
                    <a:pt x="329299" y="0"/>
                  </a:lnTo>
                  <a:lnTo>
                    <a:pt x="1646456" y="0"/>
                  </a:lnTo>
                  <a:lnTo>
                    <a:pt x="1695117" y="3570"/>
                  </a:lnTo>
                  <a:lnTo>
                    <a:pt x="1741562" y="13942"/>
                  </a:lnTo>
                  <a:lnTo>
                    <a:pt x="1785280" y="30605"/>
                  </a:lnTo>
                  <a:lnTo>
                    <a:pt x="1825763" y="53052"/>
                  </a:lnTo>
                  <a:lnTo>
                    <a:pt x="1862500" y="80771"/>
                  </a:lnTo>
                  <a:lnTo>
                    <a:pt x="1894984" y="113254"/>
                  </a:lnTo>
                  <a:lnTo>
                    <a:pt x="1922703" y="149992"/>
                  </a:lnTo>
                  <a:lnTo>
                    <a:pt x="1945149" y="190475"/>
                  </a:lnTo>
                  <a:lnTo>
                    <a:pt x="1961813" y="234193"/>
                  </a:lnTo>
                  <a:lnTo>
                    <a:pt x="1972185" y="280637"/>
                  </a:lnTo>
                  <a:lnTo>
                    <a:pt x="1975756" y="329299"/>
                  </a:lnTo>
                  <a:lnTo>
                    <a:pt x="1975756" y="2854774"/>
                  </a:lnTo>
                  <a:lnTo>
                    <a:pt x="1972185" y="2903435"/>
                  </a:lnTo>
                  <a:lnTo>
                    <a:pt x="1961813" y="2949880"/>
                  </a:lnTo>
                  <a:lnTo>
                    <a:pt x="1945149" y="2993598"/>
                  </a:lnTo>
                  <a:lnTo>
                    <a:pt x="1922703" y="3034080"/>
                  </a:lnTo>
                  <a:lnTo>
                    <a:pt x="1894984" y="3070818"/>
                  </a:lnTo>
                  <a:lnTo>
                    <a:pt x="1862500" y="3103301"/>
                  </a:lnTo>
                  <a:lnTo>
                    <a:pt x="1825763" y="3131020"/>
                  </a:lnTo>
                  <a:lnTo>
                    <a:pt x="1785280" y="3153467"/>
                  </a:lnTo>
                  <a:lnTo>
                    <a:pt x="1741562" y="3170130"/>
                  </a:lnTo>
                  <a:lnTo>
                    <a:pt x="1695117" y="3180502"/>
                  </a:lnTo>
                  <a:lnTo>
                    <a:pt x="1646456" y="3184073"/>
                  </a:lnTo>
                  <a:lnTo>
                    <a:pt x="329299" y="3184073"/>
                  </a:lnTo>
                  <a:lnTo>
                    <a:pt x="280638" y="3180502"/>
                  </a:lnTo>
                  <a:lnTo>
                    <a:pt x="234193" y="3170130"/>
                  </a:lnTo>
                  <a:lnTo>
                    <a:pt x="190475" y="3153467"/>
                  </a:lnTo>
                  <a:lnTo>
                    <a:pt x="149992" y="3131020"/>
                  </a:lnTo>
                  <a:lnTo>
                    <a:pt x="113254" y="3103301"/>
                  </a:lnTo>
                  <a:lnTo>
                    <a:pt x="80771" y="3070818"/>
                  </a:lnTo>
                  <a:lnTo>
                    <a:pt x="53052" y="3034080"/>
                  </a:lnTo>
                  <a:lnTo>
                    <a:pt x="30605" y="2993598"/>
                  </a:lnTo>
                  <a:lnTo>
                    <a:pt x="13942" y="2949880"/>
                  </a:lnTo>
                  <a:lnTo>
                    <a:pt x="3570" y="2903435"/>
                  </a:lnTo>
                  <a:lnTo>
                    <a:pt x="0" y="2854774"/>
                  </a:lnTo>
                  <a:lnTo>
                    <a:pt x="0" y="329299"/>
                  </a:lnTo>
                  <a:close/>
                </a:path>
              </a:pathLst>
            </a:custGeom>
            <a:ln w="12700">
              <a:solidFill>
                <a:srgbClr val="172C51"/>
              </a:solidFill>
            </a:ln>
          </p:spPr>
          <p:txBody>
            <a:bodyPr wrap="square" lIns="0" tIns="0" rIns="0" bIns="0" rtlCol="0"/>
            <a:lstStyle/>
            <a:p>
              <a:endParaRPr sz="2700"/>
            </a:p>
          </p:txBody>
        </p:sp>
      </p:grpSp>
      <p:sp>
        <p:nvSpPr>
          <p:cNvPr id="6" name="object 6" descr="$PPTXTitle"/>
          <p:cNvSpPr txBox="1">
            <a:spLocks noGrp="1"/>
          </p:cNvSpPr>
          <p:nvPr>
            <p:ph type="title"/>
          </p:nvPr>
        </p:nvSpPr>
        <p:spPr>
          <a:xfrm>
            <a:off x="2712292" y="534225"/>
            <a:ext cx="8076248" cy="696344"/>
          </a:xfrm>
          <a:prstGeom prst="rect">
            <a:avLst/>
          </a:prstGeom>
        </p:spPr>
        <p:txBody>
          <a:bodyPr vert="horz" wrap="square" lIns="0" tIns="19050" rIns="0" bIns="0" rtlCol="0" anchor="ctr">
            <a:spAutoFit/>
          </a:bodyPr>
          <a:lstStyle/>
          <a:p>
            <a:pPr marL="19050">
              <a:spcBef>
                <a:spcPts val="150"/>
              </a:spcBef>
            </a:pPr>
            <a:r>
              <a:rPr dirty="0">
                <a:solidFill>
                  <a:srgbClr val="000000"/>
                </a:solidFill>
              </a:rPr>
              <a:t>BERT</a:t>
            </a:r>
            <a:r>
              <a:rPr spc="-120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-</a:t>
            </a:r>
            <a:r>
              <a:rPr spc="-127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Bidirectional</a:t>
            </a:r>
            <a:r>
              <a:rPr spc="-127" dirty="0">
                <a:solidFill>
                  <a:srgbClr val="000000"/>
                </a:solidFill>
              </a:rPr>
              <a:t> </a:t>
            </a:r>
            <a:r>
              <a:rPr spc="-15" dirty="0">
                <a:solidFill>
                  <a:srgbClr val="000000"/>
                </a:solidFill>
              </a:rPr>
              <a:t>Encoder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0921793" y="509435"/>
            <a:ext cx="4634865" cy="795089"/>
          </a:xfrm>
          <a:prstGeom prst="rect">
            <a:avLst/>
          </a:prstGeom>
          <a:solidFill>
            <a:srgbClr val="FFFF00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6180"/>
              </a:lnSpc>
            </a:pPr>
            <a:r>
              <a:rPr sz="5400" b="1" spc="-38" dirty="0">
                <a:latin typeface="Calibri"/>
                <a:cs typeface="Calibri"/>
              </a:rPr>
              <a:t>Representations</a:t>
            </a:r>
            <a:endParaRPr sz="54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20462" y="2317242"/>
            <a:ext cx="3215640" cy="57323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sz="3600" b="1" dirty="0">
                <a:solidFill>
                  <a:srgbClr val="242424"/>
                </a:solidFill>
                <a:latin typeface="Calibri"/>
                <a:cs typeface="Calibri"/>
              </a:rPr>
              <a:t>BERT</a:t>
            </a:r>
            <a:r>
              <a:rPr sz="3600" b="1" spc="-120" dirty="0">
                <a:solidFill>
                  <a:srgbClr val="242424"/>
                </a:solidFill>
                <a:latin typeface="Calibri"/>
                <a:cs typeface="Calibri"/>
              </a:rPr>
              <a:t> </a:t>
            </a:r>
            <a:r>
              <a:rPr sz="3600" b="1" spc="-15" dirty="0">
                <a:solidFill>
                  <a:srgbClr val="242424"/>
                </a:solidFill>
                <a:latin typeface="Calibri"/>
                <a:cs typeface="Calibri"/>
              </a:rPr>
              <a:t>Evaluation:</a:t>
            </a:r>
            <a:endParaRPr sz="3600">
              <a:latin typeface="Calibri"/>
              <a:cs typeface="Calibri"/>
            </a:endParaRPr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44072" y="3247208"/>
            <a:ext cx="11274158" cy="2351844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399910" y="5673460"/>
            <a:ext cx="3791607" cy="4389383"/>
          </a:xfrm>
          <a:prstGeom prst="rect">
            <a:avLst/>
          </a:prstGeom>
        </p:spPr>
      </p:pic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xfrm>
            <a:off x="11664267" y="6371008"/>
            <a:ext cx="322579" cy="2114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193675">
              <a:spcBef>
                <a:spcPts val="40"/>
              </a:spcBef>
            </a:pPr>
            <a:fld id="{81D60167-4931-47E6-BA6A-407CBD079E47}" type="slidenum">
              <a:rPr lang="en-GB" spc="-50" smtClean="0"/>
              <a:pPr marL="193675">
                <a:spcBef>
                  <a:spcPts val="40"/>
                </a:spcBef>
              </a:pPr>
              <a:t>113</a:t>
            </a:fld>
            <a:endParaRPr spc="-38" dirty="0"/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2182261" y="1658393"/>
            <a:ext cx="5819775" cy="8408670"/>
            <a:chOff x="8121507" y="1105595"/>
            <a:chExt cx="3879850" cy="560578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191995" y="1105595"/>
              <a:ext cx="3809225" cy="5605375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8127857" y="2834225"/>
              <a:ext cx="1976120" cy="3184525"/>
            </a:xfrm>
            <a:custGeom>
              <a:avLst/>
              <a:gdLst/>
              <a:ahLst/>
              <a:cxnLst/>
              <a:rect l="l" t="t" r="r" b="b"/>
              <a:pathLst>
                <a:path w="1976120" h="3184525">
                  <a:moveTo>
                    <a:pt x="1646455" y="0"/>
                  </a:moveTo>
                  <a:lnTo>
                    <a:pt x="329299" y="0"/>
                  </a:lnTo>
                  <a:lnTo>
                    <a:pt x="280638" y="3570"/>
                  </a:lnTo>
                  <a:lnTo>
                    <a:pt x="234193" y="13942"/>
                  </a:lnTo>
                  <a:lnTo>
                    <a:pt x="190475" y="30606"/>
                  </a:lnTo>
                  <a:lnTo>
                    <a:pt x="149992" y="53052"/>
                  </a:lnTo>
                  <a:lnTo>
                    <a:pt x="113255" y="80771"/>
                  </a:lnTo>
                  <a:lnTo>
                    <a:pt x="80771" y="113255"/>
                  </a:lnTo>
                  <a:lnTo>
                    <a:pt x="53052" y="149992"/>
                  </a:lnTo>
                  <a:lnTo>
                    <a:pt x="30606" y="190475"/>
                  </a:lnTo>
                  <a:lnTo>
                    <a:pt x="13942" y="234193"/>
                  </a:lnTo>
                  <a:lnTo>
                    <a:pt x="3570" y="280638"/>
                  </a:lnTo>
                  <a:lnTo>
                    <a:pt x="0" y="329299"/>
                  </a:lnTo>
                  <a:lnTo>
                    <a:pt x="0" y="2854773"/>
                  </a:lnTo>
                  <a:lnTo>
                    <a:pt x="3570" y="2903434"/>
                  </a:lnTo>
                  <a:lnTo>
                    <a:pt x="13942" y="2949879"/>
                  </a:lnTo>
                  <a:lnTo>
                    <a:pt x="30606" y="2993597"/>
                  </a:lnTo>
                  <a:lnTo>
                    <a:pt x="53052" y="3034080"/>
                  </a:lnTo>
                  <a:lnTo>
                    <a:pt x="80771" y="3070818"/>
                  </a:lnTo>
                  <a:lnTo>
                    <a:pt x="113255" y="3103301"/>
                  </a:lnTo>
                  <a:lnTo>
                    <a:pt x="149992" y="3131020"/>
                  </a:lnTo>
                  <a:lnTo>
                    <a:pt x="190475" y="3153467"/>
                  </a:lnTo>
                  <a:lnTo>
                    <a:pt x="234193" y="3170130"/>
                  </a:lnTo>
                  <a:lnTo>
                    <a:pt x="280638" y="3180502"/>
                  </a:lnTo>
                  <a:lnTo>
                    <a:pt x="329299" y="3184073"/>
                  </a:lnTo>
                  <a:lnTo>
                    <a:pt x="1646455" y="3184073"/>
                  </a:lnTo>
                  <a:lnTo>
                    <a:pt x="1695117" y="3180502"/>
                  </a:lnTo>
                  <a:lnTo>
                    <a:pt x="1741562" y="3170130"/>
                  </a:lnTo>
                  <a:lnTo>
                    <a:pt x="1785280" y="3153467"/>
                  </a:lnTo>
                  <a:lnTo>
                    <a:pt x="1825763" y="3131020"/>
                  </a:lnTo>
                  <a:lnTo>
                    <a:pt x="1862500" y="3103301"/>
                  </a:lnTo>
                  <a:lnTo>
                    <a:pt x="1894984" y="3070818"/>
                  </a:lnTo>
                  <a:lnTo>
                    <a:pt x="1922703" y="3034080"/>
                  </a:lnTo>
                  <a:lnTo>
                    <a:pt x="1945149" y="2993597"/>
                  </a:lnTo>
                  <a:lnTo>
                    <a:pt x="1961813" y="2949879"/>
                  </a:lnTo>
                  <a:lnTo>
                    <a:pt x="1972185" y="2903434"/>
                  </a:lnTo>
                  <a:lnTo>
                    <a:pt x="1975755" y="2854773"/>
                  </a:lnTo>
                  <a:lnTo>
                    <a:pt x="1975755" y="329299"/>
                  </a:lnTo>
                  <a:lnTo>
                    <a:pt x="1972185" y="280638"/>
                  </a:lnTo>
                  <a:lnTo>
                    <a:pt x="1961813" y="234193"/>
                  </a:lnTo>
                  <a:lnTo>
                    <a:pt x="1945149" y="190475"/>
                  </a:lnTo>
                  <a:lnTo>
                    <a:pt x="1922703" y="149992"/>
                  </a:lnTo>
                  <a:lnTo>
                    <a:pt x="1894984" y="113255"/>
                  </a:lnTo>
                  <a:lnTo>
                    <a:pt x="1862500" y="80771"/>
                  </a:lnTo>
                  <a:lnTo>
                    <a:pt x="1825763" y="53052"/>
                  </a:lnTo>
                  <a:lnTo>
                    <a:pt x="1785280" y="30606"/>
                  </a:lnTo>
                  <a:lnTo>
                    <a:pt x="1741562" y="13942"/>
                  </a:lnTo>
                  <a:lnTo>
                    <a:pt x="1695117" y="3570"/>
                  </a:lnTo>
                  <a:lnTo>
                    <a:pt x="1646455" y="0"/>
                  </a:lnTo>
                  <a:close/>
                </a:path>
              </a:pathLst>
            </a:custGeom>
            <a:solidFill>
              <a:srgbClr val="FFE699">
                <a:alpha val="34899"/>
              </a:srgbClr>
            </a:solidFill>
          </p:spPr>
          <p:txBody>
            <a:bodyPr wrap="square" lIns="0" tIns="0" rIns="0" bIns="0" rtlCol="0"/>
            <a:lstStyle/>
            <a:p>
              <a:endParaRPr sz="2700"/>
            </a:p>
          </p:txBody>
        </p:sp>
        <p:sp>
          <p:nvSpPr>
            <p:cNvPr id="5" name="object 5"/>
            <p:cNvSpPr/>
            <p:nvPr/>
          </p:nvSpPr>
          <p:spPr>
            <a:xfrm>
              <a:off x="8127857" y="2834225"/>
              <a:ext cx="1976120" cy="3184525"/>
            </a:xfrm>
            <a:custGeom>
              <a:avLst/>
              <a:gdLst/>
              <a:ahLst/>
              <a:cxnLst/>
              <a:rect l="l" t="t" r="r" b="b"/>
              <a:pathLst>
                <a:path w="1976120" h="3184525">
                  <a:moveTo>
                    <a:pt x="0" y="329299"/>
                  </a:moveTo>
                  <a:lnTo>
                    <a:pt x="3570" y="280637"/>
                  </a:lnTo>
                  <a:lnTo>
                    <a:pt x="13942" y="234193"/>
                  </a:lnTo>
                  <a:lnTo>
                    <a:pt x="30605" y="190475"/>
                  </a:lnTo>
                  <a:lnTo>
                    <a:pt x="53052" y="149992"/>
                  </a:lnTo>
                  <a:lnTo>
                    <a:pt x="80771" y="113254"/>
                  </a:lnTo>
                  <a:lnTo>
                    <a:pt x="113254" y="80771"/>
                  </a:lnTo>
                  <a:lnTo>
                    <a:pt x="149992" y="53052"/>
                  </a:lnTo>
                  <a:lnTo>
                    <a:pt x="190475" y="30605"/>
                  </a:lnTo>
                  <a:lnTo>
                    <a:pt x="234193" y="13942"/>
                  </a:lnTo>
                  <a:lnTo>
                    <a:pt x="280638" y="3570"/>
                  </a:lnTo>
                  <a:lnTo>
                    <a:pt x="329299" y="0"/>
                  </a:lnTo>
                  <a:lnTo>
                    <a:pt x="1646456" y="0"/>
                  </a:lnTo>
                  <a:lnTo>
                    <a:pt x="1695117" y="3570"/>
                  </a:lnTo>
                  <a:lnTo>
                    <a:pt x="1741562" y="13942"/>
                  </a:lnTo>
                  <a:lnTo>
                    <a:pt x="1785280" y="30605"/>
                  </a:lnTo>
                  <a:lnTo>
                    <a:pt x="1825763" y="53052"/>
                  </a:lnTo>
                  <a:lnTo>
                    <a:pt x="1862500" y="80771"/>
                  </a:lnTo>
                  <a:lnTo>
                    <a:pt x="1894984" y="113254"/>
                  </a:lnTo>
                  <a:lnTo>
                    <a:pt x="1922703" y="149992"/>
                  </a:lnTo>
                  <a:lnTo>
                    <a:pt x="1945149" y="190475"/>
                  </a:lnTo>
                  <a:lnTo>
                    <a:pt x="1961813" y="234193"/>
                  </a:lnTo>
                  <a:lnTo>
                    <a:pt x="1972185" y="280637"/>
                  </a:lnTo>
                  <a:lnTo>
                    <a:pt x="1975756" y="329299"/>
                  </a:lnTo>
                  <a:lnTo>
                    <a:pt x="1975756" y="2854774"/>
                  </a:lnTo>
                  <a:lnTo>
                    <a:pt x="1972185" y="2903435"/>
                  </a:lnTo>
                  <a:lnTo>
                    <a:pt x="1961813" y="2949880"/>
                  </a:lnTo>
                  <a:lnTo>
                    <a:pt x="1945149" y="2993598"/>
                  </a:lnTo>
                  <a:lnTo>
                    <a:pt x="1922703" y="3034080"/>
                  </a:lnTo>
                  <a:lnTo>
                    <a:pt x="1894984" y="3070818"/>
                  </a:lnTo>
                  <a:lnTo>
                    <a:pt x="1862500" y="3103301"/>
                  </a:lnTo>
                  <a:lnTo>
                    <a:pt x="1825763" y="3131020"/>
                  </a:lnTo>
                  <a:lnTo>
                    <a:pt x="1785280" y="3153467"/>
                  </a:lnTo>
                  <a:lnTo>
                    <a:pt x="1741562" y="3170130"/>
                  </a:lnTo>
                  <a:lnTo>
                    <a:pt x="1695117" y="3180502"/>
                  </a:lnTo>
                  <a:lnTo>
                    <a:pt x="1646456" y="3184073"/>
                  </a:lnTo>
                  <a:lnTo>
                    <a:pt x="329299" y="3184073"/>
                  </a:lnTo>
                  <a:lnTo>
                    <a:pt x="280638" y="3180502"/>
                  </a:lnTo>
                  <a:lnTo>
                    <a:pt x="234193" y="3170130"/>
                  </a:lnTo>
                  <a:lnTo>
                    <a:pt x="190475" y="3153467"/>
                  </a:lnTo>
                  <a:lnTo>
                    <a:pt x="149992" y="3131020"/>
                  </a:lnTo>
                  <a:lnTo>
                    <a:pt x="113254" y="3103301"/>
                  </a:lnTo>
                  <a:lnTo>
                    <a:pt x="80771" y="3070818"/>
                  </a:lnTo>
                  <a:lnTo>
                    <a:pt x="53052" y="3034080"/>
                  </a:lnTo>
                  <a:lnTo>
                    <a:pt x="30605" y="2993598"/>
                  </a:lnTo>
                  <a:lnTo>
                    <a:pt x="13942" y="2949880"/>
                  </a:lnTo>
                  <a:lnTo>
                    <a:pt x="3570" y="2903435"/>
                  </a:lnTo>
                  <a:lnTo>
                    <a:pt x="0" y="2854774"/>
                  </a:lnTo>
                  <a:lnTo>
                    <a:pt x="0" y="329299"/>
                  </a:lnTo>
                  <a:close/>
                </a:path>
              </a:pathLst>
            </a:custGeom>
            <a:ln w="12700">
              <a:solidFill>
                <a:srgbClr val="172C51"/>
              </a:solidFill>
            </a:ln>
          </p:spPr>
          <p:txBody>
            <a:bodyPr wrap="square" lIns="0" tIns="0" rIns="0" bIns="0" rtlCol="0"/>
            <a:lstStyle/>
            <a:p>
              <a:endParaRPr sz="2700"/>
            </a:p>
          </p:txBody>
        </p:sp>
      </p:grpSp>
      <p:sp>
        <p:nvSpPr>
          <p:cNvPr id="6" name="object 6" descr="$PPTXTitle"/>
          <p:cNvSpPr txBox="1">
            <a:spLocks noGrp="1"/>
          </p:cNvSpPr>
          <p:nvPr>
            <p:ph type="title"/>
          </p:nvPr>
        </p:nvSpPr>
        <p:spPr>
          <a:xfrm>
            <a:off x="2712292" y="534225"/>
            <a:ext cx="8076248" cy="696344"/>
          </a:xfrm>
          <a:prstGeom prst="rect">
            <a:avLst/>
          </a:prstGeom>
        </p:spPr>
        <p:txBody>
          <a:bodyPr vert="horz" wrap="square" lIns="0" tIns="19050" rIns="0" bIns="0" rtlCol="0" anchor="ctr">
            <a:spAutoFit/>
          </a:bodyPr>
          <a:lstStyle/>
          <a:p>
            <a:pPr marL="19050">
              <a:spcBef>
                <a:spcPts val="150"/>
              </a:spcBef>
            </a:pPr>
            <a:r>
              <a:rPr dirty="0">
                <a:solidFill>
                  <a:srgbClr val="000000"/>
                </a:solidFill>
              </a:rPr>
              <a:t>BERT</a:t>
            </a:r>
            <a:r>
              <a:rPr spc="-120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-</a:t>
            </a:r>
            <a:r>
              <a:rPr spc="-127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Bidirectional</a:t>
            </a:r>
            <a:r>
              <a:rPr spc="-127" dirty="0">
                <a:solidFill>
                  <a:srgbClr val="000000"/>
                </a:solidFill>
              </a:rPr>
              <a:t> </a:t>
            </a:r>
            <a:r>
              <a:rPr spc="-15" dirty="0">
                <a:solidFill>
                  <a:srgbClr val="000000"/>
                </a:solidFill>
              </a:rPr>
              <a:t>Encoder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xfrm>
            <a:off x="11664267" y="6371008"/>
            <a:ext cx="322579" cy="2114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193675">
              <a:spcBef>
                <a:spcPts val="40"/>
              </a:spcBef>
            </a:pPr>
            <a:fld id="{81D60167-4931-47E6-BA6A-407CBD079E47}" type="slidenum">
              <a:rPr lang="en-GB" spc="-50" smtClean="0"/>
              <a:pPr marL="193675">
                <a:spcBef>
                  <a:spcPts val="40"/>
                </a:spcBef>
              </a:pPr>
              <a:t>114</a:t>
            </a:fld>
            <a:endParaRPr spc="-38" dirty="0"/>
          </a:p>
        </p:txBody>
      </p:sp>
      <p:sp>
        <p:nvSpPr>
          <p:cNvPr id="7" name="object 7"/>
          <p:cNvSpPr txBox="1"/>
          <p:nvPr/>
        </p:nvSpPr>
        <p:spPr>
          <a:xfrm>
            <a:off x="10921793" y="509435"/>
            <a:ext cx="4634865" cy="795089"/>
          </a:xfrm>
          <a:prstGeom prst="rect">
            <a:avLst/>
          </a:prstGeom>
          <a:solidFill>
            <a:srgbClr val="FFFF00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6180"/>
              </a:lnSpc>
            </a:pPr>
            <a:r>
              <a:rPr sz="5400" b="1" spc="-38" dirty="0">
                <a:latin typeface="Calibri"/>
                <a:cs typeface="Calibri"/>
              </a:rPr>
              <a:t>Representations</a:t>
            </a:r>
            <a:endParaRPr sz="54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20462" y="1489710"/>
            <a:ext cx="10003155" cy="279948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sz="3600" b="1" dirty="0">
                <a:solidFill>
                  <a:srgbClr val="242424"/>
                </a:solidFill>
                <a:latin typeface="Calibri"/>
                <a:cs typeface="Calibri"/>
              </a:rPr>
              <a:t>What</a:t>
            </a:r>
            <a:r>
              <a:rPr sz="3600" b="1" spc="-68" dirty="0">
                <a:solidFill>
                  <a:srgbClr val="242424"/>
                </a:solidFill>
                <a:latin typeface="Calibri"/>
                <a:cs typeface="Calibri"/>
              </a:rPr>
              <a:t> </a:t>
            </a:r>
            <a:r>
              <a:rPr sz="3600" b="1" dirty="0">
                <a:solidFill>
                  <a:srgbClr val="242424"/>
                </a:solidFill>
                <a:latin typeface="Calibri"/>
                <a:cs typeface="Calibri"/>
              </a:rPr>
              <a:t>is</a:t>
            </a:r>
            <a:r>
              <a:rPr sz="3600" b="1" spc="-53" dirty="0">
                <a:solidFill>
                  <a:srgbClr val="242424"/>
                </a:solidFill>
                <a:latin typeface="Calibri"/>
                <a:cs typeface="Calibri"/>
              </a:rPr>
              <a:t> </a:t>
            </a:r>
            <a:r>
              <a:rPr sz="3600" b="1" dirty="0">
                <a:solidFill>
                  <a:srgbClr val="242424"/>
                </a:solidFill>
                <a:latin typeface="Calibri"/>
                <a:cs typeface="Calibri"/>
              </a:rPr>
              <a:t>our</a:t>
            </a:r>
            <a:r>
              <a:rPr sz="3600" b="1" spc="-68" dirty="0">
                <a:solidFill>
                  <a:srgbClr val="242424"/>
                </a:solidFill>
                <a:latin typeface="Calibri"/>
                <a:cs typeface="Calibri"/>
              </a:rPr>
              <a:t> </a:t>
            </a:r>
            <a:r>
              <a:rPr sz="3600" b="1" spc="-38" dirty="0">
                <a:solidFill>
                  <a:srgbClr val="242424"/>
                </a:solidFill>
                <a:latin typeface="Calibri"/>
                <a:cs typeface="Calibri"/>
              </a:rPr>
              <a:t>takeaway</a:t>
            </a:r>
            <a:r>
              <a:rPr sz="3600" b="1" spc="-60" dirty="0">
                <a:solidFill>
                  <a:srgbClr val="242424"/>
                </a:solidFill>
                <a:latin typeface="Calibri"/>
                <a:cs typeface="Calibri"/>
              </a:rPr>
              <a:t> </a:t>
            </a:r>
            <a:r>
              <a:rPr sz="3600" b="1" dirty="0">
                <a:solidFill>
                  <a:srgbClr val="242424"/>
                </a:solidFill>
                <a:latin typeface="Calibri"/>
                <a:cs typeface="Calibri"/>
              </a:rPr>
              <a:t>from</a:t>
            </a:r>
            <a:r>
              <a:rPr sz="3600" b="1" spc="-60" dirty="0">
                <a:solidFill>
                  <a:srgbClr val="242424"/>
                </a:solidFill>
                <a:latin typeface="Calibri"/>
                <a:cs typeface="Calibri"/>
              </a:rPr>
              <a:t> </a:t>
            </a:r>
            <a:r>
              <a:rPr sz="3600" b="1" spc="-15" dirty="0">
                <a:solidFill>
                  <a:srgbClr val="242424"/>
                </a:solidFill>
                <a:latin typeface="Calibri"/>
                <a:cs typeface="Calibri"/>
              </a:rPr>
              <a:t>BERT?</a:t>
            </a:r>
            <a:endParaRPr sz="3600">
              <a:latin typeface="Calibri"/>
              <a:cs typeface="Calibri"/>
            </a:endParaRPr>
          </a:p>
          <a:p>
            <a:pPr marL="532448" indent="-513398">
              <a:spcBef>
                <a:spcPts val="4388"/>
              </a:spcBef>
              <a:buFont typeface="Arial"/>
              <a:buChar char="•"/>
              <a:tabLst>
                <a:tab pos="532448" algn="l"/>
              </a:tabLst>
            </a:pPr>
            <a:r>
              <a:rPr sz="3600" b="1" spc="-30" dirty="0">
                <a:solidFill>
                  <a:srgbClr val="C00000"/>
                </a:solidFill>
                <a:latin typeface="Calibri"/>
                <a:cs typeface="Calibri"/>
              </a:rPr>
              <a:t>Pre-</a:t>
            </a:r>
            <a:r>
              <a:rPr sz="3600" b="1" dirty="0">
                <a:solidFill>
                  <a:srgbClr val="C00000"/>
                </a:solidFill>
                <a:latin typeface="Calibri"/>
                <a:cs typeface="Calibri"/>
              </a:rPr>
              <a:t>training</a:t>
            </a:r>
            <a:r>
              <a:rPr sz="3600" b="1" spc="-10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600" b="1" dirty="0">
                <a:solidFill>
                  <a:srgbClr val="C00000"/>
                </a:solidFill>
                <a:latin typeface="Calibri"/>
                <a:cs typeface="Calibri"/>
              </a:rPr>
              <a:t>tasks</a:t>
            </a:r>
            <a:r>
              <a:rPr sz="3600" b="1" spc="-83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600" b="1" dirty="0">
                <a:solidFill>
                  <a:srgbClr val="C00000"/>
                </a:solidFill>
                <a:latin typeface="Calibri"/>
                <a:cs typeface="Calibri"/>
              </a:rPr>
              <a:t>can</a:t>
            </a:r>
            <a:r>
              <a:rPr sz="3600" b="1" spc="-98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600" b="1" dirty="0">
                <a:solidFill>
                  <a:srgbClr val="C00000"/>
                </a:solidFill>
                <a:latin typeface="Calibri"/>
                <a:cs typeface="Calibri"/>
              </a:rPr>
              <a:t>be</a:t>
            </a:r>
            <a:r>
              <a:rPr sz="3600" b="1" spc="-9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600" b="1" spc="-15" dirty="0">
                <a:solidFill>
                  <a:srgbClr val="C00000"/>
                </a:solidFill>
                <a:latin typeface="Calibri"/>
                <a:cs typeface="Calibri"/>
              </a:rPr>
              <a:t>invented</a:t>
            </a:r>
            <a:r>
              <a:rPr sz="3600" b="1" spc="-98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600" b="1" spc="-15" dirty="0">
                <a:solidFill>
                  <a:srgbClr val="C00000"/>
                </a:solidFill>
                <a:latin typeface="Calibri"/>
                <a:cs typeface="Calibri"/>
              </a:rPr>
              <a:t>flexibly…</a:t>
            </a:r>
            <a:endParaRPr sz="3600">
              <a:latin typeface="Calibri"/>
              <a:cs typeface="Calibri"/>
            </a:endParaRPr>
          </a:p>
          <a:p>
            <a:pPr marL="1219200" marR="7620" lvl="1" indent="-514350">
              <a:spcBef>
                <a:spcPts val="38"/>
              </a:spcBef>
              <a:buFont typeface="Arial"/>
              <a:buChar char="•"/>
              <a:tabLst>
                <a:tab pos="1219200" algn="l"/>
              </a:tabLst>
            </a:pPr>
            <a:r>
              <a:rPr sz="3600" spc="-30" dirty="0">
                <a:solidFill>
                  <a:srgbClr val="C00000"/>
                </a:solidFill>
                <a:latin typeface="Calibri"/>
                <a:cs typeface="Calibri"/>
              </a:rPr>
              <a:t>Effective</a:t>
            </a:r>
            <a:r>
              <a:rPr sz="3600" spc="-10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600" spc="-15" dirty="0">
                <a:solidFill>
                  <a:srgbClr val="C00000"/>
                </a:solidFill>
                <a:latin typeface="Calibri"/>
                <a:cs typeface="Calibri"/>
              </a:rPr>
              <a:t>representations</a:t>
            </a:r>
            <a:r>
              <a:rPr sz="3600" spc="-113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C00000"/>
                </a:solidFill>
                <a:latin typeface="Calibri"/>
                <a:cs typeface="Calibri"/>
              </a:rPr>
              <a:t>can</a:t>
            </a:r>
            <a:r>
              <a:rPr sz="3600" spc="-10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C00000"/>
                </a:solidFill>
                <a:latin typeface="Calibri"/>
                <a:cs typeface="Calibri"/>
              </a:rPr>
              <a:t>be</a:t>
            </a:r>
            <a:r>
              <a:rPr sz="3600" spc="-98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C00000"/>
                </a:solidFill>
                <a:latin typeface="Calibri"/>
                <a:cs typeface="Calibri"/>
              </a:rPr>
              <a:t>derived</a:t>
            </a:r>
            <a:r>
              <a:rPr sz="3600" spc="-10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C00000"/>
                </a:solidFill>
                <a:latin typeface="Calibri"/>
                <a:cs typeface="Calibri"/>
              </a:rPr>
              <a:t>from</a:t>
            </a:r>
            <a:r>
              <a:rPr sz="3600" spc="-113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600" spc="-75" dirty="0">
                <a:solidFill>
                  <a:srgbClr val="C00000"/>
                </a:solidFill>
                <a:latin typeface="Calibri"/>
                <a:cs typeface="Calibri"/>
              </a:rPr>
              <a:t>a </a:t>
            </a:r>
            <a:r>
              <a:rPr sz="3600" dirty="0">
                <a:solidFill>
                  <a:srgbClr val="C00000"/>
                </a:solidFill>
                <a:latin typeface="Calibri"/>
                <a:cs typeface="Calibri"/>
              </a:rPr>
              <a:t>flexible</a:t>
            </a:r>
            <a:r>
              <a:rPr sz="3600" spc="-113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C00000"/>
                </a:solidFill>
                <a:latin typeface="Calibri"/>
                <a:cs typeface="Calibri"/>
              </a:rPr>
              <a:t>regime</a:t>
            </a:r>
            <a:r>
              <a:rPr sz="3600" spc="-10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C00000"/>
                </a:solidFill>
                <a:latin typeface="Calibri"/>
                <a:cs typeface="Calibri"/>
              </a:rPr>
              <a:t>of</a:t>
            </a:r>
            <a:r>
              <a:rPr sz="3600" spc="-113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600" spc="-38" dirty="0">
                <a:solidFill>
                  <a:srgbClr val="C00000"/>
                </a:solidFill>
                <a:latin typeface="Calibri"/>
                <a:cs typeface="Calibri"/>
              </a:rPr>
              <a:t>pre-</a:t>
            </a:r>
            <a:r>
              <a:rPr sz="3600" dirty="0">
                <a:solidFill>
                  <a:srgbClr val="C00000"/>
                </a:solidFill>
                <a:latin typeface="Calibri"/>
                <a:cs typeface="Calibri"/>
              </a:rPr>
              <a:t>training</a:t>
            </a:r>
            <a:r>
              <a:rPr sz="3600" spc="-12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600" spc="-15" dirty="0">
                <a:solidFill>
                  <a:srgbClr val="C00000"/>
                </a:solidFill>
                <a:latin typeface="Calibri"/>
                <a:cs typeface="Calibri"/>
              </a:rPr>
              <a:t>tasks.</a:t>
            </a:r>
            <a:endParaRPr sz="3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2182261" y="1658393"/>
            <a:ext cx="5819775" cy="8408670"/>
            <a:chOff x="8121507" y="1105595"/>
            <a:chExt cx="3879850" cy="560578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191995" y="1105595"/>
              <a:ext cx="3809225" cy="5605375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8127857" y="2834225"/>
              <a:ext cx="1976120" cy="3184525"/>
            </a:xfrm>
            <a:custGeom>
              <a:avLst/>
              <a:gdLst/>
              <a:ahLst/>
              <a:cxnLst/>
              <a:rect l="l" t="t" r="r" b="b"/>
              <a:pathLst>
                <a:path w="1976120" h="3184525">
                  <a:moveTo>
                    <a:pt x="1646455" y="0"/>
                  </a:moveTo>
                  <a:lnTo>
                    <a:pt x="329299" y="0"/>
                  </a:lnTo>
                  <a:lnTo>
                    <a:pt x="280638" y="3570"/>
                  </a:lnTo>
                  <a:lnTo>
                    <a:pt x="234193" y="13942"/>
                  </a:lnTo>
                  <a:lnTo>
                    <a:pt x="190475" y="30606"/>
                  </a:lnTo>
                  <a:lnTo>
                    <a:pt x="149992" y="53052"/>
                  </a:lnTo>
                  <a:lnTo>
                    <a:pt x="113255" y="80771"/>
                  </a:lnTo>
                  <a:lnTo>
                    <a:pt x="80771" y="113255"/>
                  </a:lnTo>
                  <a:lnTo>
                    <a:pt x="53052" y="149992"/>
                  </a:lnTo>
                  <a:lnTo>
                    <a:pt x="30606" y="190475"/>
                  </a:lnTo>
                  <a:lnTo>
                    <a:pt x="13942" y="234193"/>
                  </a:lnTo>
                  <a:lnTo>
                    <a:pt x="3570" y="280638"/>
                  </a:lnTo>
                  <a:lnTo>
                    <a:pt x="0" y="329299"/>
                  </a:lnTo>
                  <a:lnTo>
                    <a:pt x="0" y="2854773"/>
                  </a:lnTo>
                  <a:lnTo>
                    <a:pt x="3570" y="2903434"/>
                  </a:lnTo>
                  <a:lnTo>
                    <a:pt x="13942" y="2949879"/>
                  </a:lnTo>
                  <a:lnTo>
                    <a:pt x="30606" y="2993597"/>
                  </a:lnTo>
                  <a:lnTo>
                    <a:pt x="53052" y="3034080"/>
                  </a:lnTo>
                  <a:lnTo>
                    <a:pt x="80771" y="3070818"/>
                  </a:lnTo>
                  <a:lnTo>
                    <a:pt x="113255" y="3103301"/>
                  </a:lnTo>
                  <a:lnTo>
                    <a:pt x="149992" y="3131020"/>
                  </a:lnTo>
                  <a:lnTo>
                    <a:pt x="190475" y="3153467"/>
                  </a:lnTo>
                  <a:lnTo>
                    <a:pt x="234193" y="3170130"/>
                  </a:lnTo>
                  <a:lnTo>
                    <a:pt x="280638" y="3180502"/>
                  </a:lnTo>
                  <a:lnTo>
                    <a:pt x="329299" y="3184073"/>
                  </a:lnTo>
                  <a:lnTo>
                    <a:pt x="1646455" y="3184073"/>
                  </a:lnTo>
                  <a:lnTo>
                    <a:pt x="1695117" y="3180502"/>
                  </a:lnTo>
                  <a:lnTo>
                    <a:pt x="1741562" y="3170130"/>
                  </a:lnTo>
                  <a:lnTo>
                    <a:pt x="1785280" y="3153467"/>
                  </a:lnTo>
                  <a:lnTo>
                    <a:pt x="1825763" y="3131020"/>
                  </a:lnTo>
                  <a:lnTo>
                    <a:pt x="1862500" y="3103301"/>
                  </a:lnTo>
                  <a:lnTo>
                    <a:pt x="1894984" y="3070818"/>
                  </a:lnTo>
                  <a:lnTo>
                    <a:pt x="1922703" y="3034080"/>
                  </a:lnTo>
                  <a:lnTo>
                    <a:pt x="1945149" y="2993597"/>
                  </a:lnTo>
                  <a:lnTo>
                    <a:pt x="1961813" y="2949879"/>
                  </a:lnTo>
                  <a:lnTo>
                    <a:pt x="1972185" y="2903434"/>
                  </a:lnTo>
                  <a:lnTo>
                    <a:pt x="1975755" y="2854773"/>
                  </a:lnTo>
                  <a:lnTo>
                    <a:pt x="1975755" y="329299"/>
                  </a:lnTo>
                  <a:lnTo>
                    <a:pt x="1972185" y="280638"/>
                  </a:lnTo>
                  <a:lnTo>
                    <a:pt x="1961813" y="234193"/>
                  </a:lnTo>
                  <a:lnTo>
                    <a:pt x="1945149" y="190475"/>
                  </a:lnTo>
                  <a:lnTo>
                    <a:pt x="1922703" y="149992"/>
                  </a:lnTo>
                  <a:lnTo>
                    <a:pt x="1894984" y="113255"/>
                  </a:lnTo>
                  <a:lnTo>
                    <a:pt x="1862500" y="80771"/>
                  </a:lnTo>
                  <a:lnTo>
                    <a:pt x="1825763" y="53052"/>
                  </a:lnTo>
                  <a:lnTo>
                    <a:pt x="1785280" y="30606"/>
                  </a:lnTo>
                  <a:lnTo>
                    <a:pt x="1741562" y="13942"/>
                  </a:lnTo>
                  <a:lnTo>
                    <a:pt x="1695117" y="3570"/>
                  </a:lnTo>
                  <a:lnTo>
                    <a:pt x="1646455" y="0"/>
                  </a:lnTo>
                  <a:close/>
                </a:path>
              </a:pathLst>
            </a:custGeom>
            <a:solidFill>
              <a:srgbClr val="FFE699">
                <a:alpha val="34899"/>
              </a:srgbClr>
            </a:solidFill>
          </p:spPr>
          <p:txBody>
            <a:bodyPr wrap="square" lIns="0" tIns="0" rIns="0" bIns="0" rtlCol="0"/>
            <a:lstStyle/>
            <a:p>
              <a:endParaRPr sz="2700"/>
            </a:p>
          </p:txBody>
        </p:sp>
        <p:sp>
          <p:nvSpPr>
            <p:cNvPr id="5" name="object 5"/>
            <p:cNvSpPr/>
            <p:nvPr/>
          </p:nvSpPr>
          <p:spPr>
            <a:xfrm>
              <a:off x="8127857" y="2834225"/>
              <a:ext cx="1976120" cy="3184525"/>
            </a:xfrm>
            <a:custGeom>
              <a:avLst/>
              <a:gdLst/>
              <a:ahLst/>
              <a:cxnLst/>
              <a:rect l="l" t="t" r="r" b="b"/>
              <a:pathLst>
                <a:path w="1976120" h="3184525">
                  <a:moveTo>
                    <a:pt x="0" y="329299"/>
                  </a:moveTo>
                  <a:lnTo>
                    <a:pt x="3570" y="280637"/>
                  </a:lnTo>
                  <a:lnTo>
                    <a:pt x="13942" y="234193"/>
                  </a:lnTo>
                  <a:lnTo>
                    <a:pt x="30605" y="190475"/>
                  </a:lnTo>
                  <a:lnTo>
                    <a:pt x="53052" y="149992"/>
                  </a:lnTo>
                  <a:lnTo>
                    <a:pt x="80771" y="113254"/>
                  </a:lnTo>
                  <a:lnTo>
                    <a:pt x="113254" y="80771"/>
                  </a:lnTo>
                  <a:lnTo>
                    <a:pt x="149992" y="53052"/>
                  </a:lnTo>
                  <a:lnTo>
                    <a:pt x="190475" y="30605"/>
                  </a:lnTo>
                  <a:lnTo>
                    <a:pt x="234193" y="13942"/>
                  </a:lnTo>
                  <a:lnTo>
                    <a:pt x="280638" y="3570"/>
                  </a:lnTo>
                  <a:lnTo>
                    <a:pt x="329299" y="0"/>
                  </a:lnTo>
                  <a:lnTo>
                    <a:pt x="1646456" y="0"/>
                  </a:lnTo>
                  <a:lnTo>
                    <a:pt x="1695117" y="3570"/>
                  </a:lnTo>
                  <a:lnTo>
                    <a:pt x="1741562" y="13942"/>
                  </a:lnTo>
                  <a:lnTo>
                    <a:pt x="1785280" y="30605"/>
                  </a:lnTo>
                  <a:lnTo>
                    <a:pt x="1825763" y="53052"/>
                  </a:lnTo>
                  <a:lnTo>
                    <a:pt x="1862500" y="80771"/>
                  </a:lnTo>
                  <a:lnTo>
                    <a:pt x="1894984" y="113254"/>
                  </a:lnTo>
                  <a:lnTo>
                    <a:pt x="1922703" y="149992"/>
                  </a:lnTo>
                  <a:lnTo>
                    <a:pt x="1945149" y="190475"/>
                  </a:lnTo>
                  <a:lnTo>
                    <a:pt x="1961813" y="234193"/>
                  </a:lnTo>
                  <a:lnTo>
                    <a:pt x="1972185" y="280637"/>
                  </a:lnTo>
                  <a:lnTo>
                    <a:pt x="1975756" y="329299"/>
                  </a:lnTo>
                  <a:lnTo>
                    <a:pt x="1975756" y="2854774"/>
                  </a:lnTo>
                  <a:lnTo>
                    <a:pt x="1972185" y="2903435"/>
                  </a:lnTo>
                  <a:lnTo>
                    <a:pt x="1961813" y="2949880"/>
                  </a:lnTo>
                  <a:lnTo>
                    <a:pt x="1945149" y="2993598"/>
                  </a:lnTo>
                  <a:lnTo>
                    <a:pt x="1922703" y="3034080"/>
                  </a:lnTo>
                  <a:lnTo>
                    <a:pt x="1894984" y="3070818"/>
                  </a:lnTo>
                  <a:lnTo>
                    <a:pt x="1862500" y="3103301"/>
                  </a:lnTo>
                  <a:lnTo>
                    <a:pt x="1825763" y="3131020"/>
                  </a:lnTo>
                  <a:lnTo>
                    <a:pt x="1785280" y="3153467"/>
                  </a:lnTo>
                  <a:lnTo>
                    <a:pt x="1741562" y="3170130"/>
                  </a:lnTo>
                  <a:lnTo>
                    <a:pt x="1695117" y="3180502"/>
                  </a:lnTo>
                  <a:lnTo>
                    <a:pt x="1646456" y="3184073"/>
                  </a:lnTo>
                  <a:lnTo>
                    <a:pt x="329299" y="3184073"/>
                  </a:lnTo>
                  <a:lnTo>
                    <a:pt x="280638" y="3180502"/>
                  </a:lnTo>
                  <a:lnTo>
                    <a:pt x="234193" y="3170130"/>
                  </a:lnTo>
                  <a:lnTo>
                    <a:pt x="190475" y="3153467"/>
                  </a:lnTo>
                  <a:lnTo>
                    <a:pt x="149992" y="3131020"/>
                  </a:lnTo>
                  <a:lnTo>
                    <a:pt x="113254" y="3103301"/>
                  </a:lnTo>
                  <a:lnTo>
                    <a:pt x="80771" y="3070818"/>
                  </a:lnTo>
                  <a:lnTo>
                    <a:pt x="53052" y="3034080"/>
                  </a:lnTo>
                  <a:lnTo>
                    <a:pt x="30605" y="2993598"/>
                  </a:lnTo>
                  <a:lnTo>
                    <a:pt x="13942" y="2949880"/>
                  </a:lnTo>
                  <a:lnTo>
                    <a:pt x="3570" y="2903435"/>
                  </a:lnTo>
                  <a:lnTo>
                    <a:pt x="0" y="2854774"/>
                  </a:lnTo>
                  <a:lnTo>
                    <a:pt x="0" y="329299"/>
                  </a:lnTo>
                  <a:close/>
                </a:path>
              </a:pathLst>
            </a:custGeom>
            <a:ln w="12700">
              <a:solidFill>
                <a:srgbClr val="172C51"/>
              </a:solidFill>
            </a:ln>
          </p:spPr>
          <p:txBody>
            <a:bodyPr wrap="square" lIns="0" tIns="0" rIns="0" bIns="0" rtlCol="0"/>
            <a:lstStyle/>
            <a:p>
              <a:endParaRPr sz="2700"/>
            </a:p>
          </p:txBody>
        </p:sp>
      </p:grpSp>
      <p:sp>
        <p:nvSpPr>
          <p:cNvPr id="6" name="object 6" descr="$PPTXTitle"/>
          <p:cNvSpPr txBox="1">
            <a:spLocks noGrp="1"/>
          </p:cNvSpPr>
          <p:nvPr>
            <p:ph type="title"/>
          </p:nvPr>
        </p:nvSpPr>
        <p:spPr>
          <a:xfrm>
            <a:off x="2712292" y="534225"/>
            <a:ext cx="8076248" cy="696344"/>
          </a:xfrm>
          <a:prstGeom prst="rect">
            <a:avLst/>
          </a:prstGeom>
        </p:spPr>
        <p:txBody>
          <a:bodyPr vert="horz" wrap="square" lIns="0" tIns="19050" rIns="0" bIns="0" rtlCol="0" anchor="ctr">
            <a:spAutoFit/>
          </a:bodyPr>
          <a:lstStyle/>
          <a:p>
            <a:pPr marL="19050">
              <a:spcBef>
                <a:spcPts val="150"/>
              </a:spcBef>
            </a:pPr>
            <a:r>
              <a:rPr dirty="0">
                <a:solidFill>
                  <a:srgbClr val="000000"/>
                </a:solidFill>
              </a:rPr>
              <a:t>BERT</a:t>
            </a:r>
            <a:r>
              <a:rPr spc="-120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-</a:t>
            </a:r>
            <a:r>
              <a:rPr spc="-127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Bidirectional</a:t>
            </a:r>
            <a:r>
              <a:rPr spc="-127" dirty="0">
                <a:solidFill>
                  <a:srgbClr val="000000"/>
                </a:solidFill>
              </a:rPr>
              <a:t> </a:t>
            </a:r>
            <a:r>
              <a:rPr spc="-15" dirty="0">
                <a:solidFill>
                  <a:srgbClr val="000000"/>
                </a:solidFill>
              </a:rPr>
              <a:t>Encoder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xfrm>
            <a:off x="11664267" y="6371008"/>
            <a:ext cx="322579" cy="2114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193675">
              <a:spcBef>
                <a:spcPts val="40"/>
              </a:spcBef>
            </a:pPr>
            <a:fld id="{81D60167-4931-47E6-BA6A-407CBD079E47}" type="slidenum">
              <a:rPr lang="en-GB" spc="-50" smtClean="0"/>
              <a:pPr marL="193675">
                <a:spcBef>
                  <a:spcPts val="40"/>
                </a:spcBef>
              </a:pPr>
              <a:t>115</a:t>
            </a:fld>
            <a:endParaRPr spc="-38" dirty="0"/>
          </a:p>
        </p:txBody>
      </p:sp>
      <p:sp>
        <p:nvSpPr>
          <p:cNvPr id="7" name="object 7"/>
          <p:cNvSpPr txBox="1"/>
          <p:nvPr/>
        </p:nvSpPr>
        <p:spPr>
          <a:xfrm>
            <a:off x="10921793" y="509435"/>
            <a:ext cx="4634865" cy="795089"/>
          </a:xfrm>
          <a:prstGeom prst="rect">
            <a:avLst/>
          </a:prstGeom>
          <a:solidFill>
            <a:srgbClr val="FFFF00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6180"/>
              </a:lnSpc>
            </a:pPr>
            <a:r>
              <a:rPr sz="5400" b="1" spc="-38" dirty="0">
                <a:latin typeface="Calibri"/>
                <a:cs typeface="Calibri"/>
              </a:rPr>
              <a:t>Representations</a:t>
            </a:r>
            <a:endParaRPr sz="54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20462" y="1489711"/>
            <a:ext cx="10556558" cy="6115392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sz="3600" b="1" dirty="0">
                <a:solidFill>
                  <a:srgbClr val="242424"/>
                </a:solidFill>
                <a:latin typeface="Calibri"/>
                <a:cs typeface="Calibri"/>
              </a:rPr>
              <a:t>What</a:t>
            </a:r>
            <a:r>
              <a:rPr sz="3600" b="1" spc="-68" dirty="0">
                <a:solidFill>
                  <a:srgbClr val="242424"/>
                </a:solidFill>
                <a:latin typeface="Calibri"/>
                <a:cs typeface="Calibri"/>
              </a:rPr>
              <a:t> </a:t>
            </a:r>
            <a:r>
              <a:rPr sz="3600" b="1" dirty="0">
                <a:solidFill>
                  <a:srgbClr val="242424"/>
                </a:solidFill>
                <a:latin typeface="Calibri"/>
                <a:cs typeface="Calibri"/>
              </a:rPr>
              <a:t>is</a:t>
            </a:r>
            <a:r>
              <a:rPr sz="3600" b="1" spc="-53" dirty="0">
                <a:solidFill>
                  <a:srgbClr val="242424"/>
                </a:solidFill>
                <a:latin typeface="Calibri"/>
                <a:cs typeface="Calibri"/>
              </a:rPr>
              <a:t> </a:t>
            </a:r>
            <a:r>
              <a:rPr sz="3600" b="1" dirty="0">
                <a:solidFill>
                  <a:srgbClr val="242424"/>
                </a:solidFill>
                <a:latin typeface="Calibri"/>
                <a:cs typeface="Calibri"/>
              </a:rPr>
              <a:t>our</a:t>
            </a:r>
            <a:r>
              <a:rPr sz="3600" b="1" spc="-68" dirty="0">
                <a:solidFill>
                  <a:srgbClr val="242424"/>
                </a:solidFill>
                <a:latin typeface="Calibri"/>
                <a:cs typeface="Calibri"/>
              </a:rPr>
              <a:t> </a:t>
            </a:r>
            <a:r>
              <a:rPr sz="3600" b="1" spc="-38" dirty="0">
                <a:solidFill>
                  <a:srgbClr val="242424"/>
                </a:solidFill>
                <a:latin typeface="Calibri"/>
                <a:cs typeface="Calibri"/>
              </a:rPr>
              <a:t>takeaway</a:t>
            </a:r>
            <a:r>
              <a:rPr sz="3600" b="1" spc="-60" dirty="0">
                <a:solidFill>
                  <a:srgbClr val="242424"/>
                </a:solidFill>
                <a:latin typeface="Calibri"/>
                <a:cs typeface="Calibri"/>
              </a:rPr>
              <a:t> </a:t>
            </a:r>
            <a:r>
              <a:rPr sz="3600" b="1" dirty="0">
                <a:solidFill>
                  <a:srgbClr val="242424"/>
                </a:solidFill>
                <a:latin typeface="Calibri"/>
                <a:cs typeface="Calibri"/>
              </a:rPr>
              <a:t>from</a:t>
            </a:r>
            <a:r>
              <a:rPr sz="3600" b="1" spc="-60" dirty="0">
                <a:solidFill>
                  <a:srgbClr val="242424"/>
                </a:solidFill>
                <a:latin typeface="Calibri"/>
                <a:cs typeface="Calibri"/>
              </a:rPr>
              <a:t> </a:t>
            </a:r>
            <a:r>
              <a:rPr sz="3600" b="1" spc="-15" dirty="0">
                <a:solidFill>
                  <a:srgbClr val="242424"/>
                </a:solidFill>
                <a:latin typeface="Calibri"/>
                <a:cs typeface="Calibri"/>
              </a:rPr>
              <a:t>BERT?</a:t>
            </a:r>
            <a:endParaRPr sz="3600">
              <a:latin typeface="Calibri"/>
              <a:cs typeface="Calibri"/>
            </a:endParaRPr>
          </a:p>
          <a:p>
            <a:pPr marL="532448" indent="-513398">
              <a:spcBef>
                <a:spcPts val="4388"/>
              </a:spcBef>
              <a:buFont typeface="Arial"/>
              <a:buChar char="•"/>
              <a:tabLst>
                <a:tab pos="532448" algn="l"/>
              </a:tabLst>
            </a:pPr>
            <a:r>
              <a:rPr sz="3600" b="1" spc="-30" dirty="0">
                <a:solidFill>
                  <a:srgbClr val="374151"/>
                </a:solidFill>
                <a:latin typeface="Calibri"/>
                <a:cs typeface="Calibri"/>
              </a:rPr>
              <a:t>Pre-</a:t>
            </a:r>
            <a:r>
              <a:rPr sz="3600" b="1" dirty="0">
                <a:solidFill>
                  <a:srgbClr val="374151"/>
                </a:solidFill>
                <a:latin typeface="Calibri"/>
                <a:cs typeface="Calibri"/>
              </a:rPr>
              <a:t>training</a:t>
            </a:r>
            <a:r>
              <a:rPr sz="3600" b="1" spc="-10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3600" b="1" dirty="0">
                <a:solidFill>
                  <a:srgbClr val="374151"/>
                </a:solidFill>
                <a:latin typeface="Calibri"/>
                <a:cs typeface="Calibri"/>
              </a:rPr>
              <a:t>tasks</a:t>
            </a:r>
            <a:r>
              <a:rPr sz="3600" b="1" spc="-83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3600" b="1" dirty="0">
                <a:solidFill>
                  <a:srgbClr val="374151"/>
                </a:solidFill>
                <a:latin typeface="Calibri"/>
                <a:cs typeface="Calibri"/>
              </a:rPr>
              <a:t>can</a:t>
            </a:r>
            <a:r>
              <a:rPr sz="3600" b="1" spc="-98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3600" b="1" dirty="0">
                <a:solidFill>
                  <a:srgbClr val="374151"/>
                </a:solidFill>
                <a:latin typeface="Calibri"/>
                <a:cs typeface="Calibri"/>
              </a:rPr>
              <a:t>be</a:t>
            </a:r>
            <a:r>
              <a:rPr sz="3600" b="1" spc="-9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3600" b="1" spc="-15" dirty="0">
                <a:solidFill>
                  <a:srgbClr val="374151"/>
                </a:solidFill>
                <a:latin typeface="Calibri"/>
                <a:cs typeface="Calibri"/>
              </a:rPr>
              <a:t>invented</a:t>
            </a:r>
            <a:r>
              <a:rPr sz="3600" b="1" spc="-98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3600" b="1" spc="-15" dirty="0">
                <a:solidFill>
                  <a:srgbClr val="374151"/>
                </a:solidFill>
                <a:latin typeface="Calibri"/>
                <a:cs typeface="Calibri"/>
              </a:rPr>
              <a:t>flexibly…</a:t>
            </a:r>
            <a:endParaRPr sz="3600">
              <a:latin typeface="Calibri"/>
              <a:cs typeface="Calibri"/>
            </a:endParaRPr>
          </a:p>
          <a:p>
            <a:pPr marL="1219200" marR="560070" lvl="1" indent="-514350">
              <a:spcBef>
                <a:spcPts val="38"/>
              </a:spcBef>
              <a:buFont typeface="Arial"/>
              <a:buChar char="•"/>
              <a:tabLst>
                <a:tab pos="1219200" algn="l"/>
              </a:tabLst>
            </a:pPr>
            <a:r>
              <a:rPr sz="3600" spc="-30" dirty="0">
                <a:solidFill>
                  <a:srgbClr val="374151"/>
                </a:solidFill>
                <a:latin typeface="Calibri"/>
                <a:cs typeface="Calibri"/>
              </a:rPr>
              <a:t>Effective</a:t>
            </a:r>
            <a:r>
              <a:rPr sz="3600" spc="-10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3600" spc="-15" dirty="0">
                <a:solidFill>
                  <a:srgbClr val="374151"/>
                </a:solidFill>
                <a:latin typeface="Calibri"/>
                <a:cs typeface="Calibri"/>
              </a:rPr>
              <a:t>representations</a:t>
            </a:r>
            <a:r>
              <a:rPr sz="3600" spc="-113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374151"/>
                </a:solidFill>
                <a:latin typeface="Calibri"/>
                <a:cs typeface="Calibri"/>
              </a:rPr>
              <a:t>can</a:t>
            </a:r>
            <a:r>
              <a:rPr sz="3600" spc="-10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374151"/>
                </a:solidFill>
                <a:latin typeface="Calibri"/>
                <a:cs typeface="Calibri"/>
              </a:rPr>
              <a:t>be</a:t>
            </a:r>
            <a:r>
              <a:rPr sz="3600" spc="-98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374151"/>
                </a:solidFill>
                <a:latin typeface="Calibri"/>
                <a:cs typeface="Calibri"/>
              </a:rPr>
              <a:t>derived</a:t>
            </a:r>
            <a:r>
              <a:rPr sz="3600" spc="-10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374151"/>
                </a:solidFill>
                <a:latin typeface="Calibri"/>
                <a:cs typeface="Calibri"/>
              </a:rPr>
              <a:t>from</a:t>
            </a:r>
            <a:r>
              <a:rPr sz="3600" spc="-113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3600" spc="-75" dirty="0">
                <a:solidFill>
                  <a:srgbClr val="374151"/>
                </a:solidFill>
                <a:latin typeface="Calibri"/>
                <a:cs typeface="Calibri"/>
              </a:rPr>
              <a:t>a </a:t>
            </a:r>
            <a:r>
              <a:rPr sz="3600" dirty="0">
                <a:solidFill>
                  <a:srgbClr val="374151"/>
                </a:solidFill>
                <a:latin typeface="Calibri"/>
                <a:cs typeface="Calibri"/>
              </a:rPr>
              <a:t>flexible</a:t>
            </a:r>
            <a:r>
              <a:rPr sz="3600" spc="-113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374151"/>
                </a:solidFill>
                <a:latin typeface="Calibri"/>
                <a:cs typeface="Calibri"/>
              </a:rPr>
              <a:t>regime</a:t>
            </a:r>
            <a:r>
              <a:rPr sz="3600" spc="-10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374151"/>
                </a:solidFill>
                <a:latin typeface="Calibri"/>
                <a:cs typeface="Calibri"/>
              </a:rPr>
              <a:t>of</a:t>
            </a:r>
            <a:r>
              <a:rPr sz="3600" spc="-113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3600" spc="-38" dirty="0">
                <a:solidFill>
                  <a:srgbClr val="374151"/>
                </a:solidFill>
                <a:latin typeface="Calibri"/>
                <a:cs typeface="Calibri"/>
              </a:rPr>
              <a:t>pre-</a:t>
            </a:r>
            <a:r>
              <a:rPr sz="3600" dirty="0">
                <a:solidFill>
                  <a:srgbClr val="374151"/>
                </a:solidFill>
                <a:latin typeface="Calibri"/>
                <a:cs typeface="Calibri"/>
              </a:rPr>
              <a:t>training</a:t>
            </a:r>
            <a:r>
              <a:rPr sz="3600" spc="-12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3600" spc="-15" dirty="0">
                <a:solidFill>
                  <a:srgbClr val="374151"/>
                </a:solidFill>
                <a:latin typeface="Calibri"/>
                <a:cs typeface="Calibri"/>
              </a:rPr>
              <a:t>tasks.</a:t>
            </a:r>
            <a:endParaRPr sz="3600">
              <a:latin typeface="Calibri"/>
              <a:cs typeface="Calibri"/>
            </a:endParaRPr>
          </a:p>
          <a:p>
            <a:pPr marL="529590" marR="555308" indent="-510540" algn="just">
              <a:lnSpc>
                <a:spcPct val="100800"/>
              </a:lnSpc>
              <a:spcBef>
                <a:spcPts val="4215"/>
              </a:spcBef>
              <a:buFont typeface="Arial"/>
              <a:buChar char="•"/>
              <a:tabLst>
                <a:tab pos="533400" algn="l"/>
              </a:tabLst>
            </a:pPr>
            <a:r>
              <a:rPr sz="3600" b="1" spc="-15" dirty="0">
                <a:solidFill>
                  <a:srgbClr val="C00000"/>
                </a:solidFill>
                <a:latin typeface="Calibri"/>
                <a:cs typeface="Calibri"/>
              </a:rPr>
              <a:t>Different</a:t>
            </a:r>
            <a:r>
              <a:rPr sz="3600" b="1" spc="-6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600" b="1" dirty="0">
                <a:solidFill>
                  <a:srgbClr val="C00000"/>
                </a:solidFill>
                <a:latin typeface="Calibri"/>
                <a:cs typeface="Calibri"/>
              </a:rPr>
              <a:t>NLP</a:t>
            </a:r>
            <a:r>
              <a:rPr sz="3600" b="1" spc="-7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600" b="1" dirty="0">
                <a:solidFill>
                  <a:srgbClr val="C00000"/>
                </a:solidFill>
                <a:latin typeface="Calibri"/>
                <a:cs typeface="Calibri"/>
              </a:rPr>
              <a:t>tasks</a:t>
            </a:r>
            <a:r>
              <a:rPr sz="3600" b="1" spc="-6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600" b="1" dirty="0">
                <a:solidFill>
                  <a:srgbClr val="C00000"/>
                </a:solidFill>
                <a:latin typeface="Calibri"/>
                <a:cs typeface="Calibri"/>
              </a:rPr>
              <a:t>seem</a:t>
            </a:r>
            <a:r>
              <a:rPr sz="3600" b="1" spc="-68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600" b="1" dirty="0">
                <a:solidFill>
                  <a:srgbClr val="C00000"/>
                </a:solidFill>
                <a:latin typeface="Calibri"/>
                <a:cs typeface="Calibri"/>
              </a:rPr>
              <a:t>to</a:t>
            </a:r>
            <a:r>
              <a:rPr sz="3600" b="1" spc="-7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600" b="1" dirty="0">
                <a:solidFill>
                  <a:srgbClr val="C00000"/>
                </a:solidFill>
                <a:latin typeface="Calibri"/>
                <a:cs typeface="Calibri"/>
              </a:rPr>
              <a:t>be</a:t>
            </a:r>
            <a:r>
              <a:rPr sz="3600" b="1" spc="-6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600" b="1" dirty="0">
                <a:solidFill>
                  <a:srgbClr val="C00000"/>
                </a:solidFill>
                <a:latin typeface="Calibri"/>
                <a:cs typeface="Calibri"/>
              </a:rPr>
              <a:t>highly</a:t>
            </a:r>
            <a:r>
              <a:rPr sz="3600" b="1" spc="-68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600" b="1" spc="-15" dirty="0">
                <a:solidFill>
                  <a:srgbClr val="C00000"/>
                </a:solidFill>
                <a:latin typeface="Calibri"/>
                <a:cs typeface="Calibri"/>
              </a:rPr>
              <a:t>transferable 	</a:t>
            </a:r>
            <a:r>
              <a:rPr sz="3600" b="1" dirty="0">
                <a:solidFill>
                  <a:srgbClr val="C00000"/>
                </a:solidFill>
                <a:latin typeface="Calibri"/>
                <a:cs typeface="Calibri"/>
              </a:rPr>
              <a:t>with</a:t>
            </a:r>
            <a:r>
              <a:rPr sz="3600" b="1" spc="-38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600" b="1" dirty="0">
                <a:solidFill>
                  <a:srgbClr val="C00000"/>
                </a:solidFill>
                <a:latin typeface="Calibri"/>
                <a:cs typeface="Calibri"/>
              </a:rPr>
              <a:t>each</a:t>
            </a:r>
            <a:r>
              <a:rPr sz="3600" b="1" spc="-38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600" b="1" spc="-15" dirty="0">
                <a:solidFill>
                  <a:srgbClr val="C00000"/>
                </a:solidFill>
                <a:latin typeface="Calibri"/>
                <a:cs typeface="Calibri"/>
              </a:rPr>
              <a:t>other...</a:t>
            </a:r>
            <a:endParaRPr sz="3600">
              <a:latin typeface="Calibri"/>
              <a:cs typeface="Calibri"/>
            </a:endParaRPr>
          </a:p>
          <a:p>
            <a:pPr marL="1215390" marR="7620" lvl="1" indent="-510540" algn="just">
              <a:lnSpc>
                <a:spcPct val="98700"/>
              </a:lnSpc>
              <a:spcBef>
                <a:spcPts val="90"/>
              </a:spcBef>
              <a:buFont typeface="Arial"/>
              <a:buChar char="•"/>
              <a:tabLst>
                <a:tab pos="1219200" algn="l"/>
              </a:tabLst>
            </a:pPr>
            <a:r>
              <a:rPr sz="3600" dirty="0">
                <a:solidFill>
                  <a:srgbClr val="C00000"/>
                </a:solidFill>
                <a:latin typeface="Calibri"/>
                <a:cs typeface="Calibri"/>
              </a:rPr>
              <a:t>As</a:t>
            </a:r>
            <a:r>
              <a:rPr sz="3600" spc="-98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C00000"/>
                </a:solidFill>
                <a:latin typeface="Calibri"/>
                <a:cs typeface="Calibri"/>
              </a:rPr>
              <a:t>long</a:t>
            </a:r>
            <a:r>
              <a:rPr sz="3600" spc="-10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C00000"/>
                </a:solidFill>
                <a:latin typeface="Calibri"/>
                <a:cs typeface="Calibri"/>
              </a:rPr>
              <a:t>as</a:t>
            </a:r>
            <a:r>
              <a:rPr sz="3600" spc="-98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C00000"/>
                </a:solidFill>
                <a:latin typeface="Calibri"/>
                <a:cs typeface="Calibri"/>
              </a:rPr>
              <a:t>we</a:t>
            </a:r>
            <a:r>
              <a:rPr sz="3600" spc="-98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C00000"/>
                </a:solidFill>
                <a:latin typeface="Calibri"/>
                <a:cs typeface="Calibri"/>
              </a:rPr>
              <a:t>have</a:t>
            </a:r>
            <a:r>
              <a:rPr sz="3600" spc="-98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600" spc="-15" dirty="0">
                <a:solidFill>
                  <a:srgbClr val="C00000"/>
                </a:solidFill>
                <a:latin typeface="Calibri"/>
                <a:cs typeface="Calibri"/>
              </a:rPr>
              <a:t>effective</a:t>
            </a:r>
            <a:r>
              <a:rPr sz="3600" spc="-83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600" spc="-15" dirty="0">
                <a:solidFill>
                  <a:srgbClr val="C00000"/>
                </a:solidFill>
                <a:latin typeface="Calibri"/>
                <a:cs typeface="Calibri"/>
              </a:rPr>
              <a:t>representations,</a:t>
            </a:r>
            <a:r>
              <a:rPr sz="3600" spc="-98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600" spc="-30" dirty="0">
                <a:solidFill>
                  <a:srgbClr val="C00000"/>
                </a:solidFill>
                <a:latin typeface="Calibri"/>
                <a:cs typeface="Calibri"/>
              </a:rPr>
              <a:t>that 	</a:t>
            </a:r>
            <a:r>
              <a:rPr sz="3600" dirty="0">
                <a:solidFill>
                  <a:srgbClr val="C00000"/>
                </a:solidFill>
                <a:latin typeface="Calibri"/>
                <a:cs typeface="Calibri"/>
              </a:rPr>
              <a:t>seems</a:t>
            </a:r>
            <a:r>
              <a:rPr sz="3600" spc="-9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C00000"/>
                </a:solidFill>
                <a:latin typeface="Calibri"/>
                <a:cs typeface="Calibri"/>
              </a:rPr>
              <a:t>to</a:t>
            </a:r>
            <a:r>
              <a:rPr sz="3600" spc="-83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C00000"/>
                </a:solidFill>
                <a:latin typeface="Calibri"/>
                <a:cs typeface="Calibri"/>
              </a:rPr>
              <a:t>form</a:t>
            </a:r>
            <a:r>
              <a:rPr sz="3600" spc="-83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C00000"/>
                </a:solidFill>
                <a:latin typeface="Calibri"/>
                <a:cs typeface="Calibri"/>
              </a:rPr>
              <a:t>a</a:t>
            </a:r>
            <a:r>
              <a:rPr sz="3600" spc="-7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C00000"/>
                </a:solidFill>
                <a:latin typeface="Calibri"/>
                <a:cs typeface="Calibri"/>
              </a:rPr>
              <a:t>general</a:t>
            </a:r>
            <a:r>
              <a:rPr sz="3600" spc="-9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C00000"/>
                </a:solidFill>
                <a:latin typeface="Calibri"/>
                <a:cs typeface="Calibri"/>
              </a:rPr>
              <a:t>model</a:t>
            </a:r>
            <a:r>
              <a:rPr sz="3600" spc="-83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C00000"/>
                </a:solidFill>
                <a:latin typeface="Calibri"/>
                <a:cs typeface="Calibri"/>
              </a:rPr>
              <a:t>which</a:t>
            </a:r>
            <a:r>
              <a:rPr sz="3600" spc="-7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C00000"/>
                </a:solidFill>
                <a:latin typeface="Calibri"/>
                <a:cs typeface="Calibri"/>
              </a:rPr>
              <a:t>can</a:t>
            </a:r>
            <a:r>
              <a:rPr sz="3600" spc="-7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C00000"/>
                </a:solidFill>
                <a:latin typeface="Calibri"/>
                <a:cs typeface="Calibri"/>
              </a:rPr>
              <a:t>serve</a:t>
            </a:r>
            <a:r>
              <a:rPr sz="3600" spc="-7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600" spc="-38" dirty="0">
                <a:solidFill>
                  <a:srgbClr val="C00000"/>
                </a:solidFill>
                <a:latin typeface="Calibri"/>
                <a:cs typeface="Calibri"/>
              </a:rPr>
              <a:t>as 	</a:t>
            </a:r>
            <a:r>
              <a:rPr sz="3600" dirty="0">
                <a:solidFill>
                  <a:srgbClr val="C00000"/>
                </a:solidFill>
                <a:latin typeface="Calibri"/>
                <a:cs typeface="Calibri"/>
              </a:rPr>
              <a:t>the</a:t>
            </a:r>
            <a:r>
              <a:rPr sz="3600" spc="-9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C00000"/>
                </a:solidFill>
                <a:latin typeface="Calibri"/>
                <a:cs typeface="Calibri"/>
              </a:rPr>
              <a:t>backbone</a:t>
            </a:r>
            <a:r>
              <a:rPr sz="3600" spc="-9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C00000"/>
                </a:solidFill>
                <a:latin typeface="Calibri"/>
                <a:cs typeface="Calibri"/>
              </a:rPr>
              <a:t>for</a:t>
            </a:r>
            <a:r>
              <a:rPr sz="3600" spc="-98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C00000"/>
                </a:solidFill>
                <a:latin typeface="Calibri"/>
                <a:cs typeface="Calibri"/>
              </a:rPr>
              <a:t>many</a:t>
            </a:r>
            <a:r>
              <a:rPr sz="3600" spc="-9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600" spc="-15" dirty="0">
                <a:solidFill>
                  <a:srgbClr val="C00000"/>
                </a:solidFill>
                <a:latin typeface="Calibri"/>
                <a:cs typeface="Calibri"/>
              </a:rPr>
              <a:t>specialized</a:t>
            </a:r>
            <a:r>
              <a:rPr sz="3600" spc="-98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600" spc="-15" dirty="0">
                <a:solidFill>
                  <a:srgbClr val="C00000"/>
                </a:solidFill>
                <a:latin typeface="Calibri"/>
                <a:cs typeface="Calibri"/>
              </a:rPr>
              <a:t>models.</a:t>
            </a:r>
            <a:endParaRPr sz="3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2182261" y="1658393"/>
            <a:ext cx="5819775" cy="8408670"/>
            <a:chOff x="8121507" y="1105595"/>
            <a:chExt cx="3879850" cy="560578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191995" y="1105595"/>
              <a:ext cx="3809225" cy="5605375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8127857" y="2834225"/>
              <a:ext cx="1976120" cy="3184525"/>
            </a:xfrm>
            <a:custGeom>
              <a:avLst/>
              <a:gdLst/>
              <a:ahLst/>
              <a:cxnLst/>
              <a:rect l="l" t="t" r="r" b="b"/>
              <a:pathLst>
                <a:path w="1976120" h="3184525">
                  <a:moveTo>
                    <a:pt x="1646455" y="0"/>
                  </a:moveTo>
                  <a:lnTo>
                    <a:pt x="329299" y="0"/>
                  </a:lnTo>
                  <a:lnTo>
                    <a:pt x="280638" y="3570"/>
                  </a:lnTo>
                  <a:lnTo>
                    <a:pt x="234193" y="13942"/>
                  </a:lnTo>
                  <a:lnTo>
                    <a:pt x="190475" y="30606"/>
                  </a:lnTo>
                  <a:lnTo>
                    <a:pt x="149992" y="53052"/>
                  </a:lnTo>
                  <a:lnTo>
                    <a:pt x="113255" y="80771"/>
                  </a:lnTo>
                  <a:lnTo>
                    <a:pt x="80771" y="113255"/>
                  </a:lnTo>
                  <a:lnTo>
                    <a:pt x="53052" y="149992"/>
                  </a:lnTo>
                  <a:lnTo>
                    <a:pt x="30606" y="190475"/>
                  </a:lnTo>
                  <a:lnTo>
                    <a:pt x="13942" y="234193"/>
                  </a:lnTo>
                  <a:lnTo>
                    <a:pt x="3570" y="280638"/>
                  </a:lnTo>
                  <a:lnTo>
                    <a:pt x="0" y="329299"/>
                  </a:lnTo>
                  <a:lnTo>
                    <a:pt x="0" y="2854773"/>
                  </a:lnTo>
                  <a:lnTo>
                    <a:pt x="3570" y="2903434"/>
                  </a:lnTo>
                  <a:lnTo>
                    <a:pt x="13942" y="2949879"/>
                  </a:lnTo>
                  <a:lnTo>
                    <a:pt x="30606" y="2993597"/>
                  </a:lnTo>
                  <a:lnTo>
                    <a:pt x="53052" y="3034080"/>
                  </a:lnTo>
                  <a:lnTo>
                    <a:pt x="80771" y="3070818"/>
                  </a:lnTo>
                  <a:lnTo>
                    <a:pt x="113255" y="3103301"/>
                  </a:lnTo>
                  <a:lnTo>
                    <a:pt x="149992" y="3131020"/>
                  </a:lnTo>
                  <a:lnTo>
                    <a:pt x="190475" y="3153467"/>
                  </a:lnTo>
                  <a:lnTo>
                    <a:pt x="234193" y="3170130"/>
                  </a:lnTo>
                  <a:lnTo>
                    <a:pt x="280638" y="3180502"/>
                  </a:lnTo>
                  <a:lnTo>
                    <a:pt x="329299" y="3184073"/>
                  </a:lnTo>
                  <a:lnTo>
                    <a:pt x="1646455" y="3184073"/>
                  </a:lnTo>
                  <a:lnTo>
                    <a:pt x="1695117" y="3180502"/>
                  </a:lnTo>
                  <a:lnTo>
                    <a:pt x="1741562" y="3170130"/>
                  </a:lnTo>
                  <a:lnTo>
                    <a:pt x="1785280" y="3153467"/>
                  </a:lnTo>
                  <a:lnTo>
                    <a:pt x="1825763" y="3131020"/>
                  </a:lnTo>
                  <a:lnTo>
                    <a:pt x="1862500" y="3103301"/>
                  </a:lnTo>
                  <a:lnTo>
                    <a:pt x="1894984" y="3070818"/>
                  </a:lnTo>
                  <a:lnTo>
                    <a:pt x="1922703" y="3034080"/>
                  </a:lnTo>
                  <a:lnTo>
                    <a:pt x="1945149" y="2993597"/>
                  </a:lnTo>
                  <a:lnTo>
                    <a:pt x="1961813" y="2949879"/>
                  </a:lnTo>
                  <a:lnTo>
                    <a:pt x="1972185" y="2903434"/>
                  </a:lnTo>
                  <a:lnTo>
                    <a:pt x="1975755" y="2854773"/>
                  </a:lnTo>
                  <a:lnTo>
                    <a:pt x="1975755" y="329299"/>
                  </a:lnTo>
                  <a:lnTo>
                    <a:pt x="1972185" y="280638"/>
                  </a:lnTo>
                  <a:lnTo>
                    <a:pt x="1961813" y="234193"/>
                  </a:lnTo>
                  <a:lnTo>
                    <a:pt x="1945149" y="190475"/>
                  </a:lnTo>
                  <a:lnTo>
                    <a:pt x="1922703" y="149992"/>
                  </a:lnTo>
                  <a:lnTo>
                    <a:pt x="1894984" y="113255"/>
                  </a:lnTo>
                  <a:lnTo>
                    <a:pt x="1862500" y="80771"/>
                  </a:lnTo>
                  <a:lnTo>
                    <a:pt x="1825763" y="53052"/>
                  </a:lnTo>
                  <a:lnTo>
                    <a:pt x="1785280" y="30606"/>
                  </a:lnTo>
                  <a:lnTo>
                    <a:pt x="1741562" y="13942"/>
                  </a:lnTo>
                  <a:lnTo>
                    <a:pt x="1695117" y="3570"/>
                  </a:lnTo>
                  <a:lnTo>
                    <a:pt x="1646455" y="0"/>
                  </a:lnTo>
                  <a:close/>
                </a:path>
              </a:pathLst>
            </a:custGeom>
            <a:solidFill>
              <a:srgbClr val="FFE699">
                <a:alpha val="34899"/>
              </a:srgbClr>
            </a:solidFill>
          </p:spPr>
          <p:txBody>
            <a:bodyPr wrap="square" lIns="0" tIns="0" rIns="0" bIns="0" rtlCol="0"/>
            <a:lstStyle/>
            <a:p>
              <a:endParaRPr sz="2700"/>
            </a:p>
          </p:txBody>
        </p:sp>
        <p:sp>
          <p:nvSpPr>
            <p:cNvPr id="5" name="object 5"/>
            <p:cNvSpPr/>
            <p:nvPr/>
          </p:nvSpPr>
          <p:spPr>
            <a:xfrm>
              <a:off x="8127857" y="2834225"/>
              <a:ext cx="1976120" cy="3184525"/>
            </a:xfrm>
            <a:custGeom>
              <a:avLst/>
              <a:gdLst/>
              <a:ahLst/>
              <a:cxnLst/>
              <a:rect l="l" t="t" r="r" b="b"/>
              <a:pathLst>
                <a:path w="1976120" h="3184525">
                  <a:moveTo>
                    <a:pt x="0" y="329299"/>
                  </a:moveTo>
                  <a:lnTo>
                    <a:pt x="3570" y="280637"/>
                  </a:lnTo>
                  <a:lnTo>
                    <a:pt x="13942" y="234193"/>
                  </a:lnTo>
                  <a:lnTo>
                    <a:pt x="30605" y="190475"/>
                  </a:lnTo>
                  <a:lnTo>
                    <a:pt x="53052" y="149992"/>
                  </a:lnTo>
                  <a:lnTo>
                    <a:pt x="80771" y="113254"/>
                  </a:lnTo>
                  <a:lnTo>
                    <a:pt x="113254" y="80771"/>
                  </a:lnTo>
                  <a:lnTo>
                    <a:pt x="149992" y="53052"/>
                  </a:lnTo>
                  <a:lnTo>
                    <a:pt x="190475" y="30605"/>
                  </a:lnTo>
                  <a:lnTo>
                    <a:pt x="234193" y="13942"/>
                  </a:lnTo>
                  <a:lnTo>
                    <a:pt x="280638" y="3570"/>
                  </a:lnTo>
                  <a:lnTo>
                    <a:pt x="329299" y="0"/>
                  </a:lnTo>
                  <a:lnTo>
                    <a:pt x="1646456" y="0"/>
                  </a:lnTo>
                  <a:lnTo>
                    <a:pt x="1695117" y="3570"/>
                  </a:lnTo>
                  <a:lnTo>
                    <a:pt x="1741562" y="13942"/>
                  </a:lnTo>
                  <a:lnTo>
                    <a:pt x="1785280" y="30605"/>
                  </a:lnTo>
                  <a:lnTo>
                    <a:pt x="1825763" y="53052"/>
                  </a:lnTo>
                  <a:lnTo>
                    <a:pt x="1862500" y="80771"/>
                  </a:lnTo>
                  <a:lnTo>
                    <a:pt x="1894984" y="113254"/>
                  </a:lnTo>
                  <a:lnTo>
                    <a:pt x="1922703" y="149992"/>
                  </a:lnTo>
                  <a:lnTo>
                    <a:pt x="1945149" y="190475"/>
                  </a:lnTo>
                  <a:lnTo>
                    <a:pt x="1961813" y="234193"/>
                  </a:lnTo>
                  <a:lnTo>
                    <a:pt x="1972185" y="280637"/>
                  </a:lnTo>
                  <a:lnTo>
                    <a:pt x="1975756" y="329299"/>
                  </a:lnTo>
                  <a:lnTo>
                    <a:pt x="1975756" y="2854774"/>
                  </a:lnTo>
                  <a:lnTo>
                    <a:pt x="1972185" y="2903435"/>
                  </a:lnTo>
                  <a:lnTo>
                    <a:pt x="1961813" y="2949880"/>
                  </a:lnTo>
                  <a:lnTo>
                    <a:pt x="1945149" y="2993598"/>
                  </a:lnTo>
                  <a:lnTo>
                    <a:pt x="1922703" y="3034080"/>
                  </a:lnTo>
                  <a:lnTo>
                    <a:pt x="1894984" y="3070818"/>
                  </a:lnTo>
                  <a:lnTo>
                    <a:pt x="1862500" y="3103301"/>
                  </a:lnTo>
                  <a:lnTo>
                    <a:pt x="1825763" y="3131020"/>
                  </a:lnTo>
                  <a:lnTo>
                    <a:pt x="1785280" y="3153467"/>
                  </a:lnTo>
                  <a:lnTo>
                    <a:pt x="1741562" y="3170130"/>
                  </a:lnTo>
                  <a:lnTo>
                    <a:pt x="1695117" y="3180502"/>
                  </a:lnTo>
                  <a:lnTo>
                    <a:pt x="1646456" y="3184073"/>
                  </a:lnTo>
                  <a:lnTo>
                    <a:pt x="329299" y="3184073"/>
                  </a:lnTo>
                  <a:lnTo>
                    <a:pt x="280638" y="3180502"/>
                  </a:lnTo>
                  <a:lnTo>
                    <a:pt x="234193" y="3170130"/>
                  </a:lnTo>
                  <a:lnTo>
                    <a:pt x="190475" y="3153467"/>
                  </a:lnTo>
                  <a:lnTo>
                    <a:pt x="149992" y="3131020"/>
                  </a:lnTo>
                  <a:lnTo>
                    <a:pt x="113254" y="3103301"/>
                  </a:lnTo>
                  <a:lnTo>
                    <a:pt x="80771" y="3070818"/>
                  </a:lnTo>
                  <a:lnTo>
                    <a:pt x="53052" y="3034080"/>
                  </a:lnTo>
                  <a:lnTo>
                    <a:pt x="30605" y="2993598"/>
                  </a:lnTo>
                  <a:lnTo>
                    <a:pt x="13942" y="2949880"/>
                  </a:lnTo>
                  <a:lnTo>
                    <a:pt x="3570" y="2903435"/>
                  </a:lnTo>
                  <a:lnTo>
                    <a:pt x="0" y="2854774"/>
                  </a:lnTo>
                  <a:lnTo>
                    <a:pt x="0" y="329299"/>
                  </a:lnTo>
                  <a:close/>
                </a:path>
              </a:pathLst>
            </a:custGeom>
            <a:ln w="12700">
              <a:solidFill>
                <a:srgbClr val="172C51"/>
              </a:solidFill>
            </a:ln>
          </p:spPr>
          <p:txBody>
            <a:bodyPr wrap="square" lIns="0" tIns="0" rIns="0" bIns="0" rtlCol="0"/>
            <a:lstStyle/>
            <a:p>
              <a:endParaRPr sz="2700"/>
            </a:p>
          </p:txBody>
        </p:sp>
      </p:grpSp>
      <p:sp>
        <p:nvSpPr>
          <p:cNvPr id="6" name="object 6" descr="$PPTXTitle"/>
          <p:cNvSpPr txBox="1">
            <a:spLocks noGrp="1"/>
          </p:cNvSpPr>
          <p:nvPr>
            <p:ph type="title"/>
          </p:nvPr>
        </p:nvSpPr>
        <p:spPr>
          <a:xfrm>
            <a:off x="2712292" y="534225"/>
            <a:ext cx="8076248" cy="696344"/>
          </a:xfrm>
          <a:prstGeom prst="rect">
            <a:avLst/>
          </a:prstGeom>
        </p:spPr>
        <p:txBody>
          <a:bodyPr vert="horz" wrap="square" lIns="0" tIns="19050" rIns="0" bIns="0" rtlCol="0" anchor="ctr">
            <a:spAutoFit/>
          </a:bodyPr>
          <a:lstStyle/>
          <a:p>
            <a:pPr marL="19050">
              <a:spcBef>
                <a:spcPts val="150"/>
              </a:spcBef>
            </a:pPr>
            <a:r>
              <a:rPr dirty="0">
                <a:solidFill>
                  <a:srgbClr val="000000"/>
                </a:solidFill>
              </a:rPr>
              <a:t>BERT</a:t>
            </a:r>
            <a:r>
              <a:rPr spc="-120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-</a:t>
            </a:r>
            <a:r>
              <a:rPr spc="-127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Bidirectional</a:t>
            </a:r>
            <a:r>
              <a:rPr spc="-127" dirty="0">
                <a:solidFill>
                  <a:srgbClr val="000000"/>
                </a:solidFill>
              </a:rPr>
              <a:t> </a:t>
            </a:r>
            <a:r>
              <a:rPr spc="-15" dirty="0">
                <a:solidFill>
                  <a:srgbClr val="000000"/>
                </a:solidFill>
              </a:rPr>
              <a:t>Encoder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xfrm>
            <a:off x="11664267" y="6371008"/>
            <a:ext cx="322579" cy="2114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193675">
              <a:spcBef>
                <a:spcPts val="40"/>
              </a:spcBef>
            </a:pPr>
            <a:fld id="{81D60167-4931-47E6-BA6A-407CBD079E47}" type="slidenum">
              <a:rPr lang="en-GB" spc="-50" smtClean="0"/>
              <a:pPr marL="193675">
                <a:spcBef>
                  <a:spcPts val="40"/>
                </a:spcBef>
              </a:pPr>
              <a:t>116</a:t>
            </a:fld>
            <a:endParaRPr spc="-38" dirty="0"/>
          </a:p>
        </p:txBody>
      </p:sp>
      <p:sp>
        <p:nvSpPr>
          <p:cNvPr id="7" name="object 7"/>
          <p:cNvSpPr txBox="1"/>
          <p:nvPr/>
        </p:nvSpPr>
        <p:spPr>
          <a:xfrm>
            <a:off x="10921793" y="509435"/>
            <a:ext cx="4634865" cy="795089"/>
          </a:xfrm>
          <a:prstGeom prst="rect">
            <a:avLst/>
          </a:prstGeom>
          <a:solidFill>
            <a:srgbClr val="FFFF00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6180"/>
              </a:lnSpc>
            </a:pPr>
            <a:r>
              <a:rPr sz="5400" b="1" spc="-38" dirty="0">
                <a:latin typeface="Calibri"/>
                <a:cs typeface="Calibri"/>
              </a:rPr>
              <a:t>Representations</a:t>
            </a:r>
            <a:endParaRPr sz="54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20462" y="1489710"/>
            <a:ext cx="10556558" cy="7777385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sz="3600" b="1" dirty="0">
                <a:solidFill>
                  <a:srgbClr val="242424"/>
                </a:solidFill>
                <a:latin typeface="Calibri"/>
                <a:cs typeface="Calibri"/>
              </a:rPr>
              <a:t>What</a:t>
            </a:r>
            <a:r>
              <a:rPr sz="3600" b="1" spc="-68" dirty="0">
                <a:solidFill>
                  <a:srgbClr val="242424"/>
                </a:solidFill>
                <a:latin typeface="Calibri"/>
                <a:cs typeface="Calibri"/>
              </a:rPr>
              <a:t> </a:t>
            </a:r>
            <a:r>
              <a:rPr sz="3600" b="1" dirty="0">
                <a:solidFill>
                  <a:srgbClr val="242424"/>
                </a:solidFill>
                <a:latin typeface="Calibri"/>
                <a:cs typeface="Calibri"/>
              </a:rPr>
              <a:t>is</a:t>
            </a:r>
            <a:r>
              <a:rPr sz="3600" b="1" spc="-53" dirty="0">
                <a:solidFill>
                  <a:srgbClr val="242424"/>
                </a:solidFill>
                <a:latin typeface="Calibri"/>
                <a:cs typeface="Calibri"/>
              </a:rPr>
              <a:t> </a:t>
            </a:r>
            <a:r>
              <a:rPr sz="3600" b="1" dirty="0">
                <a:solidFill>
                  <a:srgbClr val="242424"/>
                </a:solidFill>
                <a:latin typeface="Calibri"/>
                <a:cs typeface="Calibri"/>
              </a:rPr>
              <a:t>our</a:t>
            </a:r>
            <a:r>
              <a:rPr sz="3600" b="1" spc="-68" dirty="0">
                <a:solidFill>
                  <a:srgbClr val="242424"/>
                </a:solidFill>
                <a:latin typeface="Calibri"/>
                <a:cs typeface="Calibri"/>
              </a:rPr>
              <a:t> </a:t>
            </a:r>
            <a:r>
              <a:rPr sz="3600" b="1" spc="-38" dirty="0">
                <a:solidFill>
                  <a:srgbClr val="242424"/>
                </a:solidFill>
                <a:latin typeface="Calibri"/>
                <a:cs typeface="Calibri"/>
              </a:rPr>
              <a:t>takeaway</a:t>
            </a:r>
            <a:r>
              <a:rPr sz="3600" b="1" spc="-60" dirty="0">
                <a:solidFill>
                  <a:srgbClr val="242424"/>
                </a:solidFill>
                <a:latin typeface="Calibri"/>
                <a:cs typeface="Calibri"/>
              </a:rPr>
              <a:t> </a:t>
            </a:r>
            <a:r>
              <a:rPr sz="3600" b="1" dirty="0">
                <a:solidFill>
                  <a:srgbClr val="242424"/>
                </a:solidFill>
                <a:latin typeface="Calibri"/>
                <a:cs typeface="Calibri"/>
              </a:rPr>
              <a:t>from</a:t>
            </a:r>
            <a:r>
              <a:rPr sz="3600" b="1" spc="-60" dirty="0">
                <a:solidFill>
                  <a:srgbClr val="242424"/>
                </a:solidFill>
                <a:latin typeface="Calibri"/>
                <a:cs typeface="Calibri"/>
              </a:rPr>
              <a:t> </a:t>
            </a:r>
            <a:r>
              <a:rPr sz="3600" b="1" spc="-15" dirty="0">
                <a:solidFill>
                  <a:srgbClr val="242424"/>
                </a:solidFill>
                <a:latin typeface="Calibri"/>
                <a:cs typeface="Calibri"/>
              </a:rPr>
              <a:t>BERT?</a:t>
            </a:r>
            <a:endParaRPr sz="3600">
              <a:latin typeface="Calibri"/>
              <a:cs typeface="Calibri"/>
            </a:endParaRPr>
          </a:p>
          <a:p>
            <a:pPr marL="532448" indent="-513398">
              <a:spcBef>
                <a:spcPts val="4388"/>
              </a:spcBef>
              <a:buFont typeface="Arial"/>
              <a:buChar char="•"/>
              <a:tabLst>
                <a:tab pos="532448" algn="l"/>
              </a:tabLst>
            </a:pPr>
            <a:r>
              <a:rPr sz="3600" b="1" spc="-30" dirty="0">
                <a:solidFill>
                  <a:srgbClr val="374151"/>
                </a:solidFill>
                <a:latin typeface="Calibri"/>
                <a:cs typeface="Calibri"/>
              </a:rPr>
              <a:t>Pre-</a:t>
            </a:r>
            <a:r>
              <a:rPr sz="3600" b="1" dirty="0">
                <a:solidFill>
                  <a:srgbClr val="374151"/>
                </a:solidFill>
                <a:latin typeface="Calibri"/>
                <a:cs typeface="Calibri"/>
              </a:rPr>
              <a:t>training</a:t>
            </a:r>
            <a:r>
              <a:rPr sz="3600" b="1" spc="-10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3600" b="1" dirty="0">
                <a:solidFill>
                  <a:srgbClr val="374151"/>
                </a:solidFill>
                <a:latin typeface="Calibri"/>
                <a:cs typeface="Calibri"/>
              </a:rPr>
              <a:t>tasks</a:t>
            </a:r>
            <a:r>
              <a:rPr sz="3600" b="1" spc="-83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3600" b="1" dirty="0">
                <a:solidFill>
                  <a:srgbClr val="374151"/>
                </a:solidFill>
                <a:latin typeface="Calibri"/>
                <a:cs typeface="Calibri"/>
              </a:rPr>
              <a:t>can</a:t>
            </a:r>
            <a:r>
              <a:rPr sz="3600" b="1" spc="-98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3600" b="1" dirty="0">
                <a:solidFill>
                  <a:srgbClr val="374151"/>
                </a:solidFill>
                <a:latin typeface="Calibri"/>
                <a:cs typeface="Calibri"/>
              </a:rPr>
              <a:t>be</a:t>
            </a:r>
            <a:r>
              <a:rPr sz="3600" b="1" spc="-9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3600" b="1" spc="-15" dirty="0">
                <a:solidFill>
                  <a:srgbClr val="374151"/>
                </a:solidFill>
                <a:latin typeface="Calibri"/>
                <a:cs typeface="Calibri"/>
              </a:rPr>
              <a:t>invented</a:t>
            </a:r>
            <a:r>
              <a:rPr sz="3600" b="1" spc="-98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3600" b="1" spc="-15" dirty="0">
                <a:solidFill>
                  <a:srgbClr val="374151"/>
                </a:solidFill>
                <a:latin typeface="Calibri"/>
                <a:cs typeface="Calibri"/>
              </a:rPr>
              <a:t>flexibly…</a:t>
            </a:r>
            <a:endParaRPr sz="3600">
              <a:latin typeface="Calibri"/>
              <a:cs typeface="Calibri"/>
            </a:endParaRPr>
          </a:p>
          <a:p>
            <a:pPr marL="1219200" marR="560070" lvl="1" indent="-514350">
              <a:spcBef>
                <a:spcPts val="38"/>
              </a:spcBef>
              <a:buFont typeface="Arial"/>
              <a:buChar char="•"/>
              <a:tabLst>
                <a:tab pos="1219200" algn="l"/>
              </a:tabLst>
            </a:pPr>
            <a:r>
              <a:rPr sz="3600" spc="-30" dirty="0">
                <a:solidFill>
                  <a:srgbClr val="374151"/>
                </a:solidFill>
                <a:latin typeface="Calibri"/>
                <a:cs typeface="Calibri"/>
              </a:rPr>
              <a:t>Effective</a:t>
            </a:r>
            <a:r>
              <a:rPr sz="3600" spc="-10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3600" spc="-15" dirty="0">
                <a:solidFill>
                  <a:srgbClr val="374151"/>
                </a:solidFill>
                <a:latin typeface="Calibri"/>
                <a:cs typeface="Calibri"/>
              </a:rPr>
              <a:t>representations</a:t>
            </a:r>
            <a:r>
              <a:rPr sz="3600" spc="-113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374151"/>
                </a:solidFill>
                <a:latin typeface="Calibri"/>
                <a:cs typeface="Calibri"/>
              </a:rPr>
              <a:t>can</a:t>
            </a:r>
            <a:r>
              <a:rPr sz="3600" spc="-10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374151"/>
                </a:solidFill>
                <a:latin typeface="Calibri"/>
                <a:cs typeface="Calibri"/>
              </a:rPr>
              <a:t>be</a:t>
            </a:r>
            <a:r>
              <a:rPr sz="3600" spc="-98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374151"/>
                </a:solidFill>
                <a:latin typeface="Calibri"/>
                <a:cs typeface="Calibri"/>
              </a:rPr>
              <a:t>derived</a:t>
            </a:r>
            <a:r>
              <a:rPr sz="3600" spc="-10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374151"/>
                </a:solidFill>
                <a:latin typeface="Calibri"/>
                <a:cs typeface="Calibri"/>
              </a:rPr>
              <a:t>from</a:t>
            </a:r>
            <a:r>
              <a:rPr sz="3600" spc="-113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3600" spc="-75" dirty="0">
                <a:solidFill>
                  <a:srgbClr val="374151"/>
                </a:solidFill>
                <a:latin typeface="Calibri"/>
                <a:cs typeface="Calibri"/>
              </a:rPr>
              <a:t>a </a:t>
            </a:r>
            <a:r>
              <a:rPr sz="3600" dirty="0">
                <a:solidFill>
                  <a:srgbClr val="374151"/>
                </a:solidFill>
                <a:latin typeface="Calibri"/>
                <a:cs typeface="Calibri"/>
              </a:rPr>
              <a:t>flexible</a:t>
            </a:r>
            <a:r>
              <a:rPr sz="3600" spc="-113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374151"/>
                </a:solidFill>
                <a:latin typeface="Calibri"/>
                <a:cs typeface="Calibri"/>
              </a:rPr>
              <a:t>regime</a:t>
            </a:r>
            <a:r>
              <a:rPr sz="3600" spc="-10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374151"/>
                </a:solidFill>
                <a:latin typeface="Calibri"/>
                <a:cs typeface="Calibri"/>
              </a:rPr>
              <a:t>of</a:t>
            </a:r>
            <a:r>
              <a:rPr sz="3600" spc="-113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3600" spc="-38" dirty="0">
                <a:solidFill>
                  <a:srgbClr val="374151"/>
                </a:solidFill>
                <a:latin typeface="Calibri"/>
                <a:cs typeface="Calibri"/>
              </a:rPr>
              <a:t>pre-</a:t>
            </a:r>
            <a:r>
              <a:rPr sz="3600" dirty="0">
                <a:solidFill>
                  <a:srgbClr val="374151"/>
                </a:solidFill>
                <a:latin typeface="Calibri"/>
                <a:cs typeface="Calibri"/>
              </a:rPr>
              <a:t>training</a:t>
            </a:r>
            <a:r>
              <a:rPr sz="3600" spc="-12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3600" spc="-15" dirty="0">
                <a:solidFill>
                  <a:srgbClr val="374151"/>
                </a:solidFill>
                <a:latin typeface="Calibri"/>
                <a:cs typeface="Calibri"/>
              </a:rPr>
              <a:t>tasks.</a:t>
            </a:r>
            <a:endParaRPr sz="3600">
              <a:latin typeface="Calibri"/>
              <a:cs typeface="Calibri"/>
            </a:endParaRPr>
          </a:p>
          <a:p>
            <a:pPr marL="529590" marR="555308" indent="-510540" algn="just">
              <a:lnSpc>
                <a:spcPct val="100800"/>
              </a:lnSpc>
              <a:spcBef>
                <a:spcPts val="4215"/>
              </a:spcBef>
              <a:buFont typeface="Arial"/>
              <a:buChar char="•"/>
              <a:tabLst>
                <a:tab pos="533400" algn="l"/>
              </a:tabLst>
            </a:pPr>
            <a:r>
              <a:rPr sz="3600" b="1" spc="-15" dirty="0">
                <a:solidFill>
                  <a:srgbClr val="374151"/>
                </a:solidFill>
                <a:latin typeface="Calibri"/>
                <a:cs typeface="Calibri"/>
              </a:rPr>
              <a:t>Different</a:t>
            </a:r>
            <a:r>
              <a:rPr sz="3600" b="1" spc="-6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3600" b="1" dirty="0">
                <a:solidFill>
                  <a:srgbClr val="374151"/>
                </a:solidFill>
                <a:latin typeface="Calibri"/>
                <a:cs typeface="Calibri"/>
              </a:rPr>
              <a:t>NLP</a:t>
            </a:r>
            <a:r>
              <a:rPr sz="3600" b="1" spc="-7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3600" b="1" dirty="0">
                <a:solidFill>
                  <a:srgbClr val="374151"/>
                </a:solidFill>
                <a:latin typeface="Calibri"/>
                <a:cs typeface="Calibri"/>
              </a:rPr>
              <a:t>tasks</a:t>
            </a:r>
            <a:r>
              <a:rPr sz="3600" b="1" spc="-6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3600" b="1" dirty="0">
                <a:solidFill>
                  <a:srgbClr val="374151"/>
                </a:solidFill>
                <a:latin typeface="Calibri"/>
                <a:cs typeface="Calibri"/>
              </a:rPr>
              <a:t>seem</a:t>
            </a:r>
            <a:r>
              <a:rPr sz="3600" b="1" spc="-68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3600" b="1" dirty="0">
                <a:solidFill>
                  <a:srgbClr val="374151"/>
                </a:solidFill>
                <a:latin typeface="Calibri"/>
                <a:cs typeface="Calibri"/>
              </a:rPr>
              <a:t>to</a:t>
            </a:r>
            <a:r>
              <a:rPr sz="3600" b="1" spc="-7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3600" b="1" dirty="0">
                <a:solidFill>
                  <a:srgbClr val="374151"/>
                </a:solidFill>
                <a:latin typeface="Calibri"/>
                <a:cs typeface="Calibri"/>
              </a:rPr>
              <a:t>be</a:t>
            </a:r>
            <a:r>
              <a:rPr sz="3600" b="1" spc="-6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3600" b="1" dirty="0">
                <a:solidFill>
                  <a:srgbClr val="374151"/>
                </a:solidFill>
                <a:latin typeface="Calibri"/>
                <a:cs typeface="Calibri"/>
              </a:rPr>
              <a:t>highly</a:t>
            </a:r>
            <a:r>
              <a:rPr sz="3600" b="1" spc="-68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3600" b="1" spc="-15" dirty="0">
                <a:solidFill>
                  <a:srgbClr val="374151"/>
                </a:solidFill>
                <a:latin typeface="Calibri"/>
                <a:cs typeface="Calibri"/>
              </a:rPr>
              <a:t>transferable 	</a:t>
            </a:r>
            <a:r>
              <a:rPr sz="3600" b="1" dirty="0">
                <a:solidFill>
                  <a:srgbClr val="374151"/>
                </a:solidFill>
                <a:latin typeface="Calibri"/>
                <a:cs typeface="Calibri"/>
              </a:rPr>
              <a:t>with</a:t>
            </a:r>
            <a:r>
              <a:rPr sz="3600" b="1" spc="-38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3600" b="1" dirty="0">
                <a:solidFill>
                  <a:srgbClr val="374151"/>
                </a:solidFill>
                <a:latin typeface="Calibri"/>
                <a:cs typeface="Calibri"/>
              </a:rPr>
              <a:t>each</a:t>
            </a:r>
            <a:r>
              <a:rPr sz="3600" b="1" spc="-38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3600" b="1" spc="-15" dirty="0">
                <a:solidFill>
                  <a:srgbClr val="374151"/>
                </a:solidFill>
                <a:latin typeface="Calibri"/>
                <a:cs typeface="Calibri"/>
              </a:rPr>
              <a:t>other...</a:t>
            </a:r>
            <a:endParaRPr sz="3600">
              <a:latin typeface="Calibri"/>
              <a:cs typeface="Calibri"/>
            </a:endParaRPr>
          </a:p>
          <a:p>
            <a:pPr marL="1215390" marR="7620" lvl="1" indent="-510540" algn="just">
              <a:lnSpc>
                <a:spcPct val="98700"/>
              </a:lnSpc>
              <a:spcBef>
                <a:spcPts val="90"/>
              </a:spcBef>
              <a:buFont typeface="Arial"/>
              <a:buChar char="•"/>
              <a:tabLst>
                <a:tab pos="1219200" algn="l"/>
              </a:tabLst>
            </a:pPr>
            <a:r>
              <a:rPr sz="3600" dirty="0">
                <a:solidFill>
                  <a:srgbClr val="374151"/>
                </a:solidFill>
                <a:latin typeface="Calibri"/>
                <a:cs typeface="Calibri"/>
              </a:rPr>
              <a:t>As</a:t>
            </a:r>
            <a:r>
              <a:rPr sz="3600" spc="-98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374151"/>
                </a:solidFill>
                <a:latin typeface="Calibri"/>
                <a:cs typeface="Calibri"/>
              </a:rPr>
              <a:t>long</a:t>
            </a:r>
            <a:r>
              <a:rPr sz="3600" spc="-10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374151"/>
                </a:solidFill>
                <a:latin typeface="Calibri"/>
                <a:cs typeface="Calibri"/>
              </a:rPr>
              <a:t>as</a:t>
            </a:r>
            <a:r>
              <a:rPr sz="3600" spc="-98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374151"/>
                </a:solidFill>
                <a:latin typeface="Calibri"/>
                <a:cs typeface="Calibri"/>
              </a:rPr>
              <a:t>we</a:t>
            </a:r>
            <a:r>
              <a:rPr sz="3600" spc="-98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374151"/>
                </a:solidFill>
                <a:latin typeface="Calibri"/>
                <a:cs typeface="Calibri"/>
              </a:rPr>
              <a:t>have</a:t>
            </a:r>
            <a:r>
              <a:rPr sz="3600" spc="-98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3600" spc="-15" dirty="0">
                <a:solidFill>
                  <a:srgbClr val="374151"/>
                </a:solidFill>
                <a:latin typeface="Calibri"/>
                <a:cs typeface="Calibri"/>
              </a:rPr>
              <a:t>effective</a:t>
            </a:r>
            <a:r>
              <a:rPr sz="3600" spc="-83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3600" spc="-15" dirty="0">
                <a:solidFill>
                  <a:srgbClr val="374151"/>
                </a:solidFill>
                <a:latin typeface="Calibri"/>
                <a:cs typeface="Calibri"/>
              </a:rPr>
              <a:t>representations,</a:t>
            </a:r>
            <a:r>
              <a:rPr sz="3600" spc="-98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3600" spc="-30" dirty="0">
                <a:solidFill>
                  <a:srgbClr val="374151"/>
                </a:solidFill>
                <a:latin typeface="Calibri"/>
                <a:cs typeface="Calibri"/>
              </a:rPr>
              <a:t>that 	</a:t>
            </a:r>
            <a:r>
              <a:rPr sz="3600" dirty="0">
                <a:solidFill>
                  <a:srgbClr val="374151"/>
                </a:solidFill>
                <a:latin typeface="Calibri"/>
                <a:cs typeface="Calibri"/>
              </a:rPr>
              <a:t>seems</a:t>
            </a:r>
            <a:r>
              <a:rPr sz="3600" spc="-9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374151"/>
                </a:solidFill>
                <a:latin typeface="Calibri"/>
                <a:cs typeface="Calibri"/>
              </a:rPr>
              <a:t>to</a:t>
            </a:r>
            <a:r>
              <a:rPr sz="3600" spc="-83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374151"/>
                </a:solidFill>
                <a:latin typeface="Calibri"/>
                <a:cs typeface="Calibri"/>
              </a:rPr>
              <a:t>form</a:t>
            </a:r>
            <a:r>
              <a:rPr sz="3600" spc="-83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374151"/>
                </a:solidFill>
                <a:latin typeface="Calibri"/>
                <a:cs typeface="Calibri"/>
              </a:rPr>
              <a:t>a</a:t>
            </a:r>
            <a:r>
              <a:rPr sz="3600" spc="-7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374151"/>
                </a:solidFill>
                <a:latin typeface="Calibri"/>
                <a:cs typeface="Calibri"/>
              </a:rPr>
              <a:t>general</a:t>
            </a:r>
            <a:r>
              <a:rPr sz="3600" spc="-9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374151"/>
                </a:solidFill>
                <a:latin typeface="Calibri"/>
                <a:cs typeface="Calibri"/>
              </a:rPr>
              <a:t>model</a:t>
            </a:r>
            <a:r>
              <a:rPr sz="3600" spc="-83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374151"/>
                </a:solidFill>
                <a:latin typeface="Calibri"/>
                <a:cs typeface="Calibri"/>
              </a:rPr>
              <a:t>which</a:t>
            </a:r>
            <a:r>
              <a:rPr sz="3600" spc="-7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374151"/>
                </a:solidFill>
                <a:latin typeface="Calibri"/>
                <a:cs typeface="Calibri"/>
              </a:rPr>
              <a:t>can</a:t>
            </a:r>
            <a:r>
              <a:rPr sz="3600" spc="-7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374151"/>
                </a:solidFill>
                <a:latin typeface="Calibri"/>
                <a:cs typeface="Calibri"/>
              </a:rPr>
              <a:t>serve</a:t>
            </a:r>
            <a:r>
              <a:rPr sz="3600" spc="-7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3600" spc="-38" dirty="0">
                <a:solidFill>
                  <a:srgbClr val="374151"/>
                </a:solidFill>
                <a:latin typeface="Calibri"/>
                <a:cs typeface="Calibri"/>
              </a:rPr>
              <a:t>as 	</a:t>
            </a:r>
            <a:r>
              <a:rPr sz="3600" dirty="0">
                <a:solidFill>
                  <a:srgbClr val="374151"/>
                </a:solidFill>
                <a:latin typeface="Calibri"/>
                <a:cs typeface="Calibri"/>
              </a:rPr>
              <a:t>the</a:t>
            </a:r>
            <a:r>
              <a:rPr sz="3600" spc="-9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374151"/>
                </a:solidFill>
                <a:latin typeface="Calibri"/>
                <a:cs typeface="Calibri"/>
              </a:rPr>
              <a:t>backbone</a:t>
            </a:r>
            <a:r>
              <a:rPr sz="3600" spc="-9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374151"/>
                </a:solidFill>
                <a:latin typeface="Calibri"/>
                <a:cs typeface="Calibri"/>
              </a:rPr>
              <a:t>for</a:t>
            </a:r>
            <a:r>
              <a:rPr sz="3600" spc="-98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374151"/>
                </a:solidFill>
                <a:latin typeface="Calibri"/>
                <a:cs typeface="Calibri"/>
              </a:rPr>
              <a:t>many</a:t>
            </a:r>
            <a:r>
              <a:rPr sz="3600" spc="-9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3600" spc="-15" dirty="0">
                <a:solidFill>
                  <a:srgbClr val="374151"/>
                </a:solidFill>
                <a:latin typeface="Calibri"/>
                <a:cs typeface="Calibri"/>
              </a:rPr>
              <a:t>specialized</a:t>
            </a:r>
            <a:r>
              <a:rPr sz="3600" spc="-98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3600" spc="-15" dirty="0">
                <a:solidFill>
                  <a:srgbClr val="374151"/>
                </a:solidFill>
                <a:latin typeface="Calibri"/>
                <a:cs typeface="Calibri"/>
              </a:rPr>
              <a:t>models.</a:t>
            </a:r>
            <a:endParaRPr sz="36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buFont typeface="Arial"/>
              <a:buChar char="•"/>
            </a:pPr>
            <a:endParaRPr sz="3600">
              <a:latin typeface="Calibri"/>
              <a:cs typeface="Calibri"/>
            </a:endParaRPr>
          </a:p>
          <a:p>
            <a:pPr marL="532448" indent="-513398">
              <a:buFont typeface="Arial"/>
              <a:buChar char="•"/>
              <a:tabLst>
                <a:tab pos="532448" algn="l"/>
              </a:tabLst>
            </a:pPr>
            <a:r>
              <a:rPr sz="3600" b="1" dirty="0">
                <a:solidFill>
                  <a:srgbClr val="C00000"/>
                </a:solidFill>
                <a:latin typeface="Calibri"/>
                <a:cs typeface="Calibri"/>
              </a:rPr>
              <a:t>And</a:t>
            </a:r>
            <a:r>
              <a:rPr sz="3600" b="1" spc="-7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600" b="1" dirty="0">
                <a:solidFill>
                  <a:srgbClr val="C00000"/>
                </a:solidFill>
                <a:latin typeface="Calibri"/>
                <a:cs typeface="Calibri"/>
              </a:rPr>
              <a:t>scaling</a:t>
            </a:r>
            <a:r>
              <a:rPr sz="3600" b="1" spc="-68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600" b="1" spc="-15" dirty="0">
                <a:solidFill>
                  <a:srgbClr val="C00000"/>
                </a:solidFill>
                <a:latin typeface="Calibri"/>
                <a:cs typeface="Calibri"/>
              </a:rPr>
              <a:t>works!!!</a:t>
            </a:r>
            <a:endParaRPr sz="3600">
              <a:latin typeface="Calibri"/>
              <a:cs typeface="Calibri"/>
            </a:endParaRPr>
          </a:p>
          <a:p>
            <a:pPr marL="1218248" lvl="1" indent="-513398">
              <a:spcBef>
                <a:spcPts val="38"/>
              </a:spcBef>
              <a:buFont typeface="Arial"/>
              <a:buChar char="•"/>
              <a:tabLst>
                <a:tab pos="1218248" algn="l"/>
              </a:tabLst>
            </a:pPr>
            <a:r>
              <a:rPr sz="3600" dirty="0">
                <a:solidFill>
                  <a:srgbClr val="C00000"/>
                </a:solidFill>
                <a:latin typeface="Calibri"/>
                <a:cs typeface="Calibri"/>
              </a:rPr>
              <a:t>340M</a:t>
            </a:r>
            <a:r>
              <a:rPr sz="3600" spc="-68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C00000"/>
                </a:solidFill>
                <a:latin typeface="Calibri"/>
                <a:cs typeface="Calibri"/>
              </a:rPr>
              <a:t>is</a:t>
            </a:r>
            <a:r>
              <a:rPr sz="3600" spc="-68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600" spc="-15" dirty="0">
                <a:solidFill>
                  <a:srgbClr val="C00000"/>
                </a:solidFill>
                <a:latin typeface="Calibri"/>
                <a:cs typeface="Calibri"/>
              </a:rPr>
              <a:t>considered</a:t>
            </a:r>
            <a:r>
              <a:rPr sz="3600" spc="-6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C00000"/>
                </a:solidFill>
                <a:latin typeface="Calibri"/>
                <a:cs typeface="Calibri"/>
              </a:rPr>
              <a:t>large</a:t>
            </a:r>
            <a:r>
              <a:rPr sz="3600" spc="-53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C00000"/>
                </a:solidFill>
                <a:latin typeface="Calibri"/>
                <a:cs typeface="Calibri"/>
              </a:rPr>
              <a:t>in</a:t>
            </a:r>
            <a:r>
              <a:rPr sz="3600" spc="-53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600" spc="-30" dirty="0">
                <a:solidFill>
                  <a:srgbClr val="C00000"/>
                </a:solidFill>
                <a:latin typeface="Calibri"/>
                <a:cs typeface="Calibri"/>
              </a:rPr>
              <a:t>2018</a:t>
            </a:r>
            <a:endParaRPr sz="3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170840" y="1386566"/>
            <a:ext cx="5946456" cy="8526780"/>
            <a:chOff x="4113893" y="924377"/>
            <a:chExt cx="3964304" cy="56845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94566" y="1003509"/>
              <a:ext cx="3809225" cy="5605375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095998" y="930727"/>
              <a:ext cx="1976120" cy="4996815"/>
            </a:xfrm>
            <a:custGeom>
              <a:avLst/>
              <a:gdLst/>
              <a:ahLst/>
              <a:cxnLst/>
              <a:rect l="l" t="t" r="r" b="b"/>
              <a:pathLst>
                <a:path w="1976120" h="4996815">
                  <a:moveTo>
                    <a:pt x="1646455" y="0"/>
                  </a:moveTo>
                  <a:lnTo>
                    <a:pt x="329299" y="0"/>
                  </a:lnTo>
                  <a:lnTo>
                    <a:pt x="280638" y="3570"/>
                  </a:lnTo>
                  <a:lnTo>
                    <a:pt x="234193" y="13942"/>
                  </a:lnTo>
                  <a:lnTo>
                    <a:pt x="190475" y="30606"/>
                  </a:lnTo>
                  <a:lnTo>
                    <a:pt x="149992" y="53052"/>
                  </a:lnTo>
                  <a:lnTo>
                    <a:pt x="113255" y="80771"/>
                  </a:lnTo>
                  <a:lnTo>
                    <a:pt x="80771" y="113255"/>
                  </a:lnTo>
                  <a:lnTo>
                    <a:pt x="53052" y="149992"/>
                  </a:lnTo>
                  <a:lnTo>
                    <a:pt x="30606" y="190475"/>
                  </a:lnTo>
                  <a:lnTo>
                    <a:pt x="13942" y="234193"/>
                  </a:lnTo>
                  <a:lnTo>
                    <a:pt x="3570" y="280638"/>
                  </a:lnTo>
                  <a:lnTo>
                    <a:pt x="0" y="329299"/>
                  </a:lnTo>
                  <a:lnTo>
                    <a:pt x="0" y="4667245"/>
                  </a:lnTo>
                  <a:lnTo>
                    <a:pt x="3570" y="4715907"/>
                  </a:lnTo>
                  <a:lnTo>
                    <a:pt x="13942" y="4762351"/>
                  </a:lnTo>
                  <a:lnTo>
                    <a:pt x="30606" y="4806070"/>
                  </a:lnTo>
                  <a:lnTo>
                    <a:pt x="53052" y="4846553"/>
                  </a:lnTo>
                  <a:lnTo>
                    <a:pt x="80771" y="4883290"/>
                  </a:lnTo>
                  <a:lnTo>
                    <a:pt x="113255" y="4915774"/>
                  </a:lnTo>
                  <a:lnTo>
                    <a:pt x="149992" y="4943493"/>
                  </a:lnTo>
                  <a:lnTo>
                    <a:pt x="190475" y="4965939"/>
                  </a:lnTo>
                  <a:lnTo>
                    <a:pt x="234193" y="4982603"/>
                  </a:lnTo>
                  <a:lnTo>
                    <a:pt x="280638" y="4992975"/>
                  </a:lnTo>
                  <a:lnTo>
                    <a:pt x="329299" y="4996545"/>
                  </a:lnTo>
                  <a:lnTo>
                    <a:pt x="1646455" y="4996545"/>
                  </a:lnTo>
                  <a:lnTo>
                    <a:pt x="1695117" y="4992975"/>
                  </a:lnTo>
                  <a:lnTo>
                    <a:pt x="1741562" y="4982603"/>
                  </a:lnTo>
                  <a:lnTo>
                    <a:pt x="1785280" y="4965939"/>
                  </a:lnTo>
                  <a:lnTo>
                    <a:pt x="1825763" y="4943493"/>
                  </a:lnTo>
                  <a:lnTo>
                    <a:pt x="1862500" y="4915774"/>
                  </a:lnTo>
                  <a:lnTo>
                    <a:pt x="1894984" y="4883290"/>
                  </a:lnTo>
                  <a:lnTo>
                    <a:pt x="1922703" y="4846553"/>
                  </a:lnTo>
                  <a:lnTo>
                    <a:pt x="1945149" y="4806070"/>
                  </a:lnTo>
                  <a:lnTo>
                    <a:pt x="1961813" y="4762351"/>
                  </a:lnTo>
                  <a:lnTo>
                    <a:pt x="1972185" y="4715907"/>
                  </a:lnTo>
                  <a:lnTo>
                    <a:pt x="1975755" y="4667245"/>
                  </a:lnTo>
                  <a:lnTo>
                    <a:pt x="1975755" y="329299"/>
                  </a:lnTo>
                  <a:lnTo>
                    <a:pt x="1972185" y="280638"/>
                  </a:lnTo>
                  <a:lnTo>
                    <a:pt x="1961813" y="234193"/>
                  </a:lnTo>
                  <a:lnTo>
                    <a:pt x="1945149" y="190475"/>
                  </a:lnTo>
                  <a:lnTo>
                    <a:pt x="1922703" y="149992"/>
                  </a:lnTo>
                  <a:lnTo>
                    <a:pt x="1894984" y="113255"/>
                  </a:lnTo>
                  <a:lnTo>
                    <a:pt x="1862500" y="80771"/>
                  </a:lnTo>
                  <a:lnTo>
                    <a:pt x="1825763" y="53052"/>
                  </a:lnTo>
                  <a:lnTo>
                    <a:pt x="1785280" y="30606"/>
                  </a:lnTo>
                  <a:lnTo>
                    <a:pt x="1741562" y="13942"/>
                  </a:lnTo>
                  <a:lnTo>
                    <a:pt x="1695117" y="3570"/>
                  </a:lnTo>
                  <a:lnTo>
                    <a:pt x="1646455" y="0"/>
                  </a:lnTo>
                  <a:close/>
                </a:path>
              </a:pathLst>
            </a:custGeom>
            <a:solidFill>
              <a:srgbClr val="BDD7EE">
                <a:alpha val="34899"/>
              </a:srgbClr>
            </a:solidFill>
          </p:spPr>
          <p:txBody>
            <a:bodyPr wrap="square" lIns="0" tIns="0" rIns="0" bIns="0" rtlCol="0"/>
            <a:lstStyle/>
            <a:p>
              <a:endParaRPr sz="2700"/>
            </a:p>
          </p:txBody>
        </p:sp>
        <p:sp>
          <p:nvSpPr>
            <p:cNvPr id="5" name="object 5"/>
            <p:cNvSpPr/>
            <p:nvPr/>
          </p:nvSpPr>
          <p:spPr>
            <a:xfrm>
              <a:off x="6095998" y="930727"/>
              <a:ext cx="1976120" cy="4996815"/>
            </a:xfrm>
            <a:custGeom>
              <a:avLst/>
              <a:gdLst/>
              <a:ahLst/>
              <a:cxnLst/>
              <a:rect l="l" t="t" r="r" b="b"/>
              <a:pathLst>
                <a:path w="1976120" h="4996815">
                  <a:moveTo>
                    <a:pt x="0" y="329299"/>
                  </a:moveTo>
                  <a:lnTo>
                    <a:pt x="3570" y="280638"/>
                  </a:lnTo>
                  <a:lnTo>
                    <a:pt x="13942" y="234193"/>
                  </a:lnTo>
                  <a:lnTo>
                    <a:pt x="30605" y="190475"/>
                  </a:lnTo>
                  <a:lnTo>
                    <a:pt x="53052" y="149992"/>
                  </a:lnTo>
                  <a:lnTo>
                    <a:pt x="80771" y="113254"/>
                  </a:lnTo>
                  <a:lnTo>
                    <a:pt x="113255" y="80771"/>
                  </a:lnTo>
                  <a:lnTo>
                    <a:pt x="149992" y="53052"/>
                  </a:lnTo>
                  <a:lnTo>
                    <a:pt x="190475" y="30605"/>
                  </a:lnTo>
                  <a:lnTo>
                    <a:pt x="234193" y="13942"/>
                  </a:lnTo>
                  <a:lnTo>
                    <a:pt x="280638" y="3570"/>
                  </a:lnTo>
                  <a:lnTo>
                    <a:pt x="329300" y="0"/>
                  </a:lnTo>
                  <a:lnTo>
                    <a:pt x="1646456" y="0"/>
                  </a:lnTo>
                  <a:lnTo>
                    <a:pt x="1695117" y="3570"/>
                  </a:lnTo>
                  <a:lnTo>
                    <a:pt x="1741562" y="13942"/>
                  </a:lnTo>
                  <a:lnTo>
                    <a:pt x="1785280" y="30605"/>
                  </a:lnTo>
                  <a:lnTo>
                    <a:pt x="1825763" y="53052"/>
                  </a:lnTo>
                  <a:lnTo>
                    <a:pt x="1862500" y="80771"/>
                  </a:lnTo>
                  <a:lnTo>
                    <a:pt x="1894984" y="113254"/>
                  </a:lnTo>
                  <a:lnTo>
                    <a:pt x="1922703" y="149992"/>
                  </a:lnTo>
                  <a:lnTo>
                    <a:pt x="1945149" y="190475"/>
                  </a:lnTo>
                  <a:lnTo>
                    <a:pt x="1961813" y="234193"/>
                  </a:lnTo>
                  <a:lnTo>
                    <a:pt x="1972185" y="280638"/>
                  </a:lnTo>
                  <a:lnTo>
                    <a:pt x="1975756" y="329299"/>
                  </a:lnTo>
                  <a:lnTo>
                    <a:pt x="1975756" y="4667246"/>
                  </a:lnTo>
                  <a:lnTo>
                    <a:pt x="1972185" y="4715907"/>
                  </a:lnTo>
                  <a:lnTo>
                    <a:pt x="1961813" y="4762352"/>
                  </a:lnTo>
                  <a:lnTo>
                    <a:pt x="1945149" y="4806070"/>
                  </a:lnTo>
                  <a:lnTo>
                    <a:pt x="1922703" y="4846553"/>
                  </a:lnTo>
                  <a:lnTo>
                    <a:pt x="1894984" y="4883290"/>
                  </a:lnTo>
                  <a:lnTo>
                    <a:pt x="1862500" y="4915774"/>
                  </a:lnTo>
                  <a:lnTo>
                    <a:pt x="1825763" y="4943493"/>
                  </a:lnTo>
                  <a:lnTo>
                    <a:pt x="1785280" y="4965940"/>
                  </a:lnTo>
                  <a:lnTo>
                    <a:pt x="1741562" y="4982603"/>
                  </a:lnTo>
                  <a:lnTo>
                    <a:pt x="1695117" y="4992975"/>
                  </a:lnTo>
                  <a:lnTo>
                    <a:pt x="1646456" y="4996546"/>
                  </a:lnTo>
                  <a:lnTo>
                    <a:pt x="329300" y="4996546"/>
                  </a:lnTo>
                  <a:lnTo>
                    <a:pt x="280638" y="4992975"/>
                  </a:lnTo>
                  <a:lnTo>
                    <a:pt x="234193" y="4982603"/>
                  </a:lnTo>
                  <a:lnTo>
                    <a:pt x="190475" y="4965940"/>
                  </a:lnTo>
                  <a:lnTo>
                    <a:pt x="149992" y="4943493"/>
                  </a:lnTo>
                  <a:lnTo>
                    <a:pt x="113255" y="4915774"/>
                  </a:lnTo>
                  <a:lnTo>
                    <a:pt x="80771" y="4883290"/>
                  </a:lnTo>
                  <a:lnTo>
                    <a:pt x="53052" y="4846553"/>
                  </a:lnTo>
                  <a:lnTo>
                    <a:pt x="30605" y="4806070"/>
                  </a:lnTo>
                  <a:lnTo>
                    <a:pt x="13942" y="4762352"/>
                  </a:lnTo>
                  <a:lnTo>
                    <a:pt x="3570" y="4715907"/>
                  </a:lnTo>
                  <a:lnTo>
                    <a:pt x="0" y="4667246"/>
                  </a:lnTo>
                  <a:lnTo>
                    <a:pt x="0" y="329299"/>
                  </a:lnTo>
                  <a:close/>
                </a:path>
              </a:pathLst>
            </a:custGeom>
            <a:ln w="12700">
              <a:solidFill>
                <a:srgbClr val="172C51"/>
              </a:solidFill>
            </a:ln>
          </p:spPr>
          <p:txBody>
            <a:bodyPr wrap="square" lIns="0" tIns="0" rIns="0" bIns="0" rtlCol="0"/>
            <a:lstStyle/>
            <a:p>
              <a:endParaRPr sz="2700"/>
            </a:p>
          </p:txBody>
        </p:sp>
        <p:sp>
          <p:nvSpPr>
            <p:cNvPr id="6" name="object 6"/>
            <p:cNvSpPr/>
            <p:nvPr/>
          </p:nvSpPr>
          <p:spPr>
            <a:xfrm>
              <a:off x="4120243" y="2743200"/>
              <a:ext cx="1976120" cy="3184525"/>
            </a:xfrm>
            <a:custGeom>
              <a:avLst/>
              <a:gdLst/>
              <a:ahLst/>
              <a:cxnLst/>
              <a:rect l="l" t="t" r="r" b="b"/>
              <a:pathLst>
                <a:path w="1976120" h="3184525">
                  <a:moveTo>
                    <a:pt x="1646455" y="0"/>
                  </a:moveTo>
                  <a:lnTo>
                    <a:pt x="329299" y="0"/>
                  </a:lnTo>
                  <a:lnTo>
                    <a:pt x="280637" y="3570"/>
                  </a:lnTo>
                  <a:lnTo>
                    <a:pt x="234193" y="13942"/>
                  </a:lnTo>
                  <a:lnTo>
                    <a:pt x="190474" y="30605"/>
                  </a:lnTo>
                  <a:lnTo>
                    <a:pt x="149992" y="53052"/>
                  </a:lnTo>
                  <a:lnTo>
                    <a:pt x="113254" y="80771"/>
                  </a:lnTo>
                  <a:lnTo>
                    <a:pt x="80771" y="113254"/>
                  </a:lnTo>
                  <a:lnTo>
                    <a:pt x="53052" y="149992"/>
                  </a:lnTo>
                  <a:lnTo>
                    <a:pt x="30605" y="190474"/>
                  </a:lnTo>
                  <a:lnTo>
                    <a:pt x="13942" y="234193"/>
                  </a:lnTo>
                  <a:lnTo>
                    <a:pt x="3570" y="280637"/>
                  </a:lnTo>
                  <a:lnTo>
                    <a:pt x="0" y="329299"/>
                  </a:lnTo>
                  <a:lnTo>
                    <a:pt x="0" y="2854773"/>
                  </a:lnTo>
                  <a:lnTo>
                    <a:pt x="3570" y="2903434"/>
                  </a:lnTo>
                  <a:lnTo>
                    <a:pt x="13942" y="2949879"/>
                  </a:lnTo>
                  <a:lnTo>
                    <a:pt x="30605" y="2993597"/>
                  </a:lnTo>
                  <a:lnTo>
                    <a:pt x="53052" y="3034080"/>
                  </a:lnTo>
                  <a:lnTo>
                    <a:pt x="80771" y="3070818"/>
                  </a:lnTo>
                  <a:lnTo>
                    <a:pt x="113254" y="3103301"/>
                  </a:lnTo>
                  <a:lnTo>
                    <a:pt x="149992" y="3131020"/>
                  </a:lnTo>
                  <a:lnTo>
                    <a:pt x="190474" y="3153466"/>
                  </a:lnTo>
                  <a:lnTo>
                    <a:pt x="234193" y="3170130"/>
                  </a:lnTo>
                  <a:lnTo>
                    <a:pt x="280637" y="3180502"/>
                  </a:lnTo>
                  <a:lnTo>
                    <a:pt x="329299" y="3184072"/>
                  </a:lnTo>
                  <a:lnTo>
                    <a:pt x="1646455" y="3184072"/>
                  </a:lnTo>
                  <a:lnTo>
                    <a:pt x="1695117" y="3180502"/>
                  </a:lnTo>
                  <a:lnTo>
                    <a:pt x="1741561" y="3170130"/>
                  </a:lnTo>
                  <a:lnTo>
                    <a:pt x="1785280" y="3153466"/>
                  </a:lnTo>
                  <a:lnTo>
                    <a:pt x="1825762" y="3131020"/>
                  </a:lnTo>
                  <a:lnTo>
                    <a:pt x="1862500" y="3103301"/>
                  </a:lnTo>
                  <a:lnTo>
                    <a:pt x="1894983" y="3070818"/>
                  </a:lnTo>
                  <a:lnTo>
                    <a:pt x="1922703" y="3034080"/>
                  </a:lnTo>
                  <a:lnTo>
                    <a:pt x="1945149" y="2993597"/>
                  </a:lnTo>
                  <a:lnTo>
                    <a:pt x="1961813" y="2949879"/>
                  </a:lnTo>
                  <a:lnTo>
                    <a:pt x="1972185" y="2903434"/>
                  </a:lnTo>
                  <a:lnTo>
                    <a:pt x="1975755" y="2854773"/>
                  </a:lnTo>
                  <a:lnTo>
                    <a:pt x="1975755" y="329299"/>
                  </a:lnTo>
                  <a:lnTo>
                    <a:pt x="1972185" y="280637"/>
                  </a:lnTo>
                  <a:lnTo>
                    <a:pt x="1961813" y="234193"/>
                  </a:lnTo>
                  <a:lnTo>
                    <a:pt x="1945149" y="190474"/>
                  </a:lnTo>
                  <a:lnTo>
                    <a:pt x="1922703" y="149992"/>
                  </a:lnTo>
                  <a:lnTo>
                    <a:pt x="1894983" y="113254"/>
                  </a:lnTo>
                  <a:lnTo>
                    <a:pt x="1862500" y="80771"/>
                  </a:lnTo>
                  <a:lnTo>
                    <a:pt x="1825762" y="53052"/>
                  </a:lnTo>
                  <a:lnTo>
                    <a:pt x="1785280" y="30605"/>
                  </a:lnTo>
                  <a:lnTo>
                    <a:pt x="1741561" y="13942"/>
                  </a:lnTo>
                  <a:lnTo>
                    <a:pt x="1695117" y="3570"/>
                  </a:lnTo>
                  <a:lnTo>
                    <a:pt x="1646455" y="0"/>
                  </a:lnTo>
                  <a:close/>
                </a:path>
              </a:pathLst>
            </a:custGeom>
            <a:solidFill>
              <a:srgbClr val="FFE699">
                <a:alpha val="34899"/>
              </a:srgbClr>
            </a:solidFill>
          </p:spPr>
          <p:txBody>
            <a:bodyPr wrap="square" lIns="0" tIns="0" rIns="0" bIns="0" rtlCol="0"/>
            <a:lstStyle/>
            <a:p>
              <a:endParaRPr sz="2700"/>
            </a:p>
          </p:txBody>
        </p:sp>
        <p:sp>
          <p:nvSpPr>
            <p:cNvPr id="7" name="object 7"/>
            <p:cNvSpPr/>
            <p:nvPr/>
          </p:nvSpPr>
          <p:spPr>
            <a:xfrm>
              <a:off x="4120243" y="2743200"/>
              <a:ext cx="1976120" cy="3184525"/>
            </a:xfrm>
            <a:custGeom>
              <a:avLst/>
              <a:gdLst/>
              <a:ahLst/>
              <a:cxnLst/>
              <a:rect l="l" t="t" r="r" b="b"/>
              <a:pathLst>
                <a:path w="1976120" h="3184525">
                  <a:moveTo>
                    <a:pt x="0" y="329299"/>
                  </a:moveTo>
                  <a:lnTo>
                    <a:pt x="3570" y="280637"/>
                  </a:lnTo>
                  <a:lnTo>
                    <a:pt x="13942" y="234193"/>
                  </a:lnTo>
                  <a:lnTo>
                    <a:pt x="30605" y="190475"/>
                  </a:lnTo>
                  <a:lnTo>
                    <a:pt x="53052" y="149992"/>
                  </a:lnTo>
                  <a:lnTo>
                    <a:pt x="80771" y="113254"/>
                  </a:lnTo>
                  <a:lnTo>
                    <a:pt x="113254" y="80771"/>
                  </a:lnTo>
                  <a:lnTo>
                    <a:pt x="149992" y="53052"/>
                  </a:lnTo>
                  <a:lnTo>
                    <a:pt x="190475" y="30605"/>
                  </a:lnTo>
                  <a:lnTo>
                    <a:pt x="234193" y="13942"/>
                  </a:lnTo>
                  <a:lnTo>
                    <a:pt x="280638" y="3570"/>
                  </a:lnTo>
                  <a:lnTo>
                    <a:pt x="329299" y="0"/>
                  </a:lnTo>
                  <a:lnTo>
                    <a:pt x="1646456" y="0"/>
                  </a:lnTo>
                  <a:lnTo>
                    <a:pt x="1695117" y="3570"/>
                  </a:lnTo>
                  <a:lnTo>
                    <a:pt x="1741562" y="13942"/>
                  </a:lnTo>
                  <a:lnTo>
                    <a:pt x="1785280" y="30605"/>
                  </a:lnTo>
                  <a:lnTo>
                    <a:pt x="1825763" y="53052"/>
                  </a:lnTo>
                  <a:lnTo>
                    <a:pt x="1862500" y="80771"/>
                  </a:lnTo>
                  <a:lnTo>
                    <a:pt x="1894984" y="113254"/>
                  </a:lnTo>
                  <a:lnTo>
                    <a:pt x="1922703" y="149992"/>
                  </a:lnTo>
                  <a:lnTo>
                    <a:pt x="1945149" y="190475"/>
                  </a:lnTo>
                  <a:lnTo>
                    <a:pt x="1961813" y="234193"/>
                  </a:lnTo>
                  <a:lnTo>
                    <a:pt x="1972185" y="280637"/>
                  </a:lnTo>
                  <a:lnTo>
                    <a:pt x="1975756" y="329299"/>
                  </a:lnTo>
                  <a:lnTo>
                    <a:pt x="1975756" y="2854774"/>
                  </a:lnTo>
                  <a:lnTo>
                    <a:pt x="1972185" y="2903435"/>
                  </a:lnTo>
                  <a:lnTo>
                    <a:pt x="1961813" y="2949880"/>
                  </a:lnTo>
                  <a:lnTo>
                    <a:pt x="1945149" y="2993598"/>
                  </a:lnTo>
                  <a:lnTo>
                    <a:pt x="1922703" y="3034080"/>
                  </a:lnTo>
                  <a:lnTo>
                    <a:pt x="1894984" y="3070818"/>
                  </a:lnTo>
                  <a:lnTo>
                    <a:pt x="1862500" y="3103301"/>
                  </a:lnTo>
                  <a:lnTo>
                    <a:pt x="1825763" y="3131020"/>
                  </a:lnTo>
                  <a:lnTo>
                    <a:pt x="1785280" y="3153467"/>
                  </a:lnTo>
                  <a:lnTo>
                    <a:pt x="1741562" y="3170130"/>
                  </a:lnTo>
                  <a:lnTo>
                    <a:pt x="1695117" y="3180502"/>
                  </a:lnTo>
                  <a:lnTo>
                    <a:pt x="1646456" y="3184073"/>
                  </a:lnTo>
                  <a:lnTo>
                    <a:pt x="329299" y="3184073"/>
                  </a:lnTo>
                  <a:lnTo>
                    <a:pt x="280638" y="3180502"/>
                  </a:lnTo>
                  <a:lnTo>
                    <a:pt x="234193" y="3170130"/>
                  </a:lnTo>
                  <a:lnTo>
                    <a:pt x="190475" y="3153467"/>
                  </a:lnTo>
                  <a:lnTo>
                    <a:pt x="149992" y="3131020"/>
                  </a:lnTo>
                  <a:lnTo>
                    <a:pt x="113254" y="3103301"/>
                  </a:lnTo>
                  <a:lnTo>
                    <a:pt x="80771" y="3070818"/>
                  </a:lnTo>
                  <a:lnTo>
                    <a:pt x="53052" y="3034080"/>
                  </a:lnTo>
                  <a:lnTo>
                    <a:pt x="30605" y="2993598"/>
                  </a:lnTo>
                  <a:lnTo>
                    <a:pt x="13942" y="2949880"/>
                  </a:lnTo>
                  <a:lnTo>
                    <a:pt x="3570" y="2903435"/>
                  </a:lnTo>
                  <a:lnTo>
                    <a:pt x="0" y="2854774"/>
                  </a:lnTo>
                  <a:lnTo>
                    <a:pt x="0" y="329299"/>
                  </a:lnTo>
                  <a:close/>
                </a:path>
              </a:pathLst>
            </a:custGeom>
            <a:ln w="12700">
              <a:solidFill>
                <a:srgbClr val="172C51"/>
              </a:solidFill>
            </a:ln>
          </p:spPr>
          <p:txBody>
            <a:bodyPr wrap="square" lIns="0" tIns="0" rIns="0" bIns="0" rtlCol="0"/>
            <a:lstStyle/>
            <a:p>
              <a:endParaRPr sz="2700"/>
            </a:p>
          </p:txBody>
        </p:sp>
      </p:grpSp>
      <p:sp>
        <p:nvSpPr>
          <p:cNvPr id="8" name="object 8" descr="$PPTXTitle"/>
          <p:cNvSpPr txBox="1">
            <a:spLocks noGrp="1"/>
          </p:cNvSpPr>
          <p:nvPr>
            <p:ph type="title"/>
          </p:nvPr>
        </p:nvSpPr>
        <p:spPr>
          <a:xfrm>
            <a:off x="685800" y="921037"/>
            <a:ext cx="12344400" cy="696344"/>
          </a:xfrm>
          <a:prstGeom prst="rect">
            <a:avLst/>
          </a:prstGeom>
        </p:spPr>
        <p:txBody>
          <a:bodyPr vert="horz" wrap="square" lIns="0" tIns="19050" rIns="0" bIns="0" rtlCol="0" anchor="ctr">
            <a:spAutoFit/>
          </a:bodyPr>
          <a:lstStyle/>
          <a:p>
            <a:pPr marL="3361373">
              <a:spcBef>
                <a:spcPts val="150"/>
              </a:spcBef>
            </a:pPr>
            <a:r>
              <a:rPr dirty="0"/>
              <a:t>2018</a:t>
            </a:r>
            <a:r>
              <a:rPr spc="-98" dirty="0"/>
              <a:t> </a:t>
            </a:r>
            <a:r>
              <a:rPr dirty="0"/>
              <a:t>–</a:t>
            </a:r>
            <a:r>
              <a:rPr spc="-98" dirty="0"/>
              <a:t> </a:t>
            </a:r>
            <a:r>
              <a:rPr dirty="0"/>
              <a:t>The</a:t>
            </a:r>
            <a:r>
              <a:rPr spc="-83" dirty="0"/>
              <a:t> </a:t>
            </a:r>
            <a:r>
              <a:rPr dirty="0"/>
              <a:t>Inception</a:t>
            </a:r>
            <a:r>
              <a:rPr spc="-90" dirty="0"/>
              <a:t> </a:t>
            </a:r>
            <a:r>
              <a:rPr dirty="0"/>
              <a:t>of</a:t>
            </a:r>
            <a:r>
              <a:rPr spc="-90" dirty="0"/>
              <a:t> </a:t>
            </a:r>
            <a:r>
              <a:rPr dirty="0"/>
              <a:t>the</a:t>
            </a:r>
            <a:r>
              <a:rPr spc="-90" dirty="0"/>
              <a:t> </a:t>
            </a:r>
            <a:r>
              <a:rPr dirty="0"/>
              <a:t>LLM</a:t>
            </a:r>
            <a:r>
              <a:rPr spc="-90" dirty="0"/>
              <a:t> </a:t>
            </a:r>
            <a:r>
              <a:rPr spc="-38" dirty="0"/>
              <a:t>Era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xfrm>
            <a:off x="11664267" y="6371008"/>
            <a:ext cx="322579" cy="2114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193675">
              <a:spcBef>
                <a:spcPts val="40"/>
              </a:spcBef>
            </a:pPr>
            <a:fld id="{81D60167-4931-47E6-BA6A-407CBD079E47}" type="slidenum">
              <a:rPr lang="en-GB" spc="-50" smtClean="0"/>
              <a:pPr marL="193675">
                <a:spcBef>
                  <a:spcPts val="40"/>
                </a:spcBef>
              </a:pPr>
              <a:t>117</a:t>
            </a:fld>
            <a:endParaRPr spc="-38" dirty="0"/>
          </a:p>
        </p:txBody>
      </p:sp>
      <p:sp>
        <p:nvSpPr>
          <p:cNvPr id="9" name="object 9"/>
          <p:cNvSpPr txBox="1"/>
          <p:nvPr/>
        </p:nvSpPr>
        <p:spPr>
          <a:xfrm>
            <a:off x="3183527" y="6552449"/>
            <a:ext cx="2612708" cy="463588"/>
          </a:xfrm>
          <a:prstGeom prst="rect">
            <a:avLst/>
          </a:prstGeom>
          <a:solidFill>
            <a:srgbClr val="FFFF00"/>
          </a:solidFill>
        </p:spPr>
        <p:txBody>
          <a:bodyPr vert="horz" wrap="square" lIns="0" tIns="1905" rIns="0" bIns="0" rtlCol="0">
            <a:spAutoFit/>
          </a:bodyPr>
          <a:lstStyle/>
          <a:p>
            <a:pPr>
              <a:spcBef>
                <a:spcPts val="15"/>
              </a:spcBef>
            </a:pPr>
            <a:r>
              <a:rPr sz="3000" b="1" spc="68" dirty="0">
                <a:latin typeface="Calibri"/>
                <a:cs typeface="Calibri"/>
              </a:rPr>
              <a:t>Representation</a:t>
            </a:r>
            <a:endParaRPr sz="30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2467320" y="6552449"/>
            <a:ext cx="1890713" cy="463588"/>
          </a:xfrm>
          <a:prstGeom prst="rect">
            <a:avLst/>
          </a:prstGeom>
          <a:solidFill>
            <a:srgbClr val="00FFFF"/>
          </a:solidFill>
        </p:spPr>
        <p:txBody>
          <a:bodyPr vert="horz" wrap="square" lIns="0" tIns="1905" rIns="0" bIns="0" rtlCol="0">
            <a:spAutoFit/>
          </a:bodyPr>
          <a:lstStyle/>
          <a:p>
            <a:pPr>
              <a:spcBef>
                <a:spcPts val="15"/>
              </a:spcBef>
            </a:pPr>
            <a:r>
              <a:rPr sz="3000" b="1" spc="53" dirty="0">
                <a:latin typeface="Calibri"/>
                <a:cs typeface="Calibri"/>
              </a:rPr>
              <a:t>Generation</a:t>
            </a:r>
            <a:endParaRPr sz="30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740739" y="4844033"/>
            <a:ext cx="1499235" cy="942566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 marR="7620" indent="286703">
              <a:spcBef>
                <a:spcPts val="150"/>
              </a:spcBef>
            </a:pPr>
            <a:r>
              <a:rPr sz="3000" b="1" spc="113" dirty="0">
                <a:solidFill>
                  <a:srgbClr val="FF0000"/>
                </a:solidFill>
                <a:latin typeface="Calibri"/>
                <a:cs typeface="Calibri"/>
              </a:rPr>
              <a:t>BERT </a:t>
            </a:r>
            <a:r>
              <a:rPr sz="3000" b="1" spc="83" dirty="0">
                <a:solidFill>
                  <a:srgbClr val="FF0000"/>
                </a:solidFill>
                <a:latin typeface="Calibri"/>
                <a:cs typeface="Calibri"/>
              </a:rPr>
              <a:t>Oct</a:t>
            </a:r>
            <a:r>
              <a:rPr sz="3000" b="1" spc="-83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000" b="1" spc="-30" dirty="0">
                <a:solidFill>
                  <a:srgbClr val="FF0000"/>
                </a:solidFill>
                <a:latin typeface="Calibri"/>
                <a:cs typeface="Calibri"/>
              </a:rPr>
              <a:t>2018</a:t>
            </a:r>
            <a:endParaRPr sz="30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2641152" y="4844033"/>
            <a:ext cx="1544954" cy="942566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 marR="7620" indent="411480">
              <a:spcBef>
                <a:spcPts val="150"/>
              </a:spcBef>
            </a:pPr>
            <a:r>
              <a:rPr sz="3000" b="1" spc="75" dirty="0">
                <a:solidFill>
                  <a:srgbClr val="FF0000"/>
                </a:solidFill>
                <a:latin typeface="Calibri"/>
                <a:cs typeface="Calibri"/>
              </a:rPr>
              <a:t>GPT </a:t>
            </a:r>
            <a:r>
              <a:rPr sz="3000" b="1" spc="225" dirty="0">
                <a:solidFill>
                  <a:srgbClr val="FF0000"/>
                </a:solidFill>
                <a:latin typeface="Calibri"/>
                <a:cs typeface="Calibri"/>
              </a:rPr>
              <a:t>Jun</a:t>
            </a:r>
            <a:r>
              <a:rPr sz="3000" b="1" spc="-7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000" b="1" spc="-30" dirty="0">
                <a:solidFill>
                  <a:srgbClr val="FF0000"/>
                </a:solidFill>
                <a:latin typeface="Calibri"/>
                <a:cs typeface="Calibri"/>
              </a:rPr>
              <a:t>2018</a:t>
            </a:r>
            <a:endParaRPr sz="3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2287993" y="1537961"/>
            <a:ext cx="5825490" cy="8528685"/>
            <a:chOff x="8191995" y="1025307"/>
            <a:chExt cx="3883660" cy="568579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191995" y="1105595"/>
              <a:ext cx="3809225" cy="5605375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0093427" y="1031657"/>
              <a:ext cx="1976120" cy="4996815"/>
            </a:xfrm>
            <a:custGeom>
              <a:avLst/>
              <a:gdLst/>
              <a:ahLst/>
              <a:cxnLst/>
              <a:rect l="l" t="t" r="r" b="b"/>
              <a:pathLst>
                <a:path w="1976120" h="4996815">
                  <a:moveTo>
                    <a:pt x="1646455" y="0"/>
                  </a:moveTo>
                  <a:lnTo>
                    <a:pt x="329299" y="0"/>
                  </a:lnTo>
                  <a:lnTo>
                    <a:pt x="280638" y="3570"/>
                  </a:lnTo>
                  <a:lnTo>
                    <a:pt x="234193" y="13942"/>
                  </a:lnTo>
                  <a:lnTo>
                    <a:pt x="190475" y="30606"/>
                  </a:lnTo>
                  <a:lnTo>
                    <a:pt x="149992" y="53052"/>
                  </a:lnTo>
                  <a:lnTo>
                    <a:pt x="113255" y="80771"/>
                  </a:lnTo>
                  <a:lnTo>
                    <a:pt x="80771" y="113255"/>
                  </a:lnTo>
                  <a:lnTo>
                    <a:pt x="53052" y="149992"/>
                  </a:lnTo>
                  <a:lnTo>
                    <a:pt x="30606" y="190475"/>
                  </a:lnTo>
                  <a:lnTo>
                    <a:pt x="13942" y="234193"/>
                  </a:lnTo>
                  <a:lnTo>
                    <a:pt x="3570" y="280638"/>
                  </a:lnTo>
                  <a:lnTo>
                    <a:pt x="0" y="329299"/>
                  </a:lnTo>
                  <a:lnTo>
                    <a:pt x="0" y="4667246"/>
                  </a:lnTo>
                  <a:lnTo>
                    <a:pt x="3570" y="4715907"/>
                  </a:lnTo>
                  <a:lnTo>
                    <a:pt x="13942" y="4762352"/>
                  </a:lnTo>
                  <a:lnTo>
                    <a:pt x="30606" y="4806070"/>
                  </a:lnTo>
                  <a:lnTo>
                    <a:pt x="53052" y="4846553"/>
                  </a:lnTo>
                  <a:lnTo>
                    <a:pt x="80771" y="4883291"/>
                  </a:lnTo>
                  <a:lnTo>
                    <a:pt x="113255" y="4915774"/>
                  </a:lnTo>
                  <a:lnTo>
                    <a:pt x="149992" y="4943493"/>
                  </a:lnTo>
                  <a:lnTo>
                    <a:pt x="190475" y="4965940"/>
                  </a:lnTo>
                  <a:lnTo>
                    <a:pt x="234193" y="4982603"/>
                  </a:lnTo>
                  <a:lnTo>
                    <a:pt x="280638" y="4992975"/>
                  </a:lnTo>
                  <a:lnTo>
                    <a:pt x="329299" y="4996546"/>
                  </a:lnTo>
                  <a:lnTo>
                    <a:pt x="1646455" y="4996546"/>
                  </a:lnTo>
                  <a:lnTo>
                    <a:pt x="1695117" y="4992975"/>
                  </a:lnTo>
                  <a:lnTo>
                    <a:pt x="1741562" y="4982603"/>
                  </a:lnTo>
                  <a:lnTo>
                    <a:pt x="1785280" y="4965940"/>
                  </a:lnTo>
                  <a:lnTo>
                    <a:pt x="1825763" y="4943493"/>
                  </a:lnTo>
                  <a:lnTo>
                    <a:pt x="1862500" y="4915774"/>
                  </a:lnTo>
                  <a:lnTo>
                    <a:pt x="1894984" y="4883291"/>
                  </a:lnTo>
                  <a:lnTo>
                    <a:pt x="1922703" y="4846553"/>
                  </a:lnTo>
                  <a:lnTo>
                    <a:pt x="1945149" y="4806070"/>
                  </a:lnTo>
                  <a:lnTo>
                    <a:pt x="1961813" y="4762352"/>
                  </a:lnTo>
                  <a:lnTo>
                    <a:pt x="1972185" y="4715907"/>
                  </a:lnTo>
                  <a:lnTo>
                    <a:pt x="1975755" y="4667246"/>
                  </a:lnTo>
                  <a:lnTo>
                    <a:pt x="1975755" y="329299"/>
                  </a:lnTo>
                  <a:lnTo>
                    <a:pt x="1972185" y="280638"/>
                  </a:lnTo>
                  <a:lnTo>
                    <a:pt x="1961813" y="234193"/>
                  </a:lnTo>
                  <a:lnTo>
                    <a:pt x="1945149" y="190475"/>
                  </a:lnTo>
                  <a:lnTo>
                    <a:pt x="1922703" y="149992"/>
                  </a:lnTo>
                  <a:lnTo>
                    <a:pt x="1894984" y="113255"/>
                  </a:lnTo>
                  <a:lnTo>
                    <a:pt x="1862500" y="80771"/>
                  </a:lnTo>
                  <a:lnTo>
                    <a:pt x="1825763" y="53052"/>
                  </a:lnTo>
                  <a:lnTo>
                    <a:pt x="1785280" y="30606"/>
                  </a:lnTo>
                  <a:lnTo>
                    <a:pt x="1741562" y="13942"/>
                  </a:lnTo>
                  <a:lnTo>
                    <a:pt x="1695117" y="3570"/>
                  </a:lnTo>
                  <a:lnTo>
                    <a:pt x="1646455" y="0"/>
                  </a:lnTo>
                  <a:close/>
                </a:path>
              </a:pathLst>
            </a:custGeom>
            <a:solidFill>
              <a:srgbClr val="BDD7EE">
                <a:alpha val="34899"/>
              </a:srgbClr>
            </a:solidFill>
          </p:spPr>
          <p:txBody>
            <a:bodyPr wrap="square" lIns="0" tIns="0" rIns="0" bIns="0" rtlCol="0"/>
            <a:lstStyle/>
            <a:p>
              <a:endParaRPr sz="2700"/>
            </a:p>
          </p:txBody>
        </p:sp>
        <p:sp>
          <p:nvSpPr>
            <p:cNvPr id="5" name="object 5"/>
            <p:cNvSpPr/>
            <p:nvPr/>
          </p:nvSpPr>
          <p:spPr>
            <a:xfrm>
              <a:off x="10093427" y="1031657"/>
              <a:ext cx="1976120" cy="4996815"/>
            </a:xfrm>
            <a:custGeom>
              <a:avLst/>
              <a:gdLst/>
              <a:ahLst/>
              <a:cxnLst/>
              <a:rect l="l" t="t" r="r" b="b"/>
              <a:pathLst>
                <a:path w="1976120" h="4996815">
                  <a:moveTo>
                    <a:pt x="0" y="329299"/>
                  </a:moveTo>
                  <a:lnTo>
                    <a:pt x="3570" y="280638"/>
                  </a:lnTo>
                  <a:lnTo>
                    <a:pt x="13942" y="234193"/>
                  </a:lnTo>
                  <a:lnTo>
                    <a:pt x="30605" y="190475"/>
                  </a:lnTo>
                  <a:lnTo>
                    <a:pt x="53052" y="149992"/>
                  </a:lnTo>
                  <a:lnTo>
                    <a:pt x="80771" y="113254"/>
                  </a:lnTo>
                  <a:lnTo>
                    <a:pt x="113255" y="80771"/>
                  </a:lnTo>
                  <a:lnTo>
                    <a:pt x="149992" y="53052"/>
                  </a:lnTo>
                  <a:lnTo>
                    <a:pt x="190475" y="30605"/>
                  </a:lnTo>
                  <a:lnTo>
                    <a:pt x="234193" y="13942"/>
                  </a:lnTo>
                  <a:lnTo>
                    <a:pt x="280638" y="3570"/>
                  </a:lnTo>
                  <a:lnTo>
                    <a:pt x="329300" y="0"/>
                  </a:lnTo>
                  <a:lnTo>
                    <a:pt x="1646456" y="0"/>
                  </a:lnTo>
                  <a:lnTo>
                    <a:pt x="1695117" y="3570"/>
                  </a:lnTo>
                  <a:lnTo>
                    <a:pt x="1741562" y="13942"/>
                  </a:lnTo>
                  <a:lnTo>
                    <a:pt x="1785280" y="30605"/>
                  </a:lnTo>
                  <a:lnTo>
                    <a:pt x="1825763" y="53052"/>
                  </a:lnTo>
                  <a:lnTo>
                    <a:pt x="1862500" y="80771"/>
                  </a:lnTo>
                  <a:lnTo>
                    <a:pt x="1894984" y="113254"/>
                  </a:lnTo>
                  <a:lnTo>
                    <a:pt x="1922703" y="149992"/>
                  </a:lnTo>
                  <a:lnTo>
                    <a:pt x="1945149" y="190475"/>
                  </a:lnTo>
                  <a:lnTo>
                    <a:pt x="1961813" y="234193"/>
                  </a:lnTo>
                  <a:lnTo>
                    <a:pt x="1972185" y="280638"/>
                  </a:lnTo>
                  <a:lnTo>
                    <a:pt x="1975756" y="329299"/>
                  </a:lnTo>
                  <a:lnTo>
                    <a:pt x="1975756" y="4667246"/>
                  </a:lnTo>
                  <a:lnTo>
                    <a:pt x="1972185" y="4715907"/>
                  </a:lnTo>
                  <a:lnTo>
                    <a:pt x="1961813" y="4762352"/>
                  </a:lnTo>
                  <a:lnTo>
                    <a:pt x="1945149" y="4806070"/>
                  </a:lnTo>
                  <a:lnTo>
                    <a:pt x="1922703" y="4846553"/>
                  </a:lnTo>
                  <a:lnTo>
                    <a:pt x="1894984" y="4883290"/>
                  </a:lnTo>
                  <a:lnTo>
                    <a:pt x="1862500" y="4915774"/>
                  </a:lnTo>
                  <a:lnTo>
                    <a:pt x="1825763" y="4943493"/>
                  </a:lnTo>
                  <a:lnTo>
                    <a:pt x="1785280" y="4965940"/>
                  </a:lnTo>
                  <a:lnTo>
                    <a:pt x="1741562" y="4982603"/>
                  </a:lnTo>
                  <a:lnTo>
                    <a:pt x="1695117" y="4992975"/>
                  </a:lnTo>
                  <a:lnTo>
                    <a:pt x="1646456" y="4996546"/>
                  </a:lnTo>
                  <a:lnTo>
                    <a:pt x="329300" y="4996546"/>
                  </a:lnTo>
                  <a:lnTo>
                    <a:pt x="280638" y="4992975"/>
                  </a:lnTo>
                  <a:lnTo>
                    <a:pt x="234193" y="4982603"/>
                  </a:lnTo>
                  <a:lnTo>
                    <a:pt x="190475" y="4965940"/>
                  </a:lnTo>
                  <a:lnTo>
                    <a:pt x="149992" y="4943493"/>
                  </a:lnTo>
                  <a:lnTo>
                    <a:pt x="113255" y="4915774"/>
                  </a:lnTo>
                  <a:lnTo>
                    <a:pt x="80771" y="4883290"/>
                  </a:lnTo>
                  <a:lnTo>
                    <a:pt x="53052" y="4846553"/>
                  </a:lnTo>
                  <a:lnTo>
                    <a:pt x="30605" y="4806070"/>
                  </a:lnTo>
                  <a:lnTo>
                    <a:pt x="13942" y="4762352"/>
                  </a:lnTo>
                  <a:lnTo>
                    <a:pt x="3570" y="4715907"/>
                  </a:lnTo>
                  <a:lnTo>
                    <a:pt x="0" y="4667246"/>
                  </a:lnTo>
                  <a:lnTo>
                    <a:pt x="0" y="329299"/>
                  </a:lnTo>
                  <a:close/>
                </a:path>
              </a:pathLst>
            </a:custGeom>
            <a:ln w="12700">
              <a:solidFill>
                <a:srgbClr val="172C51"/>
              </a:solidFill>
            </a:ln>
          </p:spPr>
          <p:txBody>
            <a:bodyPr wrap="square" lIns="0" tIns="0" rIns="0" bIns="0" rtlCol="0"/>
            <a:lstStyle/>
            <a:p>
              <a:endParaRPr sz="2700"/>
            </a:p>
          </p:txBody>
        </p:sp>
      </p:grpSp>
      <p:sp>
        <p:nvSpPr>
          <p:cNvPr id="6" name="object 6" descr="$PPTXTitle"/>
          <p:cNvSpPr txBox="1">
            <a:spLocks noGrp="1"/>
          </p:cNvSpPr>
          <p:nvPr>
            <p:ph type="title"/>
          </p:nvPr>
        </p:nvSpPr>
        <p:spPr>
          <a:xfrm>
            <a:off x="3276457" y="534225"/>
            <a:ext cx="1675448" cy="696344"/>
          </a:xfrm>
          <a:prstGeom prst="rect">
            <a:avLst/>
          </a:prstGeom>
        </p:spPr>
        <p:txBody>
          <a:bodyPr vert="horz" wrap="square" lIns="0" tIns="19050" rIns="0" bIns="0" rtlCol="0" anchor="ctr">
            <a:spAutoFit/>
          </a:bodyPr>
          <a:lstStyle/>
          <a:p>
            <a:pPr marL="19050">
              <a:spcBef>
                <a:spcPts val="150"/>
              </a:spcBef>
            </a:pPr>
            <a:r>
              <a:rPr dirty="0">
                <a:solidFill>
                  <a:srgbClr val="000000"/>
                </a:solidFill>
              </a:rPr>
              <a:t>GPT</a:t>
            </a:r>
            <a:r>
              <a:rPr spc="-105" dirty="0">
                <a:solidFill>
                  <a:srgbClr val="000000"/>
                </a:solidFill>
              </a:rPr>
              <a:t> </a:t>
            </a:r>
            <a:r>
              <a:rPr spc="-75" dirty="0">
                <a:solidFill>
                  <a:srgbClr val="000000"/>
                </a:solidFill>
              </a:rPr>
              <a:t>–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xfrm>
            <a:off x="11664267" y="6371008"/>
            <a:ext cx="322579" cy="2114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193675">
              <a:spcBef>
                <a:spcPts val="40"/>
              </a:spcBef>
            </a:pPr>
            <a:fld id="{81D60167-4931-47E6-BA6A-407CBD079E47}" type="slidenum">
              <a:rPr lang="en-GB" spc="-50" smtClean="0"/>
              <a:pPr marL="193675">
                <a:spcBef>
                  <a:spcPts val="40"/>
                </a:spcBef>
              </a:pPr>
              <a:t>118</a:t>
            </a:fld>
            <a:endParaRPr spc="-38" dirty="0"/>
          </a:p>
        </p:txBody>
      </p:sp>
      <p:sp>
        <p:nvSpPr>
          <p:cNvPr id="7" name="object 7"/>
          <p:cNvSpPr txBox="1"/>
          <p:nvPr/>
        </p:nvSpPr>
        <p:spPr>
          <a:xfrm>
            <a:off x="5086587" y="509435"/>
            <a:ext cx="3147060" cy="795089"/>
          </a:xfrm>
          <a:prstGeom prst="rect">
            <a:avLst/>
          </a:prstGeom>
          <a:solidFill>
            <a:srgbClr val="FFFF00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6180"/>
              </a:lnSpc>
            </a:pPr>
            <a:r>
              <a:rPr sz="5400" b="1" spc="-30" dirty="0">
                <a:latin typeface="Calibri"/>
                <a:cs typeface="Calibri"/>
              </a:rPr>
              <a:t>Generative</a:t>
            </a:r>
            <a:endParaRPr sz="54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349662" y="451867"/>
            <a:ext cx="6662738" cy="850233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sz="5400" b="1" spc="-15" dirty="0">
                <a:latin typeface="Calibri"/>
                <a:cs typeface="Calibri"/>
              </a:rPr>
              <a:t>Pretrained</a:t>
            </a:r>
            <a:r>
              <a:rPr sz="5400" b="1" spc="-270" dirty="0">
                <a:latin typeface="Calibri"/>
                <a:cs typeface="Calibri"/>
              </a:rPr>
              <a:t> </a:t>
            </a:r>
            <a:r>
              <a:rPr sz="5400" b="1" spc="-30" dirty="0">
                <a:latin typeface="Calibri"/>
                <a:cs typeface="Calibri"/>
              </a:rPr>
              <a:t>Transformer</a:t>
            </a:r>
            <a:endParaRPr sz="54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20462" y="2870453"/>
            <a:ext cx="10969943" cy="222567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532448" indent="-513398">
              <a:spcBef>
                <a:spcPts val="150"/>
              </a:spcBef>
              <a:buFont typeface="Arial"/>
              <a:buChar char="•"/>
              <a:tabLst>
                <a:tab pos="532448" algn="l"/>
              </a:tabLst>
            </a:pPr>
            <a:r>
              <a:rPr sz="3600" dirty="0">
                <a:solidFill>
                  <a:srgbClr val="242424"/>
                </a:solidFill>
                <a:latin typeface="Calibri"/>
                <a:cs typeface="Calibri"/>
              </a:rPr>
              <a:t>Similarly</a:t>
            </a:r>
            <a:r>
              <a:rPr sz="3600" spc="-98" dirty="0">
                <a:solidFill>
                  <a:srgbClr val="242424"/>
                </a:solidFill>
                <a:latin typeface="Calibri"/>
                <a:cs typeface="Calibri"/>
              </a:rPr>
              <a:t> </a:t>
            </a:r>
            <a:r>
              <a:rPr sz="3600" spc="-15" dirty="0">
                <a:solidFill>
                  <a:srgbClr val="242424"/>
                </a:solidFill>
                <a:latin typeface="Calibri"/>
                <a:cs typeface="Calibri"/>
              </a:rPr>
              <a:t>motivated</a:t>
            </a:r>
            <a:r>
              <a:rPr sz="3600" spc="-90" dirty="0">
                <a:solidFill>
                  <a:srgbClr val="242424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242424"/>
                </a:solidFill>
                <a:latin typeface="Calibri"/>
                <a:cs typeface="Calibri"/>
              </a:rPr>
              <a:t>as</a:t>
            </a:r>
            <a:r>
              <a:rPr sz="3600" spc="-98" dirty="0">
                <a:solidFill>
                  <a:srgbClr val="242424"/>
                </a:solidFill>
                <a:latin typeface="Calibri"/>
                <a:cs typeface="Calibri"/>
              </a:rPr>
              <a:t> </a:t>
            </a:r>
            <a:r>
              <a:rPr sz="3600" spc="-83" dirty="0">
                <a:solidFill>
                  <a:srgbClr val="242424"/>
                </a:solidFill>
                <a:latin typeface="Calibri"/>
                <a:cs typeface="Calibri"/>
              </a:rPr>
              <a:t>BERT,</a:t>
            </a:r>
            <a:r>
              <a:rPr sz="3600" spc="-90" dirty="0">
                <a:solidFill>
                  <a:srgbClr val="242424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242424"/>
                </a:solidFill>
                <a:latin typeface="Calibri"/>
                <a:cs typeface="Calibri"/>
              </a:rPr>
              <a:t>though</a:t>
            </a:r>
            <a:r>
              <a:rPr sz="3600" spc="-98" dirty="0">
                <a:solidFill>
                  <a:srgbClr val="242424"/>
                </a:solidFill>
                <a:latin typeface="Calibri"/>
                <a:cs typeface="Calibri"/>
              </a:rPr>
              <a:t> </a:t>
            </a:r>
            <a:r>
              <a:rPr sz="3600" spc="-15" dirty="0">
                <a:solidFill>
                  <a:srgbClr val="242424"/>
                </a:solidFill>
                <a:latin typeface="Calibri"/>
                <a:cs typeface="Calibri"/>
              </a:rPr>
              <a:t>differently</a:t>
            </a:r>
            <a:r>
              <a:rPr sz="3600" spc="-90" dirty="0">
                <a:solidFill>
                  <a:srgbClr val="242424"/>
                </a:solidFill>
                <a:latin typeface="Calibri"/>
                <a:cs typeface="Calibri"/>
              </a:rPr>
              <a:t> </a:t>
            </a:r>
            <a:r>
              <a:rPr sz="3600" spc="-15" dirty="0">
                <a:solidFill>
                  <a:srgbClr val="242424"/>
                </a:solidFill>
                <a:latin typeface="Calibri"/>
                <a:cs typeface="Calibri"/>
              </a:rPr>
              <a:t>designed</a:t>
            </a:r>
            <a:endParaRPr sz="3600">
              <a:latin typeface="Calibri"/>
              <a:cs typeface="Calibri"/>
            </a:endParaRPr>
          </a:p>
          <a:p>
            <a:pPr marL="1219200" marR="104775" lvl="1" indent="-514350">
              <a:lnSpc>
                <a:spcPct val="100800"/>
              </a:lnSpc>
              <a:spcBef>
                <a:spcPts val="4320"/>
              </a:spcBef>
              <a:buFont typeface="Arial"/>
              <a:buChar char="•"/>
              <a:tabLst>
                <a:tab pos="1219200" algn="l"/>
              </a:tabLst>
            </a:pPr>
            <a:r>
              <a:rPr sz="3600" dirty="0">
                <a:solidFill>
                  <a:srgbClr val="242424"/>
                </a:solidFill>
                <a:latin typeface="Calibri"/>
                <a:cs typeface="Calibri"/>
              </a:rPr>
              <a:t>Can</a:t>
            </a:r>
            <a:r>
              <a:rPr sz="3600" spc="-113" dirty="0">
                <a:solidFill>
                  <a:srgbClr val="242424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242424"/>
                </a:solidFill>
                <a:latin typeface="Calibri"/>
                <a:cs typeface="Calibri"/>
              </a:rPr>
              <a:t>we</a:t>
            </a:r>
            <a:r>
              <a:rPr sz="3600" spc="-98" dirty="0">
                <a:solidFill>
                  <a:srgbClr val="242424"/>
                </a:solidFill>
                <a:latin typeface="Calibri"/>
                <a:cs typeface="Calibri"/>
              </a:rPr>
              <a:t> </a:t>
            </a:r>
            <a:r>
              <a:rPr sz="3600" spc="-15" dirty="0">
                <a:solidFill>
                  <a:srgbClr val="242424"/>
                </a:solidFill>
                <a:latin typeface="Calibri"/>
                <a:cs typeface="Calibri"/>
              </a:rPr>
              <a:t>leverage</a:t>
            </a:r>
            <a:r>
              <a:rPr sz="3600" spc="-105" dirty="0">
                <a:solidFill>
                  <a:srgbClr val="242424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242424"/>
                </a:solidFill>
                <a:latin typeface="Calibri"/>
                <a:cs typeface="Calibri"/>
              </a:rPr>
              <a:t>large</a:t>
            </a:r>
            <a:r>
              <a:rPr sz="3600" spc="-98" dirty="0">
                <a:solidFill>
                  <a:srgbClr val="242424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242424"/>
                </a:solidFill>
                <a:latin typeface="Calibri"/>
                <a:cs typeface="Calibri"/>
              </a:rPr>
              <a:t>amounts</a:t>
            </a:r>
            <a:r>
              <a:rPr sz="3600" spc="-113" dirty="0">
                <a:solidFill>
                  <a:srgbClr val="242424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242424"/>
                </a:solidFill>
                <a:latin typeface="Calibri"/>
                <a:cs typeface="Calibri"/>
              </a:rPr>
              <a:t>of</a:t>
            </a:r>
            <a:r>
              <a:rPr sz="3600" spc="-105" dirty="0">
                <a:solidFill>
                  <a:srgbClr val="242424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242424"/>
                </a:solidFill>
                <a:latin typeface="Calibri"/>
                <a:cs typeface="Calibri"/>
              </a:rPr>
              <a:t>unlabeled</a:t>
            </a:r>
            <a:r>
              <a:rPr sz="3600" spc="-105" dirty="0">
                <a:solidFill>
                  <a:srgbClr val="242424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242424"/>
                </a:solidFill>
                <a:latin typeface="Calibri"/>
                <a:cs typeface="Calibri"/>
              </a:rPr>
              <a:t>data</a:t>
            </a:r>
            <a:r>
              <a:rPr sz="3600" spc="-113" dirty="0">
                <a:solidFill>
                  <a:srgbClr val="242424"/>
                </a:solidFill>
                <a:latin typeface="Calibri"/>
                <a:cs typeface="Calibri"/>
              </a:rPr>
              <a:t> </a:t>
            </a:r>
            <a:r>
              <a:rPr sz="3600" spc="-38" dirty="0">
                <a:solidFill>
                  <a:srgbClr val="242424"/>
                </a:solidFill>
                <a:latin typeface="Calibri"/>
                <a:cs typeface="Calibri"/>
              </a:rPr>
              <a:t>to </a:t>
            </a:r>
            <a:r>
              <a:rPr sz="3600" spc="-15" dirty="0">
                <a:solidFill>
                  <a:srgbClr val="242424"/>
                </a:solidFill>
                <a:latin typeface="Calibri"/>
                <a:cs typeface="Calibri"/>
              </a:rPr>
              <a:t>pretrain</a:t>
            </a:r>
            <a:r>
              <a:rPr sz="3600" spc="-113" dirty="0">
                <a:solidFill>
                  <a:srgbClr val="242424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242424"/>
                </a:solidFill>
                <a:latin typeface="Calibri"/>
                <a:cs typeface="Calibri"/>
              </a:rPr>
              <a:t>an</a:t>
            </a:r>
            <a:r>
              <a:rPr sz="3600" spc="-105" dirty="0">
                <a:solidFill>
                  <a:srgbClr val="242424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242424"/>
                </a:solidFill>
                <a:latin typeface="Calibri"/>
                <a:cs typeface="Calibri"/>
              </a:rPr>
              <a:t>LM</a:t>
            </a:r>
            <a:r>
              <a:rPr sz="3600" spc="-113" dirty="0">
                <a:solidFill>
                  <a:srgbClr val="242424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242424"/>
                </a:solidFill>
                <a:latin typeface="Calibri"/>
                <a:cs typeface="Calibri"/>
              </a:rPr>
              <a:t>that</a:t>
            </a:r>
            <a:r>
              <a:rPr sz="3600" spc="-113" dirty="0">
                <a:solidFill>
                  <a:srgbClr val="242424"/>
                </a:solidFill>
                <a:latin typeface="Calibri"/>
                <a:cs typeface="Calibri"/>
              </a:rPr>
              <a:t> </a:t>
            </a:r>
            <a:r>
              <a:rPr sz="3600" spc="-15" dirty="0">
                <a:solidFill>
                  <a:srgbClr val="242424"/>
                </a:solidFill>
                <a:latin typeface="Calibri"/>
                <a:cs typeface="Calibri"/>
              </a:rPr>
              <a:t>understands</a:t>
            </a:r>
            <a:r>
              <a:rPr sz="3600" spc="-113" dirty="0">
                <a:solidFill>
                  <a:srgbClr val="242424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242424"/>
                </a:solidFill>
                <a:latin typeface="Calibri"/>
                <a:cs typeface="Calibri"/>
              </a:rPr>
              <a:t>general</a:t>
            </a:r>
            <a:r>
              <a:rPr sz="3600" spc="-113" dirty="0">
                <a:solidFill>
                  <a:srgbClr val="242424"/>
                </a:solidFill>
                <a:latin typeface="Calibri"/>
                <a:cs typeface="Calibri"/>
              </a:rPr>
              <a:t> </a:t>
            </a:r>
            <a:r>
              <a:rPr sz="3600" spc="-15" dirty="0">
                <a:solidFill>
                  <a:srgbClr val="242424"/>
                </a:solidFill>
                <a:latin typeface="Calibri"/>
                <a:cs typeface="Calibri"/>
              </a:rPr>
              <a:t>patterns?</a:t>
            </a:r>
            <a:endParaRPr sz="3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2287993" y="1537961"/>
            <a:ext cx="5825490" cy="8528685"/>
            <a:chOff x="8191995" y="1025307"/>
            <a:chExt cx="3883660" cy="568579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191995" y="1105595"/>
              <a:ext cx="3809225" cy="5605375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0093427" y="1031657"/>
              <a:ext cx="1976120" cy="4996815"/>
            </a:xfrm>
            <a:custGeom>
              <a:avLst/>
              <a:gdLst/>
              <a:ahLst/>
              <a:cxnLst/>
              <a:rect l="l" t="t" r="r" b="b"/>
              <a:pathLst>
                <a:path w="1976120" h="4996815">
                  <a:moveTo>
                    <a:pt x="1646455" y="0"/>
                  </a:moveTo>
                  <a:lnTo>
                    <a:pt x="329299" y="0"/>
                  </a:lnTo>
                  <a:lnTo>
                    <a:pt x="280638" y="3570"/>
                  </a:lnTo>
                  <a:lnTo>
                    <a:pt x="234193" y="13942"/>
                  </a:lnTo>
                  <a:lnTo>
                    <a:pt x="190475" y="30606"/>
                  </a:lnTo>
                  <a:lnTo>
                    <a:pt x="149992" y="53052"/>
                  </a:lnTo>
                  <a:lnTo>
                    <a:pt x="113255" y="80771"/>
                  </a:lnTo>
                  <a:lnTo>
                    <a:pt x="80771" y="113255"/>
                  </a:lnTo>
                  <a:lnTo>
                    <a:pt x="53052" y="149992"/>
                  </a:lnTo>
                  <a:lnTo>
                    <a:pt x="30606" y="190475"/>
                  </a:lnTo>
                  <a:lnTo>
                    <a:pt x="13942" y="234193"/>
                  </a:lnTo>
                  <a:lnTo>
                    <a:pt x="3570" y="280638"/>
                  </a:lnTo>
                  <a:lnTo>
                    <a:pt x="0" y="329299"/>
                  </a:lnTo>
                  <a:lnTo>
                    <a:pt x="0" y="4667246"/>
                  </a:lnTo>
                  <a:lnTo>
                    <a:pt x="3570" y="4715907"/>
                  </a:lnTo>
                  <a:lnTo>
                    <a:pt x="13942" y="4762352"/>
                  </a:lnTo>
                  <a:lnTo>
                    <a:pt x="30606" y="4806070"/>
                  </a:lnTo>
                  <a:lnTo>
                    <a:pt x="53052" y="4846553"/>
                  </a:lnTo>
                  <a:lnTo>
                    <a:pt x="80771" y="4883291"/>
                  </a:lnTo>
                  <a:lnTo>
                    <a:pt x="113255" y="4915774"/>
                  </a:lnTo>
                  <a:lnTo>
                    <a:pt x="149992" y="4943493"/>
                  </a:lnTo>
                  <a:lnTo>
                    <a:pt x="190475" y="4965940"/>
                  </a:lnTo>
                  <a:lnTo>
                    <a:pt x="234193" y="4982603"/>
                  </a:lnTo>
                  <a:lnTo>
                    <a:pt x="280638" y="4992975"/>
                  </a:lnTo>
                  <a:lnTo>
                    <a:pt x="329299" y="4996546"/>
                  </a:lnTo>
                  <a:lnTo>
                    <a:pt x="1646455" y="4996546"/>
                  </a:lnTo>
                  <a:lnTo>
                    <a:pt x="1695117" y="4992975"/>
                  </a:lnTo>
                  <a:lnTo>
                    <a:pt x="1741562" y="4982603"/>
                  </a:lnTo>
                  <a:lnTo>
                    <a:pt x="1785280" y="4965940"/>
                  </a:lnTo>
                  <a:lnTo>
                    <a:pt x="1825763" y="4943493"/>
                  </a:lnTo>
                  <a:lnTo>
                    <a:pt x="1862500" y="4915774"/>
                  </a:lnTo>
                  <a:lnTo>
                    <a:pt x="1894984" y="4883291"/>
                  </a:lnTo>
                  <a:lnTo>
                    <a:pt x="1922703" y="4846553"/>
                  </a:lnTo>
                  <a:lnTo>
                    <a:pt x="1945149" y="4806070"/>
                  </a:lnTo>
                  <a:lnTo>
                    <a:pt x="1961813" y="4762352"/>
                  </a:lnTo>
                  <a:lnTo>
                    <a:pt x="1972185" y="4715907"/>
                  </a:lnTo>
                  <a:lnTo>
                    <a:pt x="1975755" y="4667246"/>
                  </a:lnTo>
                  <a:lnTo>
                    <a:pt x="1975755" y="329299"/>
                  </a:lnTo>
                  <a:lnTo>
                    <a:pt x="1972185" y="280638"/>
                  </a:lnTo>
                  <a:lnTo>
                    <a:pt x="1961813" y="234193"/>
                  </a:lnTo>
                  <a:lnTo>
                    <a:pt x="1945149" y="190475"/>
                  </a:lnTo>
                  <a:lnTo>
                    <a:pt x="1922703" y="149992"/>
                  </a:lnTo>
                  <a:lnTo>
                    <a:pt x="1894984" y="113255"/>
                  </a:lnTo>
                  <a:lnTo>
                    <a:pt x="1862500" y="80771"/>
                  </a:lnTo>
                  <a:lnTo>
                    <a:pt x="1825763" y="53052"/>
                  </a:lnTo>
                  <a:lnTo>
                    <a:pt x="1785280" y="30606"/>
                  </a:lnTo>
                  <a:lnTo>
                    <a:pt x="1741562" y="13942"/>
                  </a:lnTo>
                  <a:lnTo>
                    <a:pt x="1695117" y="3570"/>
                  </a:lnTo>
                  <a:lnTo>
                    <a:pt x="1646455" y="0"/>
                  </a:lnTo>
                  <a:close/>
                </a:path>
              </a:pathLst>
            </a:custGeom>
            <a:solidFill>
              <a:srgbClr val="BDD7EE">
                <a:alpha val="34899"/>
              </a:srgbClr>
            </a:solidFill>
          </p:spPr>
          <p:txBody>
            <a:bodyPr wrap="square" lIns="0" tIns="0" rIns="0" bIns="0" rtlCol="0"/>
            <a:lstStyle/>
            <a:p>
              <a:endParaRPr sz="2700"/>
            </a:p>
          </p:txBody>
        </p:sp>
        <p:sp>
          <p:nvSpPr>
            <p:cNvPr id="5" name="object 5"/>
            <p:cNvSpPr/>
            <p:nvPr/>
          </p:nvSpPr>
          <p:spPr>
            <a:xfrm>
              <a:off x="10093427" y="1031657"/>
              <a:ext cx="1976120" cy="4996815"/>
            </a:xfrm>
            <a:custGeom>
              <a:avLst/>
              <a:gdLst/>
              <a:ahLst/>
              <a:cxnLst/>
              <a:rect l="l" t="t" r="r" b="b"/>
              <a:pathLst>
                <a:path w="1976120" h="4996815">
                  <a:moveTo>
                    <a:pt x="0" y="329299"/>
                  </a:moveTo>
                  <a:lnTo>
                    <a:pt x="3570" y="280638"/>
                  </a:lnTo>
                  <a:lnTo>
                    <a:pt x="13942" y="234193"/>
                  </a:lnTo>
                  <a:lnTo>
                    <a:pt x="30605" y="190475"/>
                  </a:lnTo>
                  <a:lnTo>
                    <a:pt x="53052" y="149992"/>
                  </a:lnTo>
                  <a:lnTo>
                    <a:pt x="80771" y="113254"/>
                  </a:lnTo>
                  <a:lnTo>
                    <a:pt x="113255" y="80771"/>
                  </a:lnTo>
                  <a:lnTo>
                    <a:pt x="149992" y="53052"/>
                  </a:lnTo>
                  <a:lnTo>
                    <a:pt x="190475" y="30605"/>
                  </a:lnTo>
                  <a:lnTo>
                    <a:pt x="234193" y="13942"/>
                  </a:lnTo>
                  <a:lnTo>
                    <a:pt x="280638" y="3570"/>
                  </a:lnTo>
                  <a:lnTo>
                    <a:pt x="329300" y="0"/>
                  </a:lnTo>
                  <a:lnTo>
                    <a:pt x="1646456" y="0"/>
                  </a:lnTo>
                  <a:lnTo>
                    <a:pt x="1695117" y="3570"/>
                  </a:lnTo>
                  <a:lnTo>
                    <a:pt x="1741562" y="13942"/>
                  </a:lnTo>
                  <a:lnTo>
                    <a:pt x="1785280" y="30605"/>
                  </a:lnTo>
                  <a:lnTo>
                    <a:pt x="1825763" y="53052"/>
                  </a:lnTo>
                  <a:lnTo>
                    <a:pt x="1862500" y="80771"/>
                  </a:lnTo>
                  <a:lnTo>
                    <a:pt x="1894984" y="113254"/>
                  </a:lnTo>
                  <a:lnTo>
                    <a:pt x="1922703" y="149992"/>
                  </a:lnTo>
                  <a:lnTo>
                    <a:pt x="1945149" y="190475"/>
                  </a:lnTo>
                  <a:lnTo>
                    <a:pt x="1961813" y="234193"/>
                  </a:lnTo>
                  <a:lnTo>
                    <a:pt x="1972185" y="280638"/>
                  </a:lnTo>
                  <a:lnTo>
                    <a:pt x="1975756" y="329299"/>
                  </a:lnTo>
                  <a:lnTo>
                    <a:pt x="1975756" y="4667246"/>
                  </a:lnTo>
                  <a:lnTo>
                    <a:pt x="1972185" y="4715907"/>
                  </a:lnTo>
                  <a:lnTo>
                    <a:pt x="1961813" y="4762352"/>
                  </a:lnTo>
                  <a:lnTo>
                    <a:pt x="1945149" y="4806070"/>
                  </a:lnTo>
                  <a:lnTo>
                    <a:pt x="1922703" y="4846553"/>
                  </a:lnTo>
                  <a:lnTo>
                    <a:pt x="1894984" y="4883290"/>
                  </a:lnTo>
                  <a:lnTo>
                    <a:pt x="1862500" y="4915774"/>
                  </a:lnTo>
                  <a:lnTo>
                    <a:pt x="1825763" y="4943493"/>
                  </a:lnTo>
                  <a:lnTo>
                    <a:pt x="1785280" y="4965940"/>
                  </a:lnTo>
                  <a:lnTo>
                    <a:pt x="1741562" y="4982603"/>
                  </a:lnTo>
                  <a:lnTo>
                    <a:pt x="1695117" y="4992975"/>
                  </a:lnTo>
                  <a:lnTo>
                    <a:pt x="1646456" y="4996546"/>
                  </a:lnTo>
                  <a:lnTo>
                    <a:pt x="329300" y="4996546"/>
                  </a:lnTo>
                  <a:lnTo>
                    <a:pt x="280638" y="4992975"/>
                  </a:lnTo>
                  <a:lnTo>
                    <a:pt x="234193" y="4982603"/>
                  </a:lnTo>
                  <a:lnTo>
                    <a:pt x="190475" y="4965940"/>
                  </a:lnTo>
                  <a:lnTo>
                    <a:pt x="149992" y="4943493"/>
                  </a:lnTo>
                  <a:lnTo>
                    <a:pt x="113255" y="4915774"/>
                  </a:lnTo>
                  <a:lnTo>
                    <a:pt x="80771" y="4883290"/>
                  </a:lnTo>
                  <a:lnTo>
                    <a:pt x="53052" y="4846553"/>
                  </a:lnTo>
                  <a:lnTo>
                    <a:pt x="30605" y="4806070"/>
                  </a:lnTo>
                  <a:lnTo>
                    <a:pt x="13942" y="4762352"/>
                  </a:lnTo>
                  <a:lnTo>
                    <a:pt x="3570" y="4715907"/>
                  </a:lnTo>
                  <a:lnTo>
                    <a:pt x="0" y="4667246"/>
                  </a:lnTo>
                  <a:lnTo>
                    <a:pt x="0" y="329299"/>
                  </a:lnTo>
                  <a:close/>
                </a:path>
              </a:pathLst>
            </a:custGeom>
            <a:ln w="12700">
              <a:solidFill>
                <a:srgbClr val="172C51"/>
              </a:solidFill>
            </a:ln>
          </p:spPr>
          <p:txBody>
            <a:bodyPr wrap="square" lIns="0" tIns="0" rIns="0" bIns="0" rtlCol="0"/>
            <a:lstStyle/>
            <a:p>
              <a:endParaRPr sz="2700"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5086587" y="509435"/>
            <a:ext cx="3147060" cy="795089"/>
          </a:xfrm>
          <a:prstGeom prst="rect">
            <a:avLst/>
          </a:prstGeom>
          <a:solidFill>
            <a:srgbClr val="FFFF00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6180"/>
              </a:lnSpc>
            </a:pPr>
            <a:r>
              <a:rPr sz="5400" b="1" spc="-30" dirty="0">
                <a:latin typeface="Calibri"/>
                <a:cs typeface="Calibri"/>
              </a:rPr>
              <a:t>Generative</a:t>
            </a:r>
            <a:endParaRPr sz="5400">
              <a:latin typeface="Calibri"/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xfrm>
            <a:off x="11664267" y="6371008"/>
            <a:ext cx="322579" cy="2114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193675">
              <a:spcBef>
                <a:spcPts val="40"/>
              </a:spcBef>
            </a:pPr>
            <a:fld id="{81D60167-4931-47E6-BA6A-407CBD079E47}" type="slidenum">
              <a:rPr lang="en-GB" spc="-50" smtClean="0"/>
              <a:pPr marL="193675">
                <a:spcBef>
                  <a:spcPts val="40"/>
                </a:spcBef>
              </a:pPr>
              <a:t>119</a:t>
            </a:fld>
            <a:endParaRPr spc="-38" dirty="0"/>
          </a:p>
        </p:txBody>
      </p:sp>
      <p:sp>
        <p:nvSpPr>
          <p:cNvPr id="7" name="object 7" descr="$PPTXTitle"/>
          <p:cNvSpPr txBox="1">
            <a:spLocks noGrp="1"/>
          </p:cNvSpPr>
          <p:nvPr>
            <p:ph type="title"/>
          </p:nvPr>
        </p:nvSpPr>
        <p:spPr>
          <a:xfrm>
            <a:off x="3276456" y="534225"/>
            <a:ext cx="11736705" cy="696344"/>
          </a:xfrm>
          <a:prstGeom prst="rect">
            <a:avLst/>
          </a:prstGeom>
        </p:spPr>
        <p:txBody>
          <a:bodyPr vert="horz" wrap="square" lIns="0" tIns="19050" rIns="0" bIns="0" rtlCol="0" anchor="ctr">
            <a:spAutoFit/>
          </a:bodyPr>
          <a:lstStyle/>
          <a:p>
            <a:pPr marL="19050">
              <a:spcBef>
                <a:spcPts val="150"/>
              </a:spcBef>
              <a:tabLst>
                <a:tab pos="5092065" algn="l"/>
              </a:tabLst>
            </a:pPr>
            <a:r>
              <a:rPr dirty="0">
                <a:solidFill>
                  <a:srgbClr val="000000"/>
                </a:solidFill>
              </a:rPr>
              <a:t>GPT</a:t>
            </a:r>
            <a:r>
              <a:rPr spc="-105" dirty="0">
                <a:solidFill>
                  <a:srgbClr val="000000"/>
                </a:solidFill>
              </a:rPr>
              <a:t> </a:t>
            </a:r>
            <a:r>
              <a:rPr spc="-75" dirty="0">
                <a:solidFill>
                  <a:srgbClr val="000000"/>
                </a:solidFill>
              </a:rPr>
              <a:t>–</a:t>
            </a:r>
            <a:r>
              <a:rPr dirty="0">
                <a:solidFill>
                  <a:srgbClr val="000000"/>
                </a:solidFill>
              </a:rPr>
              <a:t>	</a:t>
            </a:r>
            <a:r>
              <a:rPr spc="-15" dirty="0">
                <a:solidFill>
                  <a:srgbClr val="000000"/>
                </a:solidFill>
              </a:rPr>
              <a:t>Pretrained</a:t>
            </a:r>
            <a:r>
              <a:rPr spc="-270" dirty="0">
                <a:solidFill>
                  <a:srgbClr val="000000"/>
                </a:solidFill>
              </a:rPr>
              <a:t> </a:t>
            </a:r>
            <a:r>
              <a:rPr spc="-30" dirty="0">
                <a:solidFill>
                  <a:srgbClr val="000000"/>
                </a:solidFill>
              </a:rPr>
              <a:t>Transformer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920462" y="2468117"/>
            <a:ext cx="9610725" cy="5574603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sz="3600" b="1" dirty="0">
                <a:solidFill>
                  <a:srgbClr val="242424"/>
                </a:solidFill>
                <a:latin typeface="Calibri"/>
                <a:cs typeface="Calibri"/>
              </a:rPr>
              <a:t>GPT</a:t>
            </a:r>
            <a:r>
              <a:rPr sz="3600" b="1" spc="-53" dirty="0">
                <a:solidFill>
                  <a:srgbClr val="242424"/>
                </a:solidFill>
                <a:latin typeface="Calibri"/>
                <a:cs typeface="Calibri"/>
              </a:rPr>
              <a:t> </a:t>
            </a:r>
            <a:r>
              <a:rPr sz="3600" b="1" spc="-30" dirty="0">
                <a:solidFill>
                  <a:srgbClr val="242424"/>
                </a:solidFill>
                <a:latin typeface="Calibri"/>
                <a:cs typeface="Calibri"/>
              </a:rPr>
              <a:t>Pre-Training</a:t>
            </a:r>
            <a:r>
              <a:rPr sz="3600" b="1" spc="-53" dirty="0">
                <a:solidFill>
                  <a:srgbClr val="242424"/>
                </a:solidFill>
                <a:latin typeface="Calibri"/>
                <a:cs typeface="Calibri"/>
              </a:rPr>
              <a:t> </a:t>
            </a:r>
            <a:r>
              <a:rPr sz="3600" b="1" spc="-15" dirty="0">
                <a:solidFill>
                  <a:srgbClr val="242424"/>
                </a:solidFill>
                <a:latin typeface="Calibri"/>
                <a:cs typeface="Calibri"/>
              </a:rPr>
              <a:t>Corpus:</a:t>
            </a:r>
            <a:endParaRPr sz="3600">
              <a:latin typeface="Calibri"/>
              <a:cs typeface="Calibri"/>
            </a:endParaRPr>
          </a:p>
          <a:p>
            <a:pPr marL="532448" indent="-513398">
              <a:buFont typeface="Arial"/>
              <a:buChar char="•"/>
              <a:tabLst>
                <a:tab pos="532448" algn="l"/>
              </a:tabLst>
            </a:pPr>
            <a:r>
              <a:rPr sz="3600" spc="-30" dirty="0">
                <a:solidFill>
                  <a:srgbClr val="242424"/>
                </a:solidFill>
                <a:latin typeface="Calibri"/>
                <a:cs typeface="Calibri"/>
              </a:rPr>
              <a:t>Similarly,</a:t>
            </a:r>
            <a:r>
              <a:rPr sz="3600" spc="-98" dirty="0">
                <a:solidFill>
                  <a:srgbClr val="242424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242424"/>
                </a:solidFill>
                <a:latin typeface="Calibri"/>
                <a:cs typeface="Calibri"/>
              </a:rPr>
              <a:t>BooksCorpus</a:t>
            </a:r>
            <a:r>
              <a:rPr sz="3600" spc="-98" dirty="0">
                <a:solidFill>
                  <a:srgbClr val="242424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242424"/>
                </a:solidFill>
                <a:latin typeface="Calibri"/>
                <a:cs typeface="Calibri"/>
              </a:rPr>
              <a:t>and</a:t>
            </a:r>
            <a:r>
              <a:rPr sz="3600" spc="-90" dirty="0">
                <a:solidFill>
                  <a:srgbClr val="242424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242424"/>
                </a:solidFill>
                <a:latin typeface="Calibri"/>
                <a:cs typeface="Calibri"/>
              </a:rPr>
              <a:t>English</a:t>
            </a:r>
            <a:r>
              <a:rPr sz="3600" spc="-98" dirty="0">
                <a:solidFill>
                  <a:srgbClr val="242424"/>
                </a:solidFill>
                <a:latin typeface="Calibri"/>
                <a:cs typeface="Calibri"/>
              </a:rPr>
              <a:t> </a:t>
            </a:r>
            <a:r>
              <a:rPr sz="3600" spc="-15" dirty="0">
                <a:solidFill>
                  <a:srgbClr val="242424"/>
                </a:solidFill>
                <a:latin typeface="Calibri"/>
                <a:cs typeface="Calibri"/>
              </a:rPr>
              <a:t>Wikipedia</a:t>
            </a:r>
            <a:endParaRPr sz="3600">
              <a:latin typeface="Calibri"/>
              <a:cs typeface="Calibri"/>
            </a:endParaRPr>
          </a:p>
          <a:p>
            <a:pPr marL="19050">
              <a:spcBef>
                <a:spcPts val="4388"/>
              </a:spcBef>
            </a:pPr>
            <a:r>
              <a:rPr sz="3600" b="1" dirty="0">
                <a:solidFill>
                  <a:srgbClr val="242424"/>
                </a:solidFill>
                <a:latin typeface="Calibri"/>
                <a:cs typeface="Calibri"/>
              </a:rPr>
              <a:t>GPT</a:t>
            </a:r>
            <a:r>
              <a:rPr sz="3600" b="1" spc="-53" dirty="0">
                <a:solidFill>
                  <a:srgbClr val="242424"/>
                </a:solidFill>
                <a:latin typeface="Calibri"/>
                <a:cs typeface="Calibri"/>
              </a:rPr>
              <a:t> </a:t>
            </a:r>
            <a:r>
              <a:rPr sz="3600" b="1" spc="-30" dirty="0">
                <a:solidFill>
                  <a:srgbClr val="242424"/>
                </a:solidFill>
                <a:latin typeface="Calibri"/>
                <a:cs typeface="Calibri"/>
              </a:rPr>
              <a:t>Pre-Training</a:t>
            </a:r>
            <a:r>
              <a:rPr sz="3600" b="1" spc="-53" dirty="0">
                <a:solidFill>
                  <a:srgbClr val="242424"/>
                </a:solidFill>
                <a:latin typeface="Calibri"/>
                <a:cs typeface="Calibri"/>
              </a:rPr>
              <a:t> </a:t>
            </a:r>
            <a:r>
              <a:rPr sz="3600" b="1" spc="-15" dirty="0">
                <a:solidFill>
                  <a:srgbClr val="242424"/>
                </a:solidFill>
                <a:latin typeface="Calibri"/>
                <a:cs typeface="Calibri"/>
              </a:rPr>
              <a:t>Tasks:</a:t>
            </a:r>
            <a:endParaRPr sz="3600">
              <a:latin typeface="Calibri"/>
              <a:cs typeface="Calibri"/>
            </a:endParaRPr>
          </a:p>
          <a:p>
            <a:pPr marL="532448" indent="-513398">
              <a:lnSpc>
                <a:spcPts val="4268"/>
              </a:lnSpc>
              <a:spcBef>
                <a:spcPts val="38"/>
              </a:spcBef>
              <a:buFont typeface="Arial"/>
              <a:buChar char="•"/>
              <a:tabLst>
                <a:tab pos="532448" algn="l"/>
              </a:tabLst>
            </a:pPr>
            <a:r>
              <a:rPr sz="3600" dirty="0">
                <a:solidFill>
                  <a:srgbClr val="242424"/>
                </a:solidFill>
                <a:latin typeface="Calibri"/>
                <a:cs typeface="Calibri"/>
              </a:rPr>
              <a:t>Predict</a:t>
            </a:r>
            <a:r>
              <a:rPr sz="3600" spc="-113" dirty="0">
                <a:solidFill>
                  <a:srgbClr val="242424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242424"/>
                </a:solidFill>
                <a:latin typeface="Calibri"/>
                <a:cs typeface="Calibri"/>
              </a:rPr>
              <a:t>the</a:t>
            </a:r>
            <a:r>
              <a:rPr sz="3600" spc="-98" dirty="0">
                <a:solidFill>
                  <a:srgbClr val="242424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242424"/>
                </a:solidFill>
                <a:latin typeface="Calibri"/>
                <a:cs typeface="Calibri"/>
              </a:rPr>
              <a:t>next</a:t>
            </a:r>
            <a:r>
              <a:rPr sz="3600" spc="-113" dirty="0">
                <a:solidFill>
                  <a:srgbClr val="242424"/>
                </a:solidFill>
                <a:latin typeface="Calibri"/>
                <a:cs typeface="Calibri"/>
              </a:rPr>
              <a:t> </a:t>
            </a:r>
            <a:r>
              <a:rPr sz="3600" spc="-15" dirty="0">
                <a:solidFill>
                  <a:srgbClr val="242424"/>
                </a:solidFill>
                <a:latin typeface="Calibri"/>
                <a:cs typeface="Calibri"/>
              </a:rPr>
              <a:t>token,</a:t>
            </a:r>
            <a:r>
              <a:rPr sz="3600" spc="-105" dirty="0">
                <a:solidFill>
                  <a:srgbClr val="242424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242424"/>
                </a:solidFill>
                <a:latin typeface="Calibri"/>
                <a:cs typeface="Calibri"/>
              </a:rPr>
              <a:t>given</a:t>
            </a:r>
            <a:r>
              <a:rPr sz="3600" spc="-105" dirty="0">
                <a:solidFill>
                  <a:srgbClr val="242424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242424"/>
                </a:solidFill>
                <a:latin typeface="Calibri"/>
                <a:cs typeface="Calibri"/>
              </a:rPr>
              <a:t>the</a:t>
            </a:r>
            <a:r>
              <a:rPr sz="3600" spc="-105" dirty="0">
                <a:solidFill>
                  <a:srgbClr val="242424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242424"/>
                </a:solidFill>
                <a:latin typeface="Calibri"/>
                <a:cs typeface="Calibri"/>
              </a:rPr>
              <a:t>previous</a:t>
            </a:r>
            <a:r>
              <a:rPr sz="3600" spc="-105" dirty="0">
                <a:solidFill>
                  <a:srgbClr val="242424"/>
                </a:solidFill>
                <a:latin typeface="Calibri"/>
                <a:cs typeface="Calibri"/>
              </a:rPr>
              <a:t> </a:t>
            </a:r>
            <a:r>
              <a:rPr sz="3600" spc="-15" dirty="0">
                <a:solidFill>
                  <a:srgbClr val="242424"/>
                </a:solidFill>
                <a:latin typeface="Calibri"/>
                <a:cs typeface="Calibri"/>
              </a:rPr>
              <a:t>tokens</a:t>
            </a:r>
            <a:endParaRPr sz="3600">
              <a:latin typeface="Calibri"/>
              <a:cs typeface="Calibri"/>
            </a:endParaRPr>
          </a:p>
          <a:p>
            <a:pPr marL="1218248" lvl="1" indent="-513398">
              <a:lnSpc>
                <a:spcPts val="4268"/>
              </a:lnSpc>
              <a:buFont typeface="Arial"/>
              <a:buChar char="•"/>
              <a:tabLst>
                <a:tab pos="1218248" algn="l"/>
              </a:tabLst>
            </a:pPr>
            <a:r>
              <a:rPr sz="3600" dirty="0">
                <a:solidFill>
                  <a:srgbClr val="242424"/>
                </a:solidFill>
                <a:latin typeface="Calibri"/>
                <a:cs typeface="Calibri"/>
              </a:rPr>
              <a:t>More</a:t>
            </a:r>
            <a:r>
              <a:rPr sz="3600" spc="-90" dirty="0">
                <a:solidFill>
                  <a:srgbClr val="242424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242424"/>
                </a:solidFill>
                <a:latin typeface="Calibri"/>
                <a:cs typeface="Calibri"/>
              </a:rPr>
              <a:t>learning</a:t>
            </a:r>
            <a:r>
              <a:rPr sz="3600" spc="-90" dirty="0">
                <a:solidFill>
                  <a:srgbClr val="242424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242424"/>
                </a:solidFill>
                <a:latin typeface="Calibri"/>
                <a:cs typeface="Calibri"/>
              </a:rPr>
              <a:t>signals</a:t>
            </a:r>
            <a:r>
              <a:rPr sz="3600" spc="-98" dirty="0">
                <a:solidFill>
                  <a:srgbClr val="242424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242424"/>
                </a:solidFill>
                <a:latin typeface="Calibri"/>
                <a:cs typeface="Calibri"/>
              </a:rPr>
              <a:t>than</a:t>
            </a:r>
            <a:r>
              <a:rPr sz="3600" spc="-90" dirty="0">
                <a:solidFill>
                  <a:srgbClr val="242424"/>
                </a:solidFill>
                <a:latin typeface="Calibri"/>
                <a:cs typeface="Calibri"/>
              </a:rPr>
              <a:t> </a:t>
            </a:r>
            <a:r>
              <a:rPr sz="3600" spc="-38" dirty="0">
                <a:solidFill>
                  <a:srgbClr val="242424"/>
                </a:solidFill>
                <a:latin typeface="Calibri"/>
                <a:cs typeface="Calibri"/>
              </a:rPr>
              <a:t>MLM</a:t>
            </a:r>
            <a:endParaRPr sz="3600">
              <a:latin typeface="Calibri"/>
              <a:cs typeface="Calibri"/>
            </a:endParaRPr>
          </a:p>
          <a:p>
            <a:pPr marL="19050">
              <a:spcBef>
                <a:spcPts val="4358"/>
              </a:spcBef>
            </a:pPr>
            <a:r>
              <a:rPr sz="3600" b="1" dirty="0">
                <a:solidFill>
                  <a:srgbClr val="242424"/>
                </a:solidFill>
                <a:latin typeface="Calibri"/>
                <a:cs typeface="Calibri"/>
              </a:rPr>
              <a:t>GPT</a:t>
            </a:r>
            <a:r>
              <a:rPr sz="3600" b="1" spc="-53" dirty="0">
                <a:solidFill>
                  <a:srgbClr val="242424"/>
                </a:solidFill>
                <a:latin typeface="Calibri"/>
                <a:cs typeface="Calibri"/>
              </a:rPr>
              <a:t> </a:t>
            </a:r>
            <a:r>
              <a:rPr sz="3600" b="1" spc="-30" dirty="0">
                <a:solidFill>
                  <a:srgbClr val="242424"/>
                </a:solidFill>
                <a:latin typeface="Calibri"/>
                <a:cs typeface="Calibri"/>
              </a:rPr>
              <a:t>Pre-Training</a:t>
            </a:r>
            <a:r>
              <a:rPr sz="3600" b="1" spc="-53" dirty="0">
                <a:solidFill>
                  <a:srgbClr val="242424"/>
                </a:solidFill>
                <a:latin typeface="Calibri"/>
                <a:cs typeface="Calibri"/>
              </a:rPr>
              <a:t> </a:t>
            </a:r>
            <a:r>
              <a:rPr sz="3600" b="1" spc="-15" dirty="0">
                <a:solidFill>
                  <a:srgbClr val="242424"/>
                </a:solidFill>
                <a:latin typeface="Calibri"/>
                <a:cs typeface="Calibri"/>
              </a:rPr>
              <a:t>Results:</a:t>
            </a:r>
            <a:endParaRPr sz="3600">
              <a:latin typeface="Calibri"/>
              <a:cs typeface="Calibri"/>
            </a:endParaRPr>
          </a:p>
          <a:p>
            <a:pPr marL="532448" indent="-513398">
              <a:spcBef>
                <a:spcPts val="38"/>
              </a:spcBef>
              <a:buFont typeface="Arial"/>
              <a:buChar char="•"/>
              <a:tabLst>
                <a:tab pos="532448" algn="l"/>
              </a:tabLst>
            </a:pPr>
            <a:r>
              <a:rPr sz="3600" dirty="0">
                <a:solidFill>
                  <a:srgbClr val="242424"/>
                </a:solidFill>
                <a:latin typeface="Calibri"/>
                <a:cs typeface="Calibri"/>
              </a:rPr>
              <a:t>GPT</a:t>
            </a:r>
            <a:r>
              <a:rPr sz="3600" spc="-38" dirty="0">
                <a:solidFill>
                  <a:srgbClr val="242424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242424"/>
                </a:solidFill>
                <a:latin typeface="Calibri"/>
                <a:cs typeface="Calibri"/>
              </a:rPr>
              <a:t>–</a:t>
            </a:r>
            <a:r>
              <a:rPr sz="3600" spc="-38" dirty="0">
                <a:solidFill>
                  <a:srgbClr val="242424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242424"/>
                </a:solidFill>
                <a:latin typeface="Calibri"/>
                <a:cs typeface="Calibri"/>
              </a:rPr>
              <a:t>117M</a:t>
            </a:r>
            <a:r>
              <a:rPr sz="3600" spc="-45" dirty="0">
                <a:solidFill>
                  <a:srgbClr val="242424"/>
                </a:solidFill>
                <a:latin typeface="Calibri"/>
                <a:cs typeface="Calibri"/>
              </a:rPr>
              <a:t> </a:t>
            </a:r>
            <a:r>
              <a:rPr sz="3600" spc="-15" dirty="0">
                <a:solidFill>
                  <a:srgbClr val="242424"/>
                </a:solidFill>
                <a:latin typeface="Calibri"/>
                <a:cs typeface="Calibri"/>
              </a:rPr>
              <a:t>Params</a:t>
            </a:r>
            <a:endParaRPr sz="3600">
              <a:latin typeface="Calibri"/>
              <a:cs typeface="Calibri"/>
            </a:endParaRPr>
          </a:p>
          <a:p>
            <a:pPr marL="1218248" lvl="1" indent="-513398">
              <a:spcBef>
                <a:spcPts val="38"/>
              </a:spcBef>
              <a:buFont typeface="Arial"/>
              <a:buChar char="•"/>
              <a:tabLst>
                <a:tab pos="1218248" algn="l"/>
              </a:tabLst>
            </a:pPr>
            <a:r>
              <a:rPr sz="3600" dirty="0">
                <a:solidFill>
                  <a:srgbClr val="242424"/>
                </a:solidFill>
                <a:latin typeface="Calibri"/>
                <a:cs typeface="Calibri"/>
              </a:rPr>
              <a:t>Similarly</a:t>
            </a:r>
            <a:r>
              <a:rPr sz="3600" spc="-113" dirty="0">
                <a:solidFill>
                  <a:srgbClr val="242424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242424"/>
                </a:solidFill>
                <a:latin typeface="Calibri"/>
                <a:cs typeface="Calibri"/>
              </a:rPr>
              <a:t>competitive</a:t>
            </a:r>
            <a:r>
              <a:rPr sz="3600" spc="-105" dirty="0">
                <a:solidFill>
                  <a:srgbClr val="242424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242424"/>
                </a:solidFill>
                <a:latin typeface="Calibri"/>
                <a:cs typeface="Calibri"/>
              </a:rPr>
              <a:t>on</a:t>
            </a:r>
            <a:r>
              <a:rPr sz="3600" spc="-105" dirty="0">
                <a:solidFill>
                  <a:srgbClr val="242424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242424"/>
                </a:solidFill>
                <a:latin typeface="Calibri"/>
                <a:cs typeface="Calibri"/>
              </a:rPr>
              <a:t>GLUE</a:t>
            </a:r>
            <a:r>
              <a:rPr sz="3600" spc="-98" dirty="0">
                <a:solidFill>
                  <a:srgbClr val="242424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242424"/>
                </a:solidFill>
                <a:latin typeface="Calibri"/>
                <a:cs typeface="Calibri"/>
              </a:rPr>
              <a:t>and</a:t>
            </a:r>
            <a:r>
              <a:rPr sz="3600" spc="-105" dirty="0">
                <a:solidFill>
                  <a:srgbClr val="242424"/>
                </a:solidFill>
                <a:latin typeface="Calibri"/>
                <a:cs typeface="Calibri"/>
              </a:rPr>
              <a:t> </a:t>
            </a:r>
            <a:r>
              <a:rPr sz="3600" spc="-15" dirty="0">
                <a:solidFill>
                  <a:srgbClr val="242424"/>
                </a:solidFill>
                <a:latin typeface="Calibri"/>
                <a:cs typeface="Calibri"/>
              </a:rPr>
              <a:t>SQuAD</a:t>
            </a:r>
            <a:endParaRPr sz="3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7254577">
            <a:off x="-3584545" y="-6743008"/>
            <a:ext cx="18300578" cy="19059550"/>
            <a:chOff x="0" y="0"/>
            <a:chExt cx="4819905" cy="501979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9905" cy="5019799"/>
            </a:xfrm>
            <a:custGeom>
              <a:avLst/>
              <a:gdLst/>
              <a:ahLst/>
              <a:cxnLst/>
              <a:rect l="l" t="t" r="r" b="b"/>
              <a:pathLst>
                <a:path w="4819905" h="5019799">
                  <a:moveTo>
                    <a:pt x="0" y="0"/>
                  </a:moveTo>
                  <a:lnTo>
                    <a:pt x="4819905" y="0"/>
                  </a:lnTo>
                  <a:lnTo>
                    <a:pt x="4819905" y="5019799"/>
                  </a:lnTo>
                  <a:lnTo>
                    <a:pt x="0" y="5019799"/>
                  </a:lnTo>
                  <a:close/>
                </a:path>
              </a:pathLst>
            </a:custGeom>
            <a:solidFill>
              <a:srgbClr val="C3984D">
                <a:alpha val="92941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4819905" cy="50388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68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089194" y="9670570"/>
            <a:ext cx="556964" cy="629088"/>
            <a:chOff x="0" y="0"/>
            <a:chExt cx="742619" cy="83878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742569" cy="838835"/>
            </a:xfrm>
            <a:custGeom>
              <a:avLst/>
              <a:gdLst/>
              <a:ahLst/>
              <a:cxnLst/>
              <a:rect l="l" t="t" r="r" b="b"/>
              <a:pathLst>
                <a:path w="742569" h="838835">
                  <a:moveTo>
                    <a:pt x="0" y="0"/>
                  </a:moveTo>
                  <a:lnTo>
                    <a:pt x="742569" y="0"/>
                  </a:lnTo>
                  <a:lnTo>
                    <a:pt x="742569" y="838835"/>
                  </a:lnTo>
                  <a:lnTo>
                    <a:pt x="0" y="838835"/>
                  </a:lnTo>
                  <a:close/>
                </a:path>
              </a:pathLst>
            </a:custGeom>
            <a:solidFill>
              <a:srgbClr val="C39A5C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650226" y="437624"/>
            <a:ext cx="1525644" cy="681090"/>
            <a:chOff x="0" y="0"/>
            <a:chExt cx="2034192" cy="90812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034159" cy="908177"/>
            </a:xfrm>
            <a:custGeom>
              <a:avLst/>
              <a:gdLst/>
              <a:ahLst/>
              <a:cxnLst/>
              <a:rect l="l" t="t" r="r" b="b"/>
              <a:pathLst>
                <a:path w="2034159" h="908177">
                  <a:moveTo>
                    <a:pt x="0" y="0"/>
                  </a:moveTo>
                  <a:lnTo>
                    <a:pt x="2034159" y="0"/>
                  </a:lnTo>
                  <a:lnTo>
                    <a:pt x="2034159" y="908177"/>
                  </a:lnTo>
                  <a:lnTo>
                    <a:pt x="0" y="9081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15331666" y="536576"/>
            <a:ext cx="2306106" cy="489898"/>
            <a:chOff x="0" y="0"/>
            <a:chExt cx="3074808" cy="65319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074797" cy="653161"/>
            </a:xfrm>
            <a:custGeom>
              <a:avLst/>
              <a:gdLst/>
              <a:ahLst/>
              <a:cxnLst/>
              <a:rect l="l" t="t" r="r" b="b"/>
              <a:pathLst>
                <a:path w="3074797" h="653161">
                  <a:moveTo>
                    <a:pt x="0" y="0"/>
                  </a:moveTo>
                  <a:lnTo>
                    <a:pt x="3074797" y="0"/>
                  </a:lnTo>
                  <a:lnTo>
                    <a:pt x="3074797" y="653161"/>
                  </a:lnTo>
                  <a:lnTo>
                    <a:pt x="0" y="653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grpSp>
        <p:nvGrpSpPr>
          <p:cNvPr id="11" name="Group 11"/>
          <p:cNvGrpSpPr/>
          <p:nvPr/>
        </p:nvGrpSpPr>
        <p:grpSpPr>
          <a:xfrm rot="-2292798">
            <a:off x="-4662947" y="-2245307"/>
            <a:ext cx="18300578" cy="12878314"/>
            <a:chOff x="0" y="0"/>
            <a:chExt cx="4819905" cy="3391819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819905" cy="3391819"/>
            </a:xfrm>
            <a:custGeom>
              <a:avLst/>
              <a:gdLst/>
              <a:ahLst/>
              <a:cxnLst/>
              <a:rect l="l" t="t" r="r" b="b"/>
              <a:pathLst>
                <a:path w="4819905" h="3391819">
                  <a:moveTo>
                    <a:pt x="0" y="0"/>
                  </a:moveTo>
                  <a:lnTo>
                    <a:pt x="4819905" y="0"/>
                  </a:lnTo>
                  <a:lnTo>
                    <a:pt x="4819905" y="3391819"/>
                  </a:lnTo>
                  <a:lnTo>
                    <a:pt x="0" y="3391819"/>
                  </a:lnTo>
                  <a:close/>
                </a:path>
              </a:pathLst>
            </a:custGeom>
            <a:solidFill>
              <a:srgbClr val="38665F">
                <a:alpha val="92941"/>
              </a:srgbClr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19050"/>
              <a:ext cx="4819905" cy="34108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680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217680" y="3260359"/>
            <a:ext cx="13342365" cy="2353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330"/>
              </a:lnSpc>
              <a:spcBef>
                <a:spcPct val="0"/>
              </a:spcBef>
            </a:pPr>
            <a:r>
              <a:rPr lang="en-US" sz="12378">
                <a:solidFill>
                  <a:srgbClr val="FFFFFF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Text Preprocessing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7259300" y="9786677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12</a:t>
            </a: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2287993" y="1537961"/>
            <a:ext cx="5825490" cy="8528685"/>
            <a:chOff x="8191995" y="1025307"/>
            <a:chExt cx="3883660" cy="568579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191995" y="1105595"/>
              <a:ext cx="3809225" cy="5605375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0093427" y="1031657"/>
              <a:ext cx="1976120" cy="4996815"/>
            </a:xfrm>
            <a:custGeom>
              <a:avLst/>
              <a:gdLst/>
              <a:ahLst/>
              <a:cxnLst/>
              <a:rect l="l" t="t" r="r" b="b"/>
              <a:pathLst>
                <a:path w="1976120" h="4996815">
                  <a:moveTo>
                    <a:pt x="1646455" y="0"/>
                  </a:moveTo>
                  <a:lnTo>
                    <a:pt x="329299" y="0"/>
                  </a:lnTo>
                  <a:lnTo>
                    <a:pt x="280638" y="3570"/>
                  </a:lnTo>
                  <a:lnTo>
                    <a:pt x="234193" y="13942"/>
                  </a:lnTo>
                  <a:lnTo>
                    <a:pt x="190475" y="30606"/>
                  </a:lnTo>
                  <a:lnTo>
                    <a:pt x="149992" y="53052"/>
                  </a:lnTo>
                  <a:lnTo>
                    <a:pt x="113255" y="80771"/>
                  </a:lnTo>
                  <a:lnTo>
                    <a:pt x="80771" y="113255"/>
                  </a:lnTo>
                  <a:lnTo>
                    <a:pt x="53052" y="149992"/>
                  </a:lnTo>
                  <a:lnTo>
                    <a:pt x="30606" y="190475"/>
                  </a:lnTo>
                  <a:lnTo>
                    <a:pt x="13942" y="234193"/>
                  </a:lnTo>
                  <a:lnTo>
                    <a:pt x="3570" y="280638"/>
                  </a:lnTo>
                  <a:lnTo>
                    <a:pt x="0" y="329299"/>
                  </a:lnTo>
                  <a:lnTo>
                    <a:pt x="0" y="4667246"/>
                  </a:lnTo>
                  <a:lnTo>
                    <a:pt x="3570" y="4715907"/>
                  </a:lnTo>
                  <a:lnTo>
                    <a:pt x="13942" y="4762352"/>
                  </a:lnTo>
                  <a:lnTo>
                    <a:pt x="30606" y="4806070"/>
                  </a:lnTo>
                  <a:lnTo>
                    <a:pt x="53052" y="4846553"/>
                  </a:lnTo>
                  <a:lnTo>
                    <a:pt x="80771" y="4883291"/>
                  </a:lnTo>
                  <a:lnTo>
                    <a:pt x="113255" y="4915774"/>
                  </a:lnTo>
                  <a:lnTo>
                    <a:pt x="149992" y="4943493"/>
                  </a:lnTo>
                  <a:lnTo>
                    <a:pt x="190475" y="4965940"/>
                  </a:lnTo>
                  <a:lnTo>
                    <a:pt x="234193" y="4982603"/>
                  </a:lnTo>
                  <a:lnTo>
                    <a:pt x="280638" y="4992975"/>
                  </a:lnTo>
                  <a:lnTo>
                    <a:pt x="329299" y="4996546"/>
                  </a:lnTo>
                  <a:lnTo>
                    <a:pt x="1646455" y="4996546"/>
                  </a:lnTo>
                  <a:lnTo>
                    <a:pt x="1695117" y="4992975"/>
                  </a:lnTo>
                  <a:lnTo>
                    <a:pt x="1741562" y="4982603"/>
                  </a:lnTo>
                  <a:lnTo>
                    <a:pt x="1785280" y="4965940"/>
                  </a:lnTo>
                  <a:lnTo>
                    <a:pt x="1825763" y="4943493"/>
                  </a:lnTo>
                  <a:lnTo>
                    <a:pt x="1862500" y="4915774"/>
                  </a:lnTo>
                  <a:lnTo>
                    <a:pt x="1894984" y="4883291"/>
                  </a:lnTo>
                  <a:lnTo>
                    <a:pt x="1922703" y="4846553"/>
                  </a:lnTo>
                  <a:lnTo>
                    <a:pt x="1945149" y="4806070"/>
                  </a:lnTo>
                  <a:lnTo>
                    <a:pt x="1961813" y="4762352"/>
                  </a:lnTo>
                  <a:lnTo>
                    <a:pt x="1972185" y="4715907"/>
                  </a:lnTo>
                  <a:lnTo>
                    <a:pt x="1975755" y="4667246"/>
                  </a:lnTo>
                  <a:lnTo>
                    <a:pt x="1975755" y="329299"/>
                  </a:lnTo>
                  <a:lnTo>
                    <a:pt x="1972185" y="280638"/>
                  </a:lnTo>
                  <a:lnTo>
                    <a:pt x="1961813" y="234193"/>
                  </a:lnTo>
                  <a:lnTo>
                    <a:pt x="1945149" y="190475"/>
                  </a:lnTo>
                  <a:lnTo>
                    <a:pt x="1922703" y="149992"/>
                  </a:lnTo>
                  <a:lnTo>
                    <a:pt x="1894984" y="113255"/>
                  </a:lnTo>
                  <a:lnTo>
                    <a:pt x="1862500" y="80771"/>
                  </a:lnTo>
                  <a:lnTo>
                    <a:pt x="1825763" y="53052"/>
                  </a:lnTo>
                  <a:lnTo>
                    <a:pt x="1785280" y="30606"/>
                  </a:lnTo>
                  <a:lnTo>
                    <a:pt x="1741562" y="13942"/>
                  </a:lnTo>
                  <a:lnTo>
                    <a:pt x="1695117" y="3570"/>
                  </a:lnTo>
                  <a:lnTo>
                    <a:pt x="1646455" y="0"/>
                  </a:lnTo>
                  <a:close/>
                </a:path>
              </a:pathLst>
            </a:custGeom>
            <a:solidFill>
              <a:srgbClr val="BDD7EE">
                <a:alpha val="34899"/>
              </a:srgbClr>
            </a:solidFill>
          </p:spPr>
          <p:txBody>
            <a:bodyPr wrap="square" lIns="0" tIns="0" rIns="0" bIns="0" rtlCol="0"/>
            <a:lstStyle/>
            <a:p>
              <a:endParaRPr sz="2700"/>
            </a:p>
          </p:txBody>
        </p:sp>
        <p:sp>
          <p:nvSpPr>
            <p:cNvPr id="5" name="object 5"/>
            <p:cNvSpPr/>
            <p:nvPr/>
          </p:nvSpPr>
          <p:spPr>
            <a:xfrm>
              <a:off x="10093427" y="1031657"/>
              <a:ext cx="1976120" cy="4996815"/>
            </a:xfrm>
            <a:custGeom>
              <a:avLst/>
              <a:gdLst/>
              <a:ahLst/>
              <a:cxnLst/>
              <a:rect l="l" t="t" r="r" b="b"/>
              <a:pathLst>
                <a:path w="1976120" h="4996815">
                  <a:moveTo>
                    <a:pt x="0" y="329299"/>
                  </a:moveTo>
                  <a:lnTo>
                    <a:pt x="3570" y="280638"/>
                  </a:lnTo>
                  <a:lnTo>
                    <a:pt x="13942" y="234193"/>
                  </a:lnTo>
                  <a:lnTo>
                    <a:pt x="30605" y="190475"/>
                  </a:lnTo>
                  <a:lnTo>
                    <a:pt x="53052" y="149992"/>
                  </a:lnTo>
                  <a:lnTo>
                    <a:pt x="80771" y="113254"/>
                  </a:lnTo>
                  <a:lnTo>
                    <a:pt x="113255" y="80771"/>
                  </a:lnTo>
                  <a:lnTo>
                    <a:pt x="149992" y="53052"/>
                  </a:lnTo>
                  <a:lnTo>
                    <a:pt x="190475" y="30605"/>
                  </a:lnTo>
                  <a:lnTo>
                    <a:pt x="234193" y="13942"/>
                  </a:lnTo>
                  <a:lnTo>
                    <a:pt x="280638" y="3570"/>
                  </a:lnTo>
                  <a:lnTo>
                    <a:pt x="329300" y="0"/>
                  </a:lnTo>
                  <a:lnTo>
                    <a:pt x="1646456" y="0"/>
                  </a:lnTo>
                  <a:lnTo>
                    <a:pt x="1695117" y="3570"/>
                  </a:lnTo>
                  <a:lnTo>
                    <a:pt x="1741562" y="13942"/>
                  </a:lnTo>
                  <a:lnTo>
                    <a:pt x="1785280" y="30605"/>
                  </a:lnTo>
                  <a:lnTo>
                    <a:pt x="1825763" y="53052"/>
                  </a:lnTo>
                  <a:lnTo>
                    <a:pt x="1862500" y="80771"/>
                  </a:lnTo>
                  <a:lnTo>
                    <a:pt x="1894984" y="113254"/>
                  </a:lnTo>
                  <a:lnTo>
                    <a:pt x="1922703" y="149992"/>
                  </a:lnTo>
                  <a:lnTo>
                    <a:pt x="1945149" y="190475"/>
                  </a:lnTo>
                  <a:lnTo>
                    <a:pt x="1961813" y="234193"/>
                  </a:lnTo>
                  <a:lnTo>
                    <a:pt x="1972185" y="280638"/>
                  </a:lnTo>
                  <a:lnTo>
                    <a:pt x="1975756" y="329299"/>
                  </a:lnTo>
                  <a:lnTo>
                    <a:pt x="1975756" y="4667246"/>
                  </a:lnTo>
                  <a:lnTo>
                    <a:pt x="1972185" y="4715907"/>
                  </a:lnTo>
                  <a:lnTo>
                    <a:pt x="1961813" y="4762352"/>
                  </a:lnTo>
                  <a:lnTo>
                    <a:pt x="1945149" y="4806070"/>
                  </a:lnTo>
                  <a:lnTo>
                    <a:pt x="1922703" y="4846553"/>
                  </a:lnTo>
                  <a:lnTo>
                    <a:pt x="1894984" y="4883290"/>
                  </a:lnTo>
                  <a:lnTo>
                    <a:pt x="1862500" y="4915774"/>
                  </a:lnTo>
                  <a:lnTo>
                    <a:pt x="1825763" y="4943493"/>
                  </a:lnTo>
                  <a:lnTo>
                    <a:pt x="1785280" y="4965940"/>
                  </a:lnTo>
                  <a:lnTo>
                    <a:pt x="1741562" y="4982603"/>
                  </a:lnTo>
                  <a:lnTo>
                    <a:pt x="1695117" y="4992975"/>
                  </a:lnTo>
                  <a:lnTo>
                    <a:pt x="1646456" y="4996546"/>
                  </a:lnTo>
                  <a:lnTo>
                    <a:pt x="329300" y="4996546"/>
                  </a:lnTo>
                  <a:lnTo>
                    <a:pt x="280638" y="4992975"/>
                  </a:lnTo>
                  <a:lnTo>
                    <a:pt x="234193" y="4982603"/>
                  </a:lnTo>
                  <a:lnTo>
                    <a:pt x="190475" y="4965940"/>
                  </a:lnTo>
                  <a:lnTo>
                    <a:pt x="149992" y="4943493"/>
                  </a:lnTo>
                  <a:lnTo>
                    <a:pt x="113255" y="4915774"/>
                  </a:lnTo>
                  <a:lnTo>
                    <a:pt x="80771" y="4883290"/>
                  </a:lnTo>
                  <a:lnTo>
                    <a:pt x="53052" y="4846553"/>
                  </a:lnTo>
                  <a:lnTo>
                    <a:pt x="30605" y="4806070"/>
                  </a:lnTo>
                  <a:lnTo>
                    <a:pt x="13942" y="4762352"/>
                  </a:lnTo>
                  <a:lnTo>
                    <a:pt x="3570" y="4715907"/>
                  </a:lnTo>
                  <a:lnTo>
                    <a:pt x="0" y="4667246"/>
                  </a:lnTo>
                  <a:lnTo>
                    <a:pt x="0" y="329299"/>
                  </a:lnTo>
                  <a:close/>
                </a:path>
              </a:pathLst>
            </a:custGeom>
            <a:ln w="12700">
              <a:solidFill>
                <a:srgbClr val="172C51"/>
              </a:solidFill>
            </a:ln>
          </p:spPr>
          <p:txBody>
            <a:bodyPr wrap="square" lIns="0" tIns="0" rIns="0" bIns="0" rtlCol="0"/>
            <a:lstStyle/>
            <a:p>
              <a:endParaRPr sz="2700"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5086587" y="509435"/>
            <a:ext cx="3147060" cy="795089"/>
          </a:xfrm>
          <a:prstGeom prst="rect">
            <a:avLst/>
          </a:prstGeom>
          <a:solidFill>
            <a:srgbClr val="FFFF00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6180"/>
              </a:lnSpc>
            </a:pPr>
            <a:r>
              <a:rPr sz="5400" b="1" spc="-30" dirty="0">
                <a:latin typeface="Calibri"/>
                <a:cs typeface="Calibri"/>
              </a:rPr>
              <a:t>Generative</a:t>
            </a:r>
            <a:endParaRPr sz="5400">
              <a:latin typeface="Calibri"/>
              <a:cs typeface="Calibri"/>
            </a:endParaRPr>
          </a:p>
        </p:txBody>
      </p:sp>
      <p:sp>
        <p:nvSpPr>
          <p:cNvPr id="7" name="object 7" descr="$PPTXTitle"/>
          <p:cNvSpPr txBox="1">
            <a:spLocks noGrp="1"/>
          </p:cNvSpPr>
          <p:nvPr>
            <p:ph type="title"/>
          </p:nvPr>
        </p:nvSpPr>
        <p:spPr>
          <a:xfrm>
            <a:off x="3276456" y="534225"/>
            <a:ext cx="11736705" cy="696344"/>
          </a:xfrm>
          <a:prstGeom prst="rect">
            <a:avLst/>
          </a:prstGeom>
        </p:spPr>
        <p:txBody>
          <a:bodyPr vert="horz" wrap="square" lIns="0" tIns="19050" rIns="0" bIns="0" rtlCol="0" anchor="ctr">
            <a:spAutoFit/>
          </a:bodyPr>
          <a:lstStyle/>
          <a:p>
            <a:pPr marL="19050">
              <a:spcBef>
                <a:spcPts val="150"/>
              </a:spcBef>
              <a:tabLst>
                <a:tab pos="5092065" algn="l"/>
              </a:tabLst>
            </a:pPr>
            <a:r>
              <a:rPr dirty="0">
                <a:solidFill>
                  <a:srgbClr val="000000"/>
                </a:solidFill>
              </a:rPr>
              <a:t>GPT</a:t>
            </a:r>
            <a:r>
              <a:rPr spc="-105" dirty="0">
                <a:solidFill>
                  <a:srgbClr val="000000"/>
                </a:solidFill>
              </a:rPr>
              <a:t> </a:t>
            </a:r>
            <a:r>
              <a:rPr spc="-75" dirty="0">
                <a:solidFill>
                  <a:srgbClr val="000000"/>
                </a:solidFill>
              </a:rPr>
              <a:t>–</a:t>
            </a:r>
            <a:r>
              <a:rPr dirty="0">
                <a:solidFill>
                  <a:srgbClr val="000000"/>
                </a:solidFill>
              </a:rPr>
              <a:t>	</a:t>
            </a:r>
            <a:r>
              <a:rPr spc="-15" dirty="0">
                <a:solidFill>
                  <a:srgbClr val="000000"/>
                </a:solidFill>
              </a:rPr>
              <a:t>Pretrained</a:t>
            </a:r>
            <a:r>
              <a:rPr spc="-270" dirty="0">
                <a:solidFill>
                  <a:srgbClr val="000000"/>
                </a:solidFill>
              </a:rPr>
              <a:t> </a:t>
            </a:r>
            <a:r>
              <a:rPr spc="-30" dirty="0">
                <a:solidFill>
                  <a:srgbClr val="000000"/>
                </a:solidFill>
              </a:rPr>
              <a:t>Transformer</a:t>
            </a:r>
          </a:p>
        </p:txBody>
      </p:sp>
      <p:sp>
        <p:nvSpPr>
          <p:cNvPr id="8" name="object 8"/>
          <p:cNvSpPr/>
          <p:nvPr/>
        </p:nvSpPr>
        <p:spPr>
          <a:xfrm>
            <a:off x="551032" y="4898966"/>
            <a:ext cx="4285298" cy="699135"/>
          </a:xfrm>
          <a:custGeom>
            <a:avLst/>
            <a:gdLst/>
            <a:ahLst/>
            <a:cxnLst/>
            <a:rect l="l" t="t" r="r" b="b"/>
            <a:pathLst>
              <a:path w="2856865" h="466089">
                <a:moveTo>
                  <a:pt x="2778828" y="0"/>
                </a:moveTo>
                <a:lnTo>
                  <a:pt x="77582" y="0"/>
                </a:lnTo>
                <a:lnTo>
                  <a:pt x="47384" y="6096"/>
                </a:lnTo>
                <a:lnTo>
                  <a:pt x="22723" y="22723"/>
                </a:lnTo>
                <a:lnTo>
                  <a:pt x="6096" y="47384"/>
                </a:lnTo>
                <a:lnTo>
                  <a:pt x="0" y="77583"/>
                </a:lnTo>
                <a:lnTo>
                  <a:pt x="0" y="387910"/>
                </a:lnTo>
                <a:lnTo>
                  <a:pt x="6096" y="418109"/>
                </a:lnTo>
                <a:lnTo>
                  <a:pt x="22723" y="442769"/>
                </a:lnTo>
                <a:lnTo>
                  <a:pt x="47384" y="459396"/>
                </a:lnTo>
                <a:lnTo>
                  <a:pt x="77582" y="465493"/>
                </a:lnTo>
                <a:lnTo>
                  <a:pt x="2778828" y="465493"/>
                </a:lnTo>
                <a:lnTo>
                  <a:pt x="2809027" y="459396"/>
                </a:lnTo>
                <a:lnTo>
                  <a:pt x="2833688" y="442769"/>
                </a:lnTo>
                <a:lnTo>
                  <a:pt x="2850314" y="418109"/>
                </a:lnTo>
                <a:lnTo>
                  <a:pt x="2856411" y="387910"/>
                </a:lnTo>
                <a:lnTo>
                  <a:pt x="2856411" y="77583"/>
                </a:lnTo>
                <a:lnTo>
                  <a:pt x="2850314" y="47384"/>
                </a:lnTo>
                <a:lnTo>
                  <a:pt x="2833688" y="22723"/>
                </a:lnTo>
                <a:lnTo>
                  <a:pt x="2809027" y="6096"/>
                </a:lnTo>
                <a:lnTo>
                  <a:pt x="2778828" y="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9" name="object 9"/>
          <p:cNvSpPr txBox="1"/>
          <p:nvPr/>
        </p:nvSpPr>
        <p:spPr>
          <a:xfrm>
            <a:off x="1086282" y="5005579"/>
            <a:ext cx="3213735" cy="43473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sz="2700" dirty="0">
                <a:solidFill>
                  <a:srgbClr val="3B3838"/>
                </a:solidFill>
                <a:latin typeface="Calibri"/>
                <a:cs typeface="Calibri"/>
              </a:rPr>
              <a:t>Summarize</a:t>
            </a:r>
            <a:r>
              <a:rPr sz="2700" spc="-68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2700" dirty="0">
                <a:solidFill>
                  <a:srgbClr val="3B3838"/>
                </a:solidFill>
                <a:latin typeface="Calibri"/>
                <a:cs typeface="Calibri"/>
              </a:rPr>
              <a:t>this</a:t>
            </a:r>
            <a:r>
              <a:rPr sz="2700" spc="-83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2700" spc="-15" dirty="0">
                <a:solidFill>
                  <a:srgbClr val="3B3838"/>
                </a:solidFill>
                <a:latin typeface="Calibri"/>
                <a:cs typeface="Calibri"/>
              </a:rPr>
              <a:t>article: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51032" y="5745752"/>
            <a:ext cx="4285298" cy="1623060"/>
          </a:xfrm>
          <a:custGeom>
            <a:avLst/>
            <a:gdLst/>
            <a:ahLst/>
            <a:cxnLst/>
            <a:rect l="l" t="t" r="r" b="b"/>
            <a:pathLst>
              <a:path w="2856865" h="1082039">
                <a:moveTo>
                  <a:pt x="2753404" y="0"/>
                </a:moveTo>
                <a:lnTo>
                  <a:pt x="103007" y="0"/>
                </a:lnTo>
                <a:lnTo>
                  <a:pt x="62912" y="8094"/>
                </a:lnTo>
                <a:lnTo>
                  <a:pt x="30170" y="30170"/>
                </a:lnTo>
                <a:lnTo>
                  <a:pt x="8094" y="62913"/>
                </a:lnTo>
                <a:lnTo>
                  <a:pt x="0" y="103008"/>
                </a:lnTo>
                <a:lnTo>
                  <a:pt x="0" y="978670"/>
                </a:lnTo>
                <a:lnTo>
                  <a:pt x="8094" y="1018766"/>
                </a:lnTo>
                <a:lnTo>
                  <a:pt x="30170" y="1051508"/>
                </a:lnTo>
                <a:lnTo>
                  <a:pt x="62912" y="1073584"/>
                </a:lnTo>
                <a:lnTo>
                  <a:pt x="103007" y="1081679"/>
                </a:lnTo>
                <a:lnTo>
                  <a:pt x="2753404" y="1081679"/>
                </a:lnTo>
                <a:lnTo>
                  <a:pt x="2793499" y="1073584"/>
                </a:lnTo>
                <a:lnTo>
                  <a:pt x="2826241" y="1051508"/>
                </a:lnTo>
                <a:lnTo>
                  <a:pt x="2848316" y="1018766"/>
                </a:lnTo>
                <a:lnTo>
                  <a:pt x="2856411" y="978670"/>
                </a:lnTo>
                <a:lnTo>
                  <a:pt x="2856411" y="103008"/>
                </a:lnTo>
                <a:lnTo>
                  <a:pt x="2848316" y="62913"/>
                </a:lnTo>
                <a:lnTo>
                  <a:pt x="2826241" y="30170"/>
                </a:lnTo>
                <a:lnTo>
                  <a:pt x="2793499" y="8094"/>
                </a:lnTo>
                <a:lnTo>
                  <a:pt x="2753404" y="0"/>
                </a:lnTo>
                <a:close/>
              </a:path>
            </a:pathLst>
          </a:custGeom>
          <a:solidFill>
            <a:srgbClr val="8FAADC"/>
          </a:solidFill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11" name="object 11"/>
          <p:cNvSpPr/>
          <p:nvPr/>
        </p:nvSpPr>
        <p:spPr>
          <a:xfrm>
            <a:off x="551032" y="7523568"/>
            <a:ext cx="4285298" cy="699135"/>
          </a:xfrm>
          <a:custGeom>
            <a:avLst/>
            <a:gdLst/>
            <a:ahLst/>
            <a:cxnLst/>
            <a:rect l="l" t="t" r="r" b="b"/>
            <a:pathLst>
              <a:path w="2856865" h="466089">
                <a:moveTo>
                  <a:pt x="2778828" y="0"/>
                </a:moveTo>
                <a:lnTo>
                  <a:pt x="77582" y="0"/>
                </a:lnTo>
                <a:lnTo>
                  <a:pt x="47384" y="6096"/>
                </a:lnTo>
                <a:lnTo>
                  <a:pt x="22723" y="22723"/>
                </a:lnTo>
                <a:lnTo>
                  <a:pt x="6096" y="47383"/>
                </a:lnTo>
                <a:lnTo>
                  <a:pt x="0" y="77583"/>
                </a:lnTo>
                <a:lnTo>
                  <a:pt x="0" y="387908"/>
                </a:lnTo>
                <a:lnTo>
                  <a:pt x="6096" y="418107"/>
                </a:lnTo>
                <a:lnTo>
                  <a:pt x="22723" y="442768"/>
                </a:lnTo>
                <a:lnTo>
                  <a:pt x="47384" y="459395"/>
                </a:lnTo>
                <a:lnTo>
                  <a:pt x="77582" y="465491"/>
                </a:lnTo>
                <a:lnTo>
                  <a:pt x="2778828" y="465491"/>
                </a:lnTo>
                <a:lnTo>
                  <a:pt x="2809027" y="459395"/>
                </a:lnTo>
                <a:lnTo>
                  <a:pt x="2833688" y="442768"/>
                </a:lnTo>
                <a:lnTo>
                  <a:pt x="2850314" y="418107"/>
                </a:lnTo>
                <a:lnTo>
                  <a:pt x="2856411" y="387908"/>
                </a:lnTo>
                <a:lnTo>
                  <a:pt x="2856411" y="77583"/>
                </a:lnTo>
                <a:lnTo>
                  <a:pt x="2850314" y="47383"/>
                </a:lnTo>
                <a:lnTo>
                  <a:pt x="2833688" y="22723"/>
                </a:lnTo>
                <a:lnTo>
                  <a:pt x="2809027" y="6096"/>
                </a:lnTo>
                <a:lnTo>
                  <a:pt x="2778828" y="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12" name="object 12"/>
          <p:cNvSpPr txBox="1"/>
          <p:nvPr/>
        </p:nvSpPr>
        <p:spPr>
          <a:xfrm>
            <a:off x="1532815" y="7629905"/>
            <a:ext cx="2321243" cy="43473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sz="2700" dirty="0">
                <a:solidFill>
                  <a:srgbClr val="3B3838"/>
                </a:solidFill>
                <a:latin typeface="Calibri"/>
                <a:cs typeface="Calibri"/>
              </a:rPr>
              <a:t>The</a:t>
            </a:r>
            <a:r>
              <a:rPr sz="2700" spc="-30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2700" dirty="0">
                <a:solidFill>
                  <a:srgbClr val="3B3838"/>
                </a:solidFill>
                <a:latin typeface="Calibri"/>
                <a:cs typeface="Calibri"/>
              </a:rPr>
              <a:t>summary</a:t>
            </a:r>
            <a:r>
              <a:rPr sz="2700" spc="-38" dirty="0">
                <a:solidFill>
                  <a:srgbClr val="3B3838"/>
                </a:solidFill>
                <a:latin typeface="Calibri"/>
                <a:cs typeface="Calibri"/>
              </a:rPr>
              <a:t> is: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551032" y="8391879"/>
            <a:ext cx="4285298" cy="657225"/>
          </a:xfrm>
          <a:custGeom>
            <a:avLst/>
            <a:gdLst/>
            <a:ahLst/>
            <a:cxnLst/>
            <a:rect l="l" t="t" r="r" b="b"/>
            <a:pathLst>
              <a:path w="2856865" h="438150">
                <a:moveTo>
                  <a:pt x="2783389" y="0"/>
                </a:moveTo>
                <a:lnTo>
                  <a:pt x="73022" y="0"/>
                </a:lnTo>
                <a:lnTo>
                  <a:pt x="44598" y="5738"/>
                </a:lnTo>
                <a:lnTo>
                  <a:pt x="21387" y="21387"/>
                </a:lnTo>
                <a:lnTo>
                  <a:pt x="5738" y="44598"/>
                </a:lnTo>
                <a:lnTo>
                  <a:pt x="0" y="73022"/>
                </a:lnTo>
                <a:lnTo>
                  <a:pt x="0" y="365095"/>
                </a:lnTo>
                <a:lnTo>
                  <a:pt x="5738" y="393519"/>
                </a:lnTo>
                <a:lnTo>
                  <a:pt x="21387" y="416730"/>
                </a:lnTo>
                <a:lnTo>
                  <a:pt x="44598" y="432379"/>
                </a:lnTo>
                <a:lnTo>
                  <a:pt x="73022" y="438117"/>
                </a:lnTo>
                <a:lnTo>
                  <a:pt x="2783389" y="438117"/>
                </a:lnTo>
                <a:lnTo>
                  <a:pt x="2811812" y="432379"/>
                </a:lnTo>
                <a:lnTo>
                  <a:pt x="2835023" y="416730"/>
                </a:lnTo>
                <a:lnTo>
                  <a:pt x="2850673" y="393519"/>
                </a:lnTo>
                <a:lnTo>
                  <a:pt x="2856411" y="365095"/>
                </a:lnTo>
                <a:lnTo>
                  <a:pt x="2856411" y="73022"/>
                </a:lnTo>
                <a:lnTo>
                  <a:pt x="2850673" y="44598"/>
                </a:lnTo>
                <a:lnTo>
                  <a:pt x="2835023" y="21387"/>
                </a:lnTo>
                <a:lnTo>
                  <a:pt x="2811812" y="5738"/>
                </a:lnTo>
                <a:lnTo>
                  <a:pt x="2783389" y="0"/>
                </a:lnTo>
                <a:close/>
              </a:path>
            </a:pathLst>
          </a:custGeom>
          <a:solidFill>
            <a:srgbClr val="F4B183"/>
          </a:solidFill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14" name="object 14"/>
          <p:cNvSpPr/>
          <p:nvPr/>
        </p:nvSpPr>
        <p:spPr>
          <a:xfrm>
            <a:off x="5284338" y="4277043"/>
            <a:ext cx="6505575" cy="699135"/>
          </a:xfrm>
          <a:custGeom>
            <a:avLst/>
            <a:gdLst/>
            <a:ahLst/>
            <a:cxnLst/>
            <a:rect l="l" t="t" r="r" b="b"/>
            <a:pathLst>
              <a:path w="4337050" h="466089">
                <a:moveTo>
                  <a:pt x="4258896" y="0"/>
                </a:moveTo>
                <a:lnTo>
                  <a:pt x="77580" y="0"/>
                </a:lnTo>
                <a:lnTo>
                  <a:pt x="47382" y="6096"/>
                </a:lnTo>
                <a:lnTo>
                  <a:pt x="22722" y="22723"/>
                </a:lnTo>
                <a:lnTo>
                  <a:pt x="6096" y="47383"/>
                </a:lnTo>
                <a:lnTo>
                  <a:pt x="0" y="77581"/>
                </a:lnTo>
                <a:lnTo>
                  <a:pt x="0" y="387910"/>
                </a:lnTo>
                <a:lnTo>
                  <a:pt x="6096" y="418109"/>
                </a:lnTo>
                <a:lnTo>
                  <a:pt x="22722" y="442769"/>
                </a:lnTo>
                <a:lnTo>
                  <a:pt x="47382" y="459396"/>
                </a:lnTo>
                <a:lnTo>
                  <a:pt x="77580" y="465493"/>
                </a:lnTo>
                <a:lnTo>
                  <a:pt x="4258896" y="465493"/>
                </a:lnTo>
                <a:lnTo>
                  <a:pt x="4289095" y="459396"/>
                </a:lnTo>
                <a:lnTo>
                  <a:pt x="4313755" y="442769"/>
                </a:lnTo>
                <a:lnTo>
                  <a:pt x="4330381" y="418109"/>
                </a:lnTo>
                <a:lnTo>
                  <a:pt x="4336478" y="387910"/>
                </a:lnTo>
                <a:lnTo>
                  <a:pt x="4336478" y="77581"/>
                </a:lnTo>
                <a:lnTo>
                  <a:pt x="4330381" y="47383"/>
                </a:lnTo>
                <a:lnTo>
                  <a:pt x="4313755" y="22723"/>
                </a:lnTo>
                <a:lnTo>
                  <a:pt x="4289095" y="6096"/>
                </a:lnTo>
                <a:lnTo>
                  <a:pt x="4258896" y="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15" name="object 15"/>
          <p:cNvSpPr txBox="1"/>
          <p:nvPr/>
        </p:nvSpPr>
        <p:spPr>
          <a:xfrm>
            <a:off x="920462" y="1901189"/>
            <a:ext cx="10628948" cy="2936188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sz="3600" b="1" dirty="0">
                <a:solidFill>
                  <a:srgbClr val="242424"/>
                </a:solidFill>
                <a:latin typeface="Calibri"/>
                <a:cs typeface="Calibri"/>
              </a:rPr>
              <a:t>GPT</a:t>
            </a:r>
            <a:r>
              <a:rPr sz="3600" b="1" spc="-8" dirty="0">
                <a:solidFill>
                  <a:srgbClr val="242424"/>
                </a:solidFill>
                <a:latin typeface="Calibri"/>
                <a:cs typeface="Calibri"/>
              </a:rPr>
              <a:t> </a:t>
            </a:r>
            <a:r>
              <a:rPr sz="3600" b="1" spc="-15" dirty="0">
                <a:solidFill>
                  <a:srgbClr val="242424"/>
                </a:solidFill>
                <a:latin typeface="Calibri"/>
                <a:cs typeface="Calibri"/>
              </a:rPr>
              <a:t>Fine-Tuning:</a:t>
            </a:r>
            <a:endParaRPr sz="3600">
              <a:latin typeface="Calibri"/>
              <a:cs typeface="Calibri"/>
            </a:endParaRPr>
          </a:p>
          <a:p>
            <a:pPr marL="533400" marR="1143953" indent="-514350">
              <a:lnSpc>
                <a:spcPct val="100800"/>
              </a:lnSpc>
              <a:buFont typeface="Arial"/>
              <a:buChar char="•"/>
              <a:tabLst>
                <a:tab pos="533400" algn="l"/>
              </a:tabLst>
            </a:pPr>
            <a:r>
              <a:rPr sz="3600" spc="-53" dirty="0">
                <a:solidFill>
                  <a:srgbClr val="242424"/>
                </a:solidFill>
                <a:latin typeface="Calibri"/>
                <a:cs typeface="Calibri"/>
              </a:rPr>
              <a:t>Prompt-</a:t>
            </a:r>
            <a:r>
              <a:rPr sz="3600" dirty="0">
                <a:solidFill>
                  <a:srgbClr val="242424"/>
                </a:solidFill>
                <a:latin typeface="Calibri"/>
                <a:cs typeface="Calibri"/>
              </a:rPr>
              <a:t>format</a:t>
            </a:r>
            <a:r>
              <a:rPr sz="3600" spc="-60" dirty="0">
                <a:solidFill>
                  <a:srgbClr val="242424"/>
                </a:solidFill>
                <a:latin typeface="Calibri"/>
                <a:cs typeface="Calibri"/>
              </a:rPr>
              <a:t> task-</a:t>
            </a:r>
            <a:r>
              <a:rPr sz="3600" dirty="0">
                <a:solidFill>
                  <a:srgbClr val="242424"/>
                </a:solidFill>
                <a:latin typeface="Calibri"/>
                <a:cs typeface="Calibri"/>
              </a:rPr>
              <a:t>specific</a:t>
            </a:r>
            <a:r>
              <a:rPr sz="3600" spc="-60" dirty="0">
                <a:solidFill>
                  <a:srgbClr val="242424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242424"/>
                </a:solidFill>
                <a:latin typeface="Calibri"/>
                <a:cs typeface="Calibri"/>
              </a:rPr>
              <a:t>text</a:t>
            </a:r>
            <a:r>
              <a:rPr sz="3600" spc="-60" dirty="0">
                <a:solidFill>
                  <a:srgbClr val="242424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242424"/>
                </a:solidFill>
                <a:latin typeface="Calibri"/>
                <a:cs typeface="Calibri"/>
              </a:rPr>
              <a:t>as</a:t>
            </a:r>
            <a:r>
              <a:rPr sz="3600" spc="-60" dirty="0">
                <a:solidFill>
                  <a:srgbClr val="242424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242424"/>
                </a:solidFill>
                <a:latin typeface="Calibri"/>
                <a:cs typeface="Calibri"/>
              </a:rPr>
              <a:t>a</a:t>
            </a:r>
            <a:r>
              <a:rPr sz="3600" spc="-45" dirty="0">
                <a:solidFill>
                  <a:srgbClr val="242424"/>
                </a:solidFill>
                <a:latin typeface="Calibri"/>
                <a:cs typeface="Calibri"/>
              </a:rPr>
              <a:t> </a:t>
            </a:r>
            <a:r>
              <a:rPr sz="3600" spc="-15" dirty="0">
                <a:solidFill>
                  <a:srgbClr val="242424"/>
                </a:solidFill>
                <a:latin typeface="Calibri"/>
                <a:cs typeface="Calibri"/>
              </a:rPr>
              <a:t>continuous </a:t>
            </a:r>
            <a:r>
              <a:rPr sz="3600" dirty="0">
                <a:solidFill>
                  <a:srgbClr val="242424"/>
                </a:solidFill>
                <a:latin typeface="Calibri"/>
                <a:cs typeface="Calibri"/>
              </a:rPr>
              <a:t>stream</a:t>
            </a:r>
            <a:r>
              <a:rPr sz="3600" spc="-105" dirty="0">
                <a:solidFill>
                  <a:srgbClr val="242424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242424"/>
                </a:solidFill>
                <a:latin typeface="Calibri"/>
                <a:cs typeface="Calibri"/>
              </a:rPr>
              <a:t>for</a:t>
            </a:r>
            <a:r>
              <a:rPr sz="3600" spc="-83" dirty="0">
                <a:solidFill>
                  <a:srgbClr val="242424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242424"/>
                </a:solidFill>
                <a:latin typeface="Calibri"/>
                <a:cs typeface="Calibri"/>
              </a:rPr>
              <a:t>the</a:t>
            </a:r>
            <a:r>
              <a:rPr sz="3600" spc="-75" dirty="0">
                <a:solidFill>
                  <a:srgbClr val="242424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242424"/>
                </a:solidFill>
                <a:latin typeface="Calibri"/>
                <a:cs typeface="Calibri"/>
              </a:rPr>
              <a:t>model</a:t>
            </a:r>
            <a:r>
              <a:rPr sz="3600" spc="-98" dirty="0">
                <a:solidFill>
                  <a:srgbClr val="242424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242424"/>
                </a:solidFill>
                <a:latin typeface="Calibri"/>
                <a:cs typeface="Calibri"/>
              </a:rPr>
              <a:t>to</a:t>
            </a:r>
            <a:r>
              <a:rPr sz="3600" spc="-90" dirty="0">
                <a:solidFill>
                  <a:srgbClr val="242424"/>
                </a:solidFill>
                <a:latin typeface="Calibri"/>
                <a:cs typeface="Calibri"/>
              </a:rPr>
              <a:t> </a:t>
            </a:r>
            <a:r>
              <a:rPr sz="3600" spc="-38" dirty="0">
                <a:solidFill>
                  <a:srgbClr val="242424"/>
                </a:solidFill>
                <a:latin typeface="Calibri"/>
                <a:cs typeface="Calibri"/>
              </a:rPr>
              <a:t>fit</a:t>
            </a:r>
            <a:endParaRPr sz="3600">
              <a:latin typeface="Calibri"/>
              <a:cs typeface="Calibri"/>
            </a:endParaRPr>
          </a:p>
          <a:p>
            <a:pPr marL="4604385" algn="ctr">
              <a:lnSpc>
                <a:spcPts val="2721"/>
              </a:lnSpc>
            </a:pPr>
            <a:r>
              <a:rPr sz="3000" b="1" spc="-38" dirty="0">
                <a:latin typeface="Calibri"/>
                <a:cs typeface="Calibri"/>
              </a:rPr>
              <a:t>QA</a:t>
            </a:r>
            <a:endParaRPr sz="3000">
              <a:latin typeface="Calibri"/>
              <a:cs typeface="Calibri"/>
            </a:endParaRPr>
          </a:p>
          <a:p>
            <a:pPr marL="643889">
              <a:lnSpc>
                <a:spcPts val="3248"/>
              </a:lnSpc>
              <a:spcBef>
                <a:spcPts val="900"/>
              </a:spcBef>
            </a:pPr>
            <a:r>
              <a:rPr sz="3000" b="1" spc="-15" dirty="0">
                <a:solidFill>
                  <a:srgbClr val="3B3838"/>
                </a:solidFill>
                <a:latin typeface="Calibri"/>
                <a:cs typeface="Calibri"/>
              </a:rPr>
              <a:t>Summarization</a:t>
            </a:r>
            <a:endParaRPr sz="3000">
              <a:latin typeface="Calibri"/>
              <a:cs typeface="Calibri"/>
            </a:endParaRPr>
          </a:p>
          <a:p>
            <a:pPr marL="4604385" algn="ctr">
              <a:lnSpc>
                <a:spcPts val="2888"/>
              </a:lnSpc>
            </a:pPr>
            <a:r>
              <a:rPr sz="2700" dirty="0">
                <a:solidFill>
                  <a:srgbClr val="3B3838"/>
                </a:solidFill>
                <a:latin typeface="Calibri"/>
                <a:cs typeface="Calibri"/>
              </a:rPr>
              <a:t>Answer</a:t>
            </a:r>
            <a:r>
              <a:rPr sz="2700" spc="-68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2700" dirty="0">
                <a:solidFill>
                  <a:srgbClr val="3B3838"/>
                </a:solidFill>
                <a:latin typeface="Calibri"/>
                <a:cs typeface="Calibri"/>
              </a:rPr>
              <a:t>the</a:t>
            </a:r>
            <a:r>
              <a:rPr sz="2700" spc="-53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2700" dirty="0">
                <a:solidFill>
                  <a:srgbClr val="3B3838"/>
                </a:solidFill>
                <a:latin typeface="Calibri"/>
                <a:cs typeface="Calibri"/>
              </a:rPr>
              <a:t>question</a:t>
            </a:r>
            <a:r>
              <a:rPr sz="2700" spc="-60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2700" dirty="0">
                <a:solidFill>
                  <a:srgbClr val="3B3838"/>
                </a:solidFill>
                <a:latin typeface="Calibri"/>
                <a:cs typeface="Calibri"/>
              </a:rPr>
              <a:t>based</a:t>
            </a:r>
            <a:r>
              <a:rPr sz="2700" spc="-53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2700" dirty="0">
                <a:solidFill>
                  <a:srgbClr val="3B3838"/>
                </a:solidFill>
                <a:latin typeface="Calibri"/>
                <a:cs typeface="Calibri"/>
              </a:rPr>
              <a:t>on</a:t>
            </a:r>
            <a:r>
              <a:rPr sz="2700" spc="-60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2700" dirty="0">
                <a:solidFill>
                  <a:srgbClr val="3B3838"/>
                </a:solidFill>
                <a:latin typeface="Calibri"/>
                <a:cs typeface="Calibri"/>
              </a:rPr>
              <a:t>the</a:t>
            </a:r>
            <a:r>
              <a:rPr sz="2700" spc="-53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2700" spc="-15" dirty="0">
                <a:solidFill>
                  <a:srgbClr val="3B3838"/>
                </a:solidFill>
                <a:latin typeface="Calibri"/>
                <a:cs typeface="Calibri"/>
              </a:rPr>
              <a:t>context.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5284338" y="5853312"/>
            <a:ext cx="6505575" cy="1623060"/>
          </a:xfrm>
          <a:custGeom>
            <a:avLst/>
            <a:gdLst/>
            <a:ahLst/>
            <a:cxnLst/>
            <a:rect l="l" t="t" r="r" b="b"/>
            <a:pathLst>
              <a:path w="4337050" h="1082039">
                <a:moveTo>
                  <a:pt x="4233467" y="0"/>
                </a:moveTo>
                <a:lnTo>
                  <a:pt x="103009" y="0"/>
                </a:lnTo>
                <a:lnTo>
                  <a:pt x="62913" y="8094"/>
                </a:lnTo>
                <a:lnTo>
                  <a:pt x="30170" y="30170"/>
                </a:lnTo>
                <a:lnTo>
                  <a:pt x="8094" y="62913"/>
                </a:lnTo>
                <a:lnTo>
                  <a:pt x="0" y="103009"/>
                </a:lnTo>
                <a:lnTo>
                  <a:pt x="0" y="978668"/>
                </a:lnTo>
                <a:lnTo>
                  <a:pt x="8094" y="1018764"/>
                </a:lnTo>
                <a:lnTo>
                  <a:pt x="30170" y="1051507"/>
                </a:lnTo>
                <a:lnTo>
                  <a:pt x="62913" y="1073583"/>
                </a:lnTo>
                <a:lnTo>
                  <a:pt x="103009" y="1081678"/>
                </a:lnTo>
                <a:lnTo>
                  <a:pt x="4233467" y="1081678"/>
                </a:lnTo>
                <a:lnTo>
                  <a:pt x="4273564" y="1073583"/>
                </a:lnTo>
                <a:lnTo>
                  <a:pt x="4306307" y="1051507"/>
                </a:lnTo>
                <a:lnTo>
                  <a:pt x="4328383" y="1018764"/>
                </a:lnTo>
                <a:lnTo>
                  <a:pt x="4336478" y="978668"/>
                </a:lnTo>
                <a:lnTo>
                  <a:pt x="4336478" y="103009"/>
                </a:lnTo>
                <a:lnTo>
                  <a:pt x="4328383" y="62913"/>
                </a:lnTo>
                <a:lnTo>
                  <a:pt x="4306307" y="30170"/>
                </a:lnTo>
                <a:lnTo>
                  <a:pt x="4273564" y="8094"/>
                </a:lnTo>
                <a:lnTo>
                  <a:pt x="4233467" y="0"/>
                </a:lnTo>
                <a:close/>
              </a:path>
            </a:pathLst>
          </a:custGeom>
          <a:solidFill>
            <a:srgbClr val="8FAADC"/>
          </a:solidFill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17" name="object 17"/>
          <p:cNvSpPr/>
          <p:nvPr/>
        </p:nvSpPr>
        <p:spPr>
          <a:xfrm>
            <a:off x="5284338" y="7567550"/>
            <a:ext cx="6505575" cy="699135"/>
          </a:xfrm>
          <a:custGeom>
            <a:avLst/>
            <a:gdLst/>
            <a:ahLst/>
            <a:cxnLst/>
            <a:rect l="l" t="t" r="r" b="b"/>
            <a:pathLst>
              <a:path w="4337050" h="466089">
                <a:moveTo>
                  <a:pt x="4258896" y="0"/>
                </a:moveTo>
                <a:lnTo>
                  <a:pt x="77580" y="0"/>
                </a:lnTo>
                <a:lnTo>
                  <a:pt x="47382" y="6096"/>
                </a:lnTo>
                <a:lnTo>
                  <a:pt x="22722" y="22723"/>
                </a:lnTo>
                <a:lnTo>
                  <a:pt x="6096" y="47384"/>
                </a:lnTo>
                <a:lnTo>
                  <a:pt x="0" y="77583"/>
                </a:lnTo>
                <a:lnTo>
                  <a:pt x="0" y="387911"/>
                </a:lnTo>
                <a:lnTo>
                  <a:pt x="6096" y="418109"/>
                </a:lnTo>
                <a:lnTo>
                  <a:pt x="22722" y="442769"/>
                </a:lnTo>
                <a:lnTo>
                  <a:pt x="47382" y="459396"/>
                </a:lnTo>
                <a:lnTo>
                  <a:pt x="77580" y="465493"/>
                </a:lnTo>
                <a:lnTo>
                  <a:pt x="4258896" y="465493"/>
                </a:lnTo>
                <a:lnTo>
                  <a:pt x="4289094" y="459396"/>
                </a:lnTo>
                <a:lnTo>
                  <a:pt x="4313754" y="442769"/>
                </a:lnTo>
                <a:lnTo>
                  <a:pt x="4330380" y="418109"/>
                </a:lnTo>
                <a:lnTo>
                  <a:pt x="4336477" y="387911"/>
                </a:lnTo>
                <a:lnTo>
                  <a:pt x="4336477" y="77583"/>
                </a:lnTo>
                <a:lnTo>
                  <a:pt x="4330380" y="47384"/>
                </a:lnTo>
                <a:lnTo>
                  <a:pt x="4313754" y="22723"/>
                </a:lnTo>
                <a:lnTo>
                  <a:pt x="4289094" y="6096"/>
                </a:lnTo>
                <a:lnTo>
                  <a:pt x="4258896" y="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18" name="object 18"/>
          <p:cNvSpPr txBox="1"/>
          <p:nvPr/>
        </p:nvSpPr>
        <p:spPr>
          <a:xfrm>
            <a:off x="7837322" y="7671053"/>
            <a:ext cx="1397316" cy="43473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sz="2700" spc="-15" dirty="0">
                <a:solidFill>
                  <a:srgbClr val="3B3838"/>
                </a:solidFill>
                <a:latin typeface="Calibri"/>
                <a:cs typeface="Calibri"/>
              </a:rPr>
              <a:t>Question: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5284338" y="8355600"/>
            <a:ext cx="6505575" cy="657225"/>
          </a:xfrm>
          <a:custGeom>
            <a:avLst/>
            <a:gdLst/>
            <a:ahLst/>
            <a:cxnLst/>
            <a:rect l="l" t="t" r="r" b="b"/>
            <a:pathLst>
              <a:path w="4337050" h="438150">
                <a:moveTo>
                  <a:pt x="4263459" y="0"/>
                </a:moveTo>
                <a:lnTo>
                  <a:pt x="73018" y="0"/>
                </a:lnTo>
                <a:lnTo>
                  <a:pt x="44596" y="5738"/>
                </a:lnTo>
                <a:lnTo>
                  <a:pt x="21386" y="21386"/>
                </a:lnTo>
                <a:lnTo>
                  <a:pt x="5738" y="44596"/>
                </a:lnTo>
                <a:lnTo>
                  <a:pt x="0" y="73019"/>
                </a:lnTo>
                <a:lnTo>
                  <a:pt x="0" y="365097"/>
                </a:lnTo>
                <a:lnTo>
                  <a:pt x="5738" y="393520"/>
                </a:lnTo>
                <a:lnTo>
                  <a:pt x="21386" y="416730"/>
                </a:lnTo>
                <a:lnTo>
                  <a:pt x="44596" y="432379"/>
                </a:lnTo>
                <a:lnTo>
                  <a:pt x="73018" y="438117"/>
                </a:lnTo>
                <a:lnTo>
                  <a:pt x="4263459" y="438117"/>
                </a:lnTo>
                <a:lnTo>
                  <a:pt x="4291881" y="432379"/>
                </a:lnTo>
                <a:lnTo>
                  <a:pt x="4315091" y="416730"/>
                </a:lnTo>
                <a:lnTo>
                  <a:pt x="4330740" y="393520"/>
                </a:lnTo>
                <a:lnTo>
                  <a:pt x="4336478" y="365097"/>
                </a:lnTo>
                <a:lnTo>
                  <a:pt x="4336478" y="73019"/>
                </a:lnTo>
                <a:lnTo>
                  <a:pt x="4330740" y="44596"/>
                </a:lnTo>
                <a:lnTo>
                  <a:pt x="4315091" y="21386"/>
                </a:lnTo>
                <a:lnTo>
                  <a:pt x="4291881" y="5738"/>
                </a:lnTo>
                <a:lnTo>
                  <a:pt x="4263459" y="0"/>
                </a:lnTo>
                <a:close/>
              </a:path>
            </a:pathLst>
          </a:custGeom>
          <a:solidFill>
            <a:srgbClr val="C9C9C9"/>
          </a:solidFill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20" name="object 20"/>
          <p:cNvSpPr/>
          <p:nvPr/>
        </p:nvSpPr>
        <p:spPr>
          <a:xfrm>
            <a:off x="5284337" y="5065178"/>
            <a:ext cx="6505575" cy="699135"/>
          </a:xfrm>
          <a:custGeom>
            <a:avLst/>
            <a:gdLst/>
            <a:ahLst/>
            <a:cxnLst/>
            <a:rect l="l" t="t" r="r" b="b"/>
            <a:pathLst>
              <a:path w="4337050" h="466089">
                <a:moveTo>
                  <a:pt x="4258896" y="0"/>
                </a:moveTo>
                <a:lnTo>
                  <a:pt x="77580" y="0"/>
                </a:lnTo>
                <a:lnTo>
                  <a:pt x="47382" y="6096"/>
                </a:lnTo>
                <a:lnTo>
                  <a:pt x="22722" y="22723"/>
                </a:lnTo>
                <a:lnTo>
                  <a:pt x="6096" y="47383"/>
                </a:lnTo>
                <a:lnTo>
                  <a:pt x="0" y="77581"/>
                </a:lnTo>
                <a:lnTo>
                  <a:pt x="0" y="387910"/>
                </a:lnTo>
                <a:lnTo>
                  <a:pt x="6096" y="418109"/>
                </a:lnTo>
                <a:lnTo>
                  <a:pt x="22722" y="442769"/>
                </a:lnTo>
                <a:lnTo>
                  <a:pt x="47382" y="459396"/>
                </a:lnTo>
                <a:lnTo>
                  <a:pt x="77580" y="465493"/>
                </a:lnTo>
                <a:lnTo>
                  <a:pt x="4258896" y="465493"/>
                </a:lnTo>
                <a:lnTo>
                  <a:pt x="4289095" y="459396"/>
                </a:lnTo>
                <a:lnTo>
                  <a:pt x="4313755" y="442769"/>
                </a:lnTo>
                <a:lnTo>
                  <a:pt x="4330381" y="418109"/>
                </a:lnTo>
                <a:lnTo>
                  <a:pt x="4336478" y="387910"/>
                </a:lnTo>
                <a:lnTo>
                  <a:pt x="4336478" y="77581"/>
                </a:lnTo>
                <a:lnTo>
                  <a:pt x="4330381" y="47383"/>
                </a:lnTo>
                <a:lnTo>
                  <a:pt x="4313755" y="22723"/>
                </a:lnTo>
                <a:lnTo>
                  <a:pt x="4289095" y="6096"/>
                </a:lnTo>
                <a:lnTo>
                  <a:pt x="4258896" y="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21" name="object 21"/>
          <p:cNvSpPr txBox="1"/>
          <p:nvPr/>
        </p:nvSpPr>
        <p:spPr>
          <a:xfrm>
            <a:off x="7930190" y="5170169"/>
            <a:ext cx="1212533" cy="43473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sz="2700" spc="-15" dirty="0">
                <a:solidFill>
                  <a:srgbClr val="3B3838"/>
                </a:solidFill>
                <a:latin typeface="Calibri"/>
                <a:cs typeface="Calibri"/>
              </a:rPr>
              <a:t>Context: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5284338" y="9104496"/>
            <a:ext cx="6505575" cy="699135"/>
          </a:xfrm>
          <a:custGeom>
            <a:avLst/>
            <a:gdLst/>
            <a:ahLst/>
            <a:cxnLst/>
            <a:rect l="l" t="t" r="r" b="b"/>
            <a:pathLst>
              <a:path w="4337050" h="466090">
                <a:moveTo>
                  <a:pt x="4258896" y="0"/>
                </a:moveTo>
                <a:lnTo>
                  <a:pt x="77580" y="0"/>
                </a:lnTo>
                <a:lnTo>
                  <a:pt x="47382" y="6096"/>
                </a:lnTo>
                <a:lnTo>
                  <a:pt x="22722" y="22723"/>
                </a:lnTo>
                <a:lnTo>
                  <a:pt x="6096" y="47383"/>
                </a:lnTo>
                <a:lnTo>
                  <a:pt x="0" y="77582"/>
                </a:lnTo>
                <a:lnTo>
                  <a:pt x="0" y="387910"/>
                </a:lnTo>
                <a:lnTo>
                  <a:pt x="6096" y="418109"/>
                </a:lnTo>
                <a:lnTo>
                  <a:pt x="22722" y="442769"/>
                </a:lnTo>
                <a:lnTo>
                  <a:pt x="47382" y="459396"/>
                </a:lnTo>
                <a:lnTo>
                  <a:pt x="77580" y="465492"/>
                </a:lnTo>
                <a:lnTo>
                  <a:pt x="4258896" y="465492"/>
                </a:lnTo>
                <a:lnTo>
                  <a:pt x="4289094" y="459396"/>
                </a:lnTo>
                <a:lnTo>
                  <a:pt x="4313754" y="442769"/>
                </a:lnTo>
                <a:lnTo>
                  <a:pt x="4330380" y="418109"/>
                </a:lnTo>
                <a:lnTo>
                  <a:pt x="4336477" y="387910"/>
                </a:lnTo>
                <a:lnTo>
                  <a:pt x="4336477" y="77582"/>
                </a:lnTo>
                <a:lnTo>
                  <a:pt x="4330380" y="47383"/>
                </a:lnTo>
                <a:lnTo>
                  <a:pt x="4313754" y="22723"/>
                </a:lnTo>
                <a:lnTo>
                  <a:pt x="4289094" y="6096"/>
                </a:lnTo>
                <a:lnTo>
                  <a:pt x="4258896" y="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23" name="object 23"/>
          <p:cNvSpPr txBox="1"/>
          <p:nvPr/>
        </p:nvSpPr>
        <p:spPr>
          <a:xfrm>
            <a:off x="7949717" y="9211817"/>
            <a:ext cx="1172528" cy="43473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sz="2700" spc="-15" dirty="0">
                <a:solidFill>
                  <a:srgbClr val="3B3838"/>
                </a:solidFill>
                <a:latin typeface="Calibri"/>
                <a:cs typeface="Calibri"/>
              </a:rPr>
              <a:t>Answer: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24" name="object 24"/>
          <p:cNvSpPr txBox="1">
            <a:spLocks noGrp="1"/>
          </p:cNvSpPr>
          <p:nvPr>
            <p:ph type="sldNum" sz="quarter" idx="7"/>
          </p:nvPr>
        </p:nvSpPr>
        <p:spPr>
          <a:xfrm>
            <a:off x="11664267" y="6371008"/>
            <a:ext cx="322579" cy="2114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193675">
              <a:spcBef>
                <a:spcPts val="40"/>
              </a:spcBef>
            </a:pPr>
            <a:fld id="{81D60167-4931-47E6-BA6A-407CBD079E47}" type="slidenum">
              <a:rPr lang="en-GB" spc="-50" smtClean="0"/>
              <a:pPr marL="193675">
                <a:spcBef>
                  <a:spcPts val="40"/>
                </a:spcBef>
              </a:pPr>
              <a:t>120</a:t>
            </a:fld>
            <a:endParaRPr spc="-38" dirty="0"/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2287993" y="1537961"/>
            <a:ext cx="5825490" cy="8528685"/>
            <a:chOff x="8191995" y="1025307"/>
            <a:chExt cx="3883660" cy="568579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191995" y="1105595"/>
              <a:ext cx="3809225" cy="5605375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0093427" y="1031657"/>
              <a:ext cx="1976120" cy="4996815"/>
            </a:xfrm>
            <a:custGeom>
              <a:avLst/>
              <a:gdLst/>
              <a:ahLst/>
              <a:cxnLst/>
              <a:rect l="l" t="t" r="r" b="b"/>
              <a:pathLst>
                <a:path w="1976120" h="4996815">
                  <a:moveTo>
                    <a:pt x="1646455" y="0"/>
                  </a:moveTo>
                  <a:lnTo>
                    <a:pt x="329299" y="0"/>
                  </a:lnTo>
                  <a:lnTo>
                    <a:pt x="280638" y="3570"/>
                  </a:lnTo>
                  <a:lnTo>
                    <a:pt x="234193" y="13942"/>
                  </a:lnTo>
                  <a:lnTo>
                    <a:pt x="190475" y="30606"/>
                  </a:lnTo>
                  <a:lnTo>
                    <a:pt x="149992" y="53052"/>
                  </a:lnTo>
                  <a:lnTo>
                    <a:pt x="113255" y="80771"/>
                  </a:lnTo>
                  <a:lnTo>
                    <a:pt x="80771" y="113255"/>
                  </a:lnTo>
                  <a:lnTo>
                    <a:pt x="53052" y="149992"/>
                  </a:lnTo>
                  <a:lnTo>
                    <a:pt x="30606" y="190475"/>
                  </a:lnTo>
                  <a:lnTo>
                    <a:pt x="13942" y="234193"/>
                  </a:lnTo>
                  <a:lnTo>
                    <a:pt x="3570" y="280638"/>
                  </a:lnTo>
                  <a:lnTo>
                    <a:pt x="0" y="329299"/>
                  </a:lnTo>
                  <a:lnTo>
                    <a:pt x="0" y="4667246"/>
                  </a:lnTo>
                  <a:lnTo>
                    <a:pt x="3570" y="4715907"/>
                  </a:lnTo>
                  <a:lnTo>
                    <a:pt x="13942" y="4762352"/>
                  </a:lnTo>
                  <a:lnTo>
                    <a:pt x="30606" y="4806070"/>
                  </a:lnTo>
                  <a:lnTo>
                    <a:pt x="53052" y="4846553"/>
                  </a:lnTo>
                  <a:lnTo>
                    <a:pt x="80771" y="4883291"/>
                  </a:lnTo>
                  <a:lnTo>
                    <a:pt x="113255" y="4915774"/>
                  </a:lnTo>
                  <a:lnTo>
                    <a:pt x="149992" y="4943493"/>
                  </a:lnTo>
                  <a:lnTo>
                    <a:pt x="190475" y="4965940"/>
                  </a:lnTo>
                  <a:lnTo>
                    <a:pt x="234193" y="4982603"/>
                  </a:lnTo>
                  <a:lnTo>
                    <a:pt x="280638" y="4992975"/>
                  </a:lnTo>
                  <a:lnTo>
                    <a:pt x="329299" y="4996546"/>
                  </a:lnTo>
                  <a:lnTo>
                    <a:pt x="1646455" y="4996546"/>
                  </a:lnTo>
                  <a:lnTo>
                    <a:pt x="1695117" y="4992975"/>
                  </a:lnTo>
                  <a:lnTo>
                    <a:pt x="1741562" y="4982603"/>
                  </a:lnTo>
                  <a:lnTo>
                    <a:pt x="1785280" y="4965940"/>
                  </a:lnTo>
                  <a:lnTo>
                    <a:pt x="1825763" y="4943493"/>
                  </a:lnTo>
                  <a:lnTo>
                    <a:pt x="1862500" y="4915774"/>
                  </a:lnTo>
                  <a:lnTo>
                    <a:pt x="1894984" y="4883291"/>
                  </a:lnTo>
                  <a:lnTo>
                    <a:pt x="1922703" y="4846553"/>
                  </a:lnTo>
                  <a:lnTo>
                    <a:pt x="1945149" y="4806070"/>
                  </a:lnTo>
                  <a:lnTo>
                    <a:pt x="1961813" y="4762352"/>
                  </a:lnTo>
                  <a:lnTo>
                    <a:pt x="1972185" y="4715907"/>
                  </a:lnTo>
                  <a:lnTo>
                    <a:pt x="1975755" y="4667246"/>
                  </a:lnTo>
                  <a:lnTo>
                    <a:pt x="1975755" y="329299"/>
                  </a:lnTo>
                  <a:lnTo>
                    <a:pt x="1972185" y="280638"/>
                  </a:lnTo>
                  <a:lnTo>
                    <a:pt x="1961813" y="234193"/>
                  </a:lnTo>
                  <a:lnTo>
                    <a:pt x="1945149" y="190475"/>
                  </a:lnTo>
                  <a:lnTo>
                    <a:pt x="1922703" y="149992"/>
                  </a:lnTo>
                  <a:lnTo>
                    <a:pt x="1894984" y="113255"/>
                  </a:lnTo>
                  <a:lnTo>
                    <a:pt x="1862500" y="80771"/>
                  </a:lnTo>
                  <a:lnTo>
                    <a:pt x="1825763" y="53052"/>
                  </a:lnTo>
                  <a:lnTo>
                    <a:pt x="1785280" y="30606"/>
                  </a:lnTo>
                  <a:lnTo>
                    <a:pt x="1741562" y="13942"/>
                  </a:lnTo>
                  <a:lnTo>
                    <a:pt x="1695117" y="3570"/>
                  </a:lnTo>
                  <a:lnTo>
                    <a:pt x="1646455" y="0"/>
                  </a:lnTo>
                  <a:close/>
                </a:path>
              </a:pathLst>
            </a:custGeom>
            <a:solidFill>
              <a:srgbClr val="BDD7EE">
                <a:alpha val="34899"/>
              </a:srgbClr>
            </a:solidFill>
          </p:spPr>
          <p:txBody>
            <a:bodyPr wrap="square" lIns="0" tIns="0" rIns="0" bIns="0" rtlCol="0"/>
            <a:lstStyle/>
            <a:p>
              <a:endParaRPr sz="2700"/>
            </a:p>
          </p:txBody>
        </p:sp>
        <p:sp>
          <p:nvSpPr>
            <p:cNvPr id="5" name="object 5"/>
            <p:cNvSpPr/>
            <p:nvPr/>
          </p:nvSpPr>
          <p:spPr>
            <a:xfrm>
              <a:off x="10093427" y="1031657"/>
              <a:ext cx="1976120" cy="4996815"/>
            </a:xfrm>
            <a:custGeom>
              <a:avLst/>
              <a:gdLst/>
              <a:ahLst/>
              <a:cxnLst/>
              <a:rect l="l" t="t" r="r" b="b"/>
              <a:pathLst>
                <a:path w="1976120" h="4996815">
                  <a:moveTo>
                    <a:pt x="0" y="329299"/>
                  </a:moveTo>
                  <a:lnTo>
                    <a:pt x="3570" y="280638"/>
                  </a:lnTo>
                  <a:lnTo>
                    <a:pt x="13942" y="234193"/>
                  </a:lnTo>
                  <a:lnTo>
                    <a:pt x="30605" y="190475"/>
                  </a:lnTo>
                  <a:lnTo>
                    <a:pt x="53052" y="149992"/>
                  </a:lnTo>
                  <a:lnTo>
                    <a:pt x="80771" y="113254"/>
                  </a:lnTo>
                  <a:lnTo>
                    <a:pt x="113255" y="80771"/>
                  </a:lnTo>
                  <a:lnTo>
                    <a:pt x="149992" y="53052"/>
                  </a:lnTo>
                  <a:lnTo>
                    <a:pt x="190475" y="30605"/>
                  </a:lnTo>
                  <a:lnTo>
                    <a:pt x="234193" y="13942"/>
                  </a:lnTo>
                  <a:lnTo>
                    <a:pt x="280638" y="3570"/>
                  </a:lnTo>
                  <a:lnTo>
                    <a:pt x="329300" y="0"/>
                  </a:lnTo>
                  <a:lnTo>
                    <a:pt x="1646456" y="0"/>
                  </a:lnTo>
                  <a:lnTo>
                    <a:pt x="1695117" y="3570"/>
                  </a:lnTo>
                  <a:lnTo>
                    <a:pt x="1741562" y="13942"/>
                  </a:lnTo>
                  <a:lnTo>
                    <a:pt x="1785280" y="30605"/>
                  </a:lnTo>
                  <a:lnTo>
                    <a:pt x="1825763" y="53052"/>
                  </a:lnTo>
                  <a:lnTo>
                    <a:pt x="1862500" y="80771"/>
                  </a:lnTo>
                  <a:lnTo>
                    <a:pt x="1894984" y="113254"/>
                  </a:lnTo>
                  <a:lnTo>
                    <a:pt x="1922703" y="149992"/>
                  </a:lnTo>
                  <a:lnTo>
                    <a:pt x="1945149" y="190475"/>
                  </a:lnTo>
                  <a:lnTo>
                    <a:pt x="1961813" y="234193"/>
                  </a:lnTo>
                  <a:lnTo>
                    <a:pt x="1972185" y="280638"/>
                  </a:lnTo>
                  <a:lnTo>
                    <a:pt x="1975756" y="329299"/>
                  </a:lnTo>
                  <a:lnTo>
                    <a:pt x="1975756" y="4667246"/>
                  </a:lnTo>
                  <a:lnTo>
                    <a:pt x="1972185" y="4715907"/>
                  </a:lnTo>
                  <a:lnTo>
                    <a:pt x="1961813" y="4762352"/>
                  </a:lnTo>
                  <a:lnTo>
                    <a:pt x="1945149" y="4806070"/>
                  </a:lnTo>
                  <a:lnTo>
                    <a:pt x="1922703" y="4846553"/>
                  </a:lnTo>
                  <a:lnTo>
                    <a:pt x="1894984" y="4883290"/>
                  </a:lnTo>
                  <a:lnTo>
                    <a:pt x="1862500" y="4915774"/>
                  </a:lnTo>
                  <a:lnTo>
                    <a:pt x="1825763" y="4943493"/>
                  </a:lnTo>
                  <a:lnTo>
                    <a:pt x="1785280" y="4965940"/>
                  </a:lnTo>
                  <a:lnTo>
                    <a:pt x="1741562" y="4982603"/>
                  </a:lnTo>
                  <a:lnTo>
                    <a:pt x="1695117" y="4992975"/>
                  </a:lnTo>
                  <a:lnTo>
                    <a:pt x="1646456" y="4996546"/>
                  </a:lnTo>
                  <a:lnTo>
                    <a:pt x="329300" y="4996546"/>
                  </a:lnTo>
                  <a:lnTo>
                    <a:pt x="280638" y="4992975"/>
                  </a:lnTo>
                  <a:lnTo>
                    <a:pt x="234193" y="4982603"/>
                  </a:lnTo>
                  <a:lnTo>
                    <a:pt x="190475" y="4965940"/>
                  </a:lnTo>
                  <a:lnTo>
                    <a:pt x="149992" y="4943493"/>
                  </a:lnTo>
                  <a:lnTo>
                    <a:pt x="113255" y="4915774"/>
                  </a:lnTo>
                  <a:lnTo>
                    <a:pt x="80771" y="4883290"/>
                  </a:lnTo>
                  <a:lnTo>
                    <a:pt x="53052" y="4846553"/>
                  </a:lnTo>
                  <a:lnTo>
                    <a:pt x="30605" y="4806070"/>
                  </a:lnTo>
                  <a:lnTo>
                    <a:pt x="13942" y="4762352"/>
                  </a:lnTo>
                  <a:lnTo>
                    <a:pt x="3570" y="4715907"/>
                  </a:lnTo>
                  <a:lnTo>
                    <a:pt x="0" y="4667246"/>
                  </a:lnTo>
                  <a:lnTo>
                    <a:pt x="0" y="329299"/>
                  </a:lnTo>
                  <a:close/>
                </a:path>
              </a:pathLst>
            </a:custGeom>
            <a:ln w="12700">
              <a:solidFill>
                <a:srgbClr val="172C51"/>
              </a:solidFill>
            </a:ln>
          </p:spPr>
          <p:txBody>
            <a:bodyPr wrap="square" lIns="0" tIns="0" rIns="0" bIns="0" rtlCol="0"/>
            <a:lstStyle/>
            <a:p>
              <a:endParaRPr sz="2700"/>
            </a:p>
          </p:txBody>
        </p:sp>
      </p:grpSp>
      <p:sp>
        <p:nvSpPr>
          <p:cNvPr id="6" name="object 6" descr="$PPTXTitle"/>
          <p:cNvSpPr txBox="1">
            <a:spLocks noGrp="1"/>
          </p:cNvSpPr>
          <p:nvPr>
            <p:ph type="title"/>
          </p:nvPr>
        </p:nvSpPr>
        <p:spPr>
          <a:xfrm>
            <a:off x="3276457" y="534225"/>
            <a:ext cx="1675448" cy="696344"/>
          </a:xfrm>
          <a:prstGeom prst="rect">
            <a:avLst/>
          </a:prstGeom>
        </p:spPr>
        <p:txBody>
          <a:bodyPr vert="horz" wrap="square" lIns="0" tIns="19050" rIns="0" bIns="0" rtlCol="0" anchor="ctr">
            <a:spAutoFit/>
          </a:bodyPr>
          <a:lstStyle/>
          <a:p>
            <a:pPr marL="19050">
              <a:spcBef>
                <a:spcPts val="150"/>
              </a:spcBef>
            </a:pPr>
            <a:r>
              <a:rPr dirty="0">
                <a:solidFill>
                  <a:srgbClr val="000000"/>
                </a:solidFill>
              </a:rPr>
              <a:t>GPT</a:t>
            </a:r>
            <a:r>
              <a:rPr spc="-105" dirty="0">
                <a:solidFill>
                  <a:srgbClr val="000000"/>
                </a:solidFill>
              </a:rPr>
              <a:t> </a:t>
            </a:r>
            <a:r>
              <a:rPr spc="-75" dirty="0">
                <a:solidFill>
                  <a:srgbClr val="000000"/>
                </a:solidFill>
              </a:rPr>
              <a:t>–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xfrm>
            <a:off x="11664267" y="6371008"/>
            <a:ext cx="322579" cy="2114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193675">
              <a:spcBef>
                <a:spcPts val="40"/>
              </a:spcBef>
            </a:pPr>
            <a:fld id="{81D60167-4931-47E6-BA6A-407CBD079E47}" type="slidenum">
              <a:rPr lang="en-GB" spc="-50" smtClean="0"/>
              <a:pPr marL="193675">
                <a:spcBef>
                  <a:spcPts val="40"/>
                </a:spcBef>
              </a:pPr>
              <a:t>121</a:t>
            </a:fld>
            <a:endParaRPr spc="-38" dirty="0"/>
          </a:p>
        </p:txBody>
      </p:sp>
      <p:sp>
        <p:nvSpPr>
          <p:cNvPr id="7" name="object 7"/>
          <p:cNvSpPr txBox="1"/>
          <p:nvPr/>
        </p:nvSpPr>
        <p:spPr>
          <a:xfrm>
            <a:off x="5086587" y="509435"/>
            <a:ext cx="3147060" cy="795089"/>
          </a:xfrm>
          <a:prstGeom prst="rect">
            <a:avLst/>
          </a:prstGeom>
          <a:solidFill>
            <a:srgbClr val="FFFF00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6180"/>
              </a:lnSpc>
            </a:pPr>
            <a:r>
              <a:rPr sz="5400" b="1" spc="-30" dirty="0">
                <a:latin typeface="Calibri"/>
                <a:cs typeface="Calibri"/>
              </a:rPr>
              <a:t>Generative</a:t>
            </a:r>
            <a:endParaRPr sz="54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349662" y="451867"/>
            <a:ext cx="6662738" cy="850233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sz="5400" b="1" spc="-15" dirty="0">
                <a:latin typeface="Calibri"/>
                <a:cs typeface="Calibri"/>
              </a:rPr>
              <a:t>Pretrained</a:t>
            </a:r>
            <a:r>
              <a:rPr sz="5400" b="1" spc="-270" dirty="0">
                <a:latin typeface="Calibri"/>
                <a:cs typeface="Calibri"/>
              </a:rPr>
              <a:t> </a:t>
            </a:r>
            <a:r>
              <a:rPr sz="5400" b="1" spc="-30" dirty="0">
                <a:latin typeface="Calibri"/>
                <a:cs typeface="Calibri"/>
              </a:rPr>
              <a:t>Transformer</a:t>
            </a:r>
            <a:endParaRPr sz="54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20462" y="1489711"/>
            <a:ext cx="10155555" cy="3349763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sz="3600" b="1" dirty="0">
                <a:solidFill>
                  <a:srgbClr val="242424"/>
                </a:solidFill>
                <a:latin typeface="Calibri"/>
                <a:cs typeface="Calibri"/>
              </a:rPr>
              <a:t>What</a:t>
            </a:r>
            <a:r>
              <a:rPr sz="3600" b="1" spc="-68" dirty="0">
                <a:solidFill>
                  <a:srgbClr val="242424"/>
                </a:solidFill>
                <a:latin typeface="Calibri"/>
                <a:cs typeface="Calibri"/>
              </a:rPr>
              <a:t> </a:t>
            </a:r>
            <a:r>
              <a:rPr sz="3600" b="1" dirty="0">
                <a:solidFill>
                  <a:srgbClr val="242424"/>
                </a:solidFill>
                <a:latin typeface="Calibri"/>
                <a:cs typeface="Calibri"/>
              </a:rPr>
              <a:t>is</a:t>
            </a:r>
            <a:r>
              <a:rPr sz="3600" b="1" spc="-53" dirty="0">
                <a:solidFill>
                  <a:srgbClr val="242424"/>
                </a:solidFill>
                <a:latin typeface="Calibri"/>
                <a:cs typeface="Calibri"/>
              </a:rPr>
              <a:t> </a:t>
            </a:r>
            <a:r>
              <a:rPr sz="3600" b="1" dirty="0">
                <a:solidFill>
                  <a:srgbClr val="242424"/>
                </a:solidFill>
                <a:latin typeface="Calibri"/>
                <a:cs typeface="Calibri"/>
              </a:rPr>
              <a:t>our</a:t>
            </a:r>
            <a:r>
              <a:rPr sz="3600" b="1" spc="-68" dirty="0">
                <a:solidFill>
                  <a:srgbClr val="242424"/>
                </a:solidFill>
                <a:latin typeface="Calibri"/>
                <a:cs typeface="Calibri"/>
              </a:rPr>
              <a:t> </a:t>
            </a:r>
            <a:r>
              <a:rPr sz="3600" b="1" spc="-38" dirty="0">
                <a:solidFill>
                  <a:srgbClr val="242424"/>
                </a:solidFill>
                <a:latin typeface="Calibri"/>
                <a:cs typeface="Calibri"/>
              </a:rPr>
              <a:t>takeaway</a:t>
            </a:r>
            <a:r>
              <a:rPr sz="3600" b="1" spc="-60" dirty="0">
                <a:solidFill>
                  <a:srgbClr val="242424"/>
                </a:solidFill>
                <a:latin typeface="Calibri"/>
                <a:cs typeface="Calibri"/>
              </a:rPr>
              <a:t> </a:t>
            </a:r>
            <a:r>
              <a:rPr sz="3600" b="1" dirty="0">
                <a:solidFill>
                  <a:srgbClr val="242424"/>
                </a:solidFill>
                <a:latin typeface="Calibri"/>
                <a:cs typeface="Calibri"/>
              </a:rPr>
              <a:t>from</a:t>
            </a:r>
            <a:r>
              <a:rPr sz="3600" b="1" spc="-60" dirty="0">
                <a:solidFill>
                  <a:srgbClr val="242424"/>
                </a:solidFill>
                <a:latin typeface="Calibri"/>
                <a:cs typeface="Calibri"/>
              </a:rPr>
              <a:t> </a:t>
            </a:r>
            <a:r>
              <a:rPr sz="3600" b="1" spc="-30" dirty="0">
                <a:solidFill>
                  <a:srgbClr val="242424"/>
                </a:solidFill>
                <a:latin typeface="Calibri"/>
                <a:cs typeface="Calibri"/>
              </a:rPr>
              <a:t>GPT?</a:t>
            </a:r>
            <a:endParaRPr sz="3600">
              <a:latin typeface="Calibri"/>
              <a:cs typeface="Calibri"/>
            </a:endParaRPr>
          </a:p>
          <a:p>
            <a:pPr marL="529590" indent="-510540" algn="just">
              <a:spcBef>
                <a:spcPts val="4388"/>
              </a:spcBef>
              <a:buFont typeface="Arial"/>
              <a:buChar char="•"/>
              <a:tabLst>
                <a:tab pos="529590" algn="l"/>
              </a:tabLst>
            </a:pPr>
            <a:r>
              <a:rPr sz="3600" b="1" dirty="0">
                <a:solidFill>
                  <a:srgbClr val="C00000"/>
                </a:solidFill>
                <a:latin typeface="Calibri"/>
                <a:cs typeface="Calibri"/>
              </a:rPr>
              <a:t>The</a:t>
            </a:r>
            <a:r>
              <a:rPr sz="3600" b="1" spc="-83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600" b="1" spc="-15" dirty="0">
                <a:solidFill>
                  <a:srgbClr val="C00000"/>
                </a:solidFill>
                <a:latin typeface="Calibri"/>
                <a:cs typeface="Calibri"/>
              </a:rPr>
              <a:t>Effectiveness</a:t>
            </a:r>
            <a:r>
              <a:rPr sz="3600" b="1" spc="-7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600" b="1" dirty="0">
                <a:solidFill>
                  <a:srgbClr val="C00000"/>
                </a:solidFill>
                <a:latin typeface="Calibri"/>
                <a:cs typeface="Calibri"/>
              </a:rPr>
              <a:t>of</a:t>
            </a:r>
            <a:r>
              <a:rPr sz="3600" b="1" spc="-83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600" b="1" spc="-38" dirty="0">
                <a:solidFill>
                  <a:srgbClr val="C00000"/>
                </a:solidFill>
                <a:latin typeface="Calibri"/>
                <a:cs typeface="Calibri"/>
              </a:rPr>
              <a:t>Self-</a:t>
            </a:r>
            <a:r>
              <a:rPr sz="3600" b="1" dirty="0">
                <a:solidFill>
                  <a:srgbClr val="C00000"/>
                </a:solidFill>
                <a:latin typeface="Calibri"/>
                <a:cs typeface="Calibri"/>
              </a:rPr>
              <a:t>Supervised</a:t>
            </a:r>
            <a:r>
              <a:rPr sz="3600" b="1" spc="-83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600" b="1" spc="-15" dirty="0">
                <a:solidFill>
                  <a:srgbClr val="C00000"/>
                </a:solidFill>
                <a:latin typeface="Calibri"/>
                <a:cs typeface="Calibri"/>
              </a:rPr>
              <a:t>Learning</a:t>
            </a:r>
            <a:endParaRPr sz="3600">
              <a:latin typeface="Calibri"/>
              <a:cs typeface="Calibri"/>
            </a:endParaRPr>
          </a:p>
          <a:p>
            <a:pPr marL="1215390" marR="7620" lvl="1" indent="-510540" algn="just">
              <a:lnSpc>
                <a:spcPct val="98800"/>
              </a:lnSpc>
              <a:spcBef>
                <a:spcPts val="90"/>
              </a:spcBef>
              <a:buFont typeface="Arial"/>
              <a:buChar char="•"/>
              <a:tabLst>
                <a:tab pos="1219200" algn="l"/>
              </a:tabLst>
            </a:pPr>
            <a:r>
              <a:rPr sz="3600" spc="-30" dirty="0">
                <a:solidFill>
                  <a:srgbClr val="C00000"/>
                </a:solidFill>
                <a:latin typeface="Calibri"/>
                <a:cs typeface="Calibri"/>
              </a:rPr>
              <a:t>Specifically,</a:t>
            </a:r>
            <a:r>
              <a:rPr sz="3600" spc="-53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C00000"/>
                </a:solidFill>
                <a:latin typeface="Calibri"/>
                <a:cs typeface="Calibri"/>
              </a:rPr>
              <a:t>the</a:t>
            </a:r>
            <a:r>
              <a:rPr sz="3600" spc="-4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C00000"/>
                </a:solidFill>
                <a:latin typeface="Calibri"/>
                <a:cs typeface="Calibri"/>
              </a:rPr>
              <a:t>model</a:t>
            </a:r>
            <a:r>
              <a:rPr sz="3600" spc="-53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C00000"/>
                </a:solidFill>
                <a:latin typeface="Calibri"/>
                <a:cs typeface="Calibri"/>
              </a:rPr>
              <a:t>seems</a:t>
            </a:r>
            <a:r>
              <a:rPr sz="3600" spc="-6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C00000"/>
                </a:solidFill>
                <a:latin typeface="Calibri"/>
                <a:cs typeface="Calibri"/>
              </a:rPr>
              <a:t>to</a:t>
            </a:r>
            <a:r>
              <a:rPr sz="3600" spc="-53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C00000"/>
                </a:solidFill>
                <a:latin typeface="Calibri"/>
                <a:cs typeface="Calibri"/>
              </a:rPr>
              <a:t>be</a:t>
            </a:r>
            <a:r>
              <a:rPr sz="3600" spc="-4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C00000"/>
                </a:solidFill>
                <a:latin typeface="Calibri"/>
                <a:cs typeface="Calibri"/>
              </a:rPr>
              <a:t>able</a:t>
            </a:r>
            <a:r>
              <a:rPr sz="3600" spc="-4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C00000"/>
                </a:solidFill>
                <a:latin typeface="Calibri"/>
                <a:cs typeface="Calibri"/>
              </a:rPr>
              <a:t>to</a:t>
            </a:r>
            <a:r>
              <a:rPr sz="3600" spc="-53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600" spc="-15" dirty="0">
                <a:solidFill>
                  <a:srgbClr val="C00000"/>
                </a:solidFill>
                <a:latin typeface="Calibri"/>
                <a:cs typeface="Calibri"/>
              </a:rPr>
              <a:t>learn 	</a:t>
            </a:r>
            <a:r>
              <a:rPr sz="3600" dirty="0">
                <a:solidFill>
                  <a:srgbClr val="C00000"/>
                </a:solidFill>
                <a:latin typeface="Calibri"/>
                <a:cs typeface="Calibri"/>
              </a:rPr>
              <a:t>from</a:t>
            </a:r>
            <a:r>
              <a:rPr sz="3600" spc="-127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600" spc="-15" dirty="0">
                <a:solidFill>
                  <a:srgbClr val="C00000"/>
                </a:solidFill>
                <a:latin typeface="Calibri"/>
                <a:cs typeface="Calibri"/>
              </a:rPr>
              <a:t>generating</a:t>
            </a:r>
            <a:r>
              <a:rPr sz="3600" spc="-12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C00000"/>
                </a:solidFill>
                <a:latin typeface="Calibri"/>
                <a:cs typeface="Calibri"/>
              </a:rPr>
              <a:t>the</a:t>
            </a:r>
            <a:r>
              <a:rPr sz="3600" spc="-113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C00000"/>
                </a:solidFill>
                <a:latin typeface="Calibri"/>
                <a:cs typeface="Calibri"/>
              </a:rPr>
              <a:t>language</a:t>
            </a:r>
            <a:r>
              <a:rPr sz="3600" spc="-12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600" i="1" dirty="0">
                <a:solidFill>
                  <a:srgbClr val="C00000"/>
                </a:solidFill>
                <a:latin typeface="Calibri"/>
                <a:cs typeface="Calibri"/>
              </a:rPr>
              <a:t>itself</a:t>
            </a:r>
            <a:r>
              <a:rPr sz="3600" dirty="0">
                <a:solidFill>
                  <a:srgbClr val="C00000"/>
                </a:solidFill>
                <a:latin typeface="Calibri"/>
                <a:cs typeface="Calibri"/>
              </a:rPr>
              <a:t>,</a:t>
            </a:r>
            <a:r>
              <a:rPr sz="3600" spc="-12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C00000"/>
                </a:solidFill>
                <a:latin typeface="Calibri"/>
                <a:cs typeface="Calibri"/>
              </a:rPr>
              <a:t>rather</a:t>
            </a:r>
            <a:r>
              <a:rPr sz="3600" spc="-113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600" spc="-30" dirty="0">
                <a:solidFill>
                  <a:srgbClr val="C00000"/>
                </a:solidFill>
                <a:latin typeface="Calibri"/>
                <a:cs typeface="Calibri"/>
              </a:rPr>
              <a:t>than 	</a:t>
            </a:r>
            <a:r>
              <a:rPr sz="3600" dirty="0">
                <a:solidFill>
                  <a:srgbClr val="C00000"/>
                </a:solidFill>
                <a:latin typeface="Calibri"/>
                <a:cs typeface="Calibri"/>
              </a:rPr>
              <a:t>from</a:t>
            </a:r>
            <a:r>
              <a:rPr sz="3600" spc="-98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C00000"/>
                </a:solidFill>
                <a:latin typeface="Calibri"/>
                <a:cs typeface="Calibri"/>
              </a:rPr>
              <a:t>any</a:t>
            </a:r>
            <a:r>
              <a:rPr sz="3600" spc="-9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C00000"/>
                </a:solidFill>
                <a:latin typeface="Calibri"/>
                <a:cs typeface="Calibri"/>
              </a:rPr>
              <a:t>specific</a:t>
            </a:r>
            <a:r>
              <a:rPr sz="3600" spc="-98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C00000"/>
                </a:solidFill>
                <a:latin typeface="Calibri"/>
                <a:cs typeface="Calibri"/>
              </a:rPr>
              <a:t>task</a:t>
            </a:r>
            <a:r>
              <a:rPr sz="3600" spc="-98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C00000"/>
                </a:solidFill>
                <a:latin typeface="Calibri"/>
                <a:cs typeface="Calibri"/>
              </a:rPr>
              <a:t>we</a:t>
            </a:r>
            <a:r>
              <a:rPr sz="3600" spc="-9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C00000"/>
                </a:solidFill>
                <a:latin typeface="Calibri"/>
                <a:cs typeface="Calibri"/>
              </a:rPr>
              <a:t>might</a:t>
            </a:r>
            <a:r>
              <a:rPr sz="3600" spc="-9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C00000"/>
                </a:solidFill>
                <a:latin typeface="Calibri"/>
                <a:cs typeface="Calibri"/>
              </a:rPr>
              <a:t>cook</a:t>
            </a:r>
            <a:r>
              <a:rPr sz="3600" spc="-98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600" spc="-38" dirty="0">
                <a:solidFill>
                  <a:srgbClr val="C00000"/>
                </a:solidFill>
                <a:latin typeface="Calibri"/>
                <a:cs typeface="Calibri"/>
              </a:rPr>
              <a:t>up.</a:t>
            </a:r>
            <a:endParaRPr sz="3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2287993" y="1537961"/>
            <a:ext cx="5825490" cy="8528685"/>
            <a:chOff x="8191995" y="1025307"/>
            <a:chExt cx="3883660" cy="568579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191995" y="1105595"/>
              <a:ext cx="3809225" cy="5605375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0093427" y="1031657"/>
              <a:ext cx="1976120" cy="4996815"/>
            </a:xfrm>
            <a:custGeom>
              <a:avLst/>
              <a:gdLst/>
              <a:ahLst/>
              <a:cxnLst/>
              <a:rect l="l" t="t" r="r" b="b"/>
              <a:pathLst>
                <a:path w="1976120" h="4996815">
                  <a:moveTo>
                    <a:pt x="1646455" y="0"/>
                  </a:moveTo>
                  <a:lnTo>
                    <a:pt x="329299" y="0"/>
                  </a:lnTo>
                  <a:lnTo>
                    <a:pt x="280638" y="3570"/>
                  </a:lnTo>
                  <a:lnTo>
                    <a:pt x="234193" y="13942"/>
                  </a:lnTo>
                  <a:lnTo>
                    <a:pt x="190475" y="30606"/>
                  </a:lnTo>
                  <a:lnTo>
                    <a:pt x="149992" y="53052"/>
                  </a:lnTo>
                  <a:lnTo>
                    <a:pt x="113255" y="80771"/>
                  </a:lnTo>
                  <a:lnTo>
                    <a:pt x="80771" y="113255"/>
                  </a:lnTo>
                  <a:lnTo>
                    <a:pt x="53052" y="149992"/>
                  </a:lnTo>
                  <a:lnTo>
                    <a:pt x="30606" y="190475"/>
                  </a:lnTo>
                  <a:lnTo>
                    <a:pt x="13942" y="234193"/>
                  </a:lnTo>
                  <a:lnTo>
                    <a:pt x="3570" y="280638"/>
                  </a:lnTo>
                  <a:lnTo>
                    <a:pt x="0" y="329299"/>
                  </a:lnTo>
                  <a:lnTo>
                    <a:pt x="0" y="4667246"/>
                  </a:lnTo>
                  <a:lnTo>
                    <a:pt x="3570" y="4715907"/>
                  </a:lnTo>
                  <a:lnTo>
                    <a:pt x="13942" y="4762352"/>
                  </a:lnTo>
                  <a:lnTo>
                    <a:pt x="30606" y="4806070"/>
                  </a:lnTo>
                  <a:lnTo>
                    <a:pt x="53052" y="4846553"/>
                  </a:lnTo>
                  <a:lnTo>
                    <a:pt x="80771" y="4883291"/>
                  </a:lnTo>
                  <a:lnTo>
                    <a:pt x="113255" y="4915774"/>
                  </a:lnTo>
                  <a:lnTo>
                    <a:pt x="149992" y="4943493"/>
                  </a:lnTo>
                  <a:lnTo>
                    <a:pt x="190475" y="4965940"/>
                  </a:lnTo>
                  <a:lnTo>
                    <a:pt x="234193" y="4982603"/>
                  </a:lnTo>
                  <a:lnTo>
                    <a:pt x="280638" y="4992975"/>
                  </a:lnTo>
                  <a:lnTo>
                    <a:pt x="329299" y="4996546"/>
                  </a:lnTo>
                  <a:lnTo>
                    <a:pt x="1646455" y="4996546"/>
                  </a:lnTo>
                  <a:lnTo>
                    <a:pt x="1695117" y="4992975"/>
                  </a:lnTo>
                  <a:lnTo>
                    <a:pt x="1741562" y="4982603"/>
                  </a:lnTo>
                  <a:lnTo>
                    <a:pt x="1785280" y="4965940"/>
                  </a:lnTo>
                  <a:lnTo>
                    <a:pt x="1825763" y="4943493"/>
                  </a:lnTo>
                  <a:lnTo>
                    <a:pt x="1862500" y="4915774"/>
                  </a:lnTo>
                  <a:lnTo>
                    <a:pt x="1894984" y="4883291"/>
                  </a:lnTo>
                  <a:lnTo>
                    <a:pt x="1922703" y="4846553"/>
                  </a:lnTo>
                  <a:lnTo>
                    <a:pt x="1945149" y="4806070"/>
                  </a:lnTo>
                  <a:lnTo>
                    <a:pt x="1961813" y="4762352"/>
                  </a:lnTo>
                  <a:lnTo>
                    <a:pt x="1972185" y="4715907"/>
                  </a:lnTo>
                  <a:lnTo>
                    <a:pt x="1975755" y="4667246"/>
                  </a:lnTo>
                  <a:lnTo>
                    <a:pt x="1975755" y="329299"/>
                  </a:lnTo>
                  <a:lnTo>
                    <a:pt x="1972185" y="280638"/>
                  </a:lnTo>
                  <a:lnTo>
                    <a:pt x="1961813" y="234193"/>
                  </a:lnTo>
                  <a:lnTo>
                    <a:pt x="1945149" y="190475"/>
                  </a:lnTo>
                  <a:lnTo>
                    <a:pt x="1922703" y="149992"/>
                  </a:lnTo>
                  <a:lnTo>
                    <a:pt x="1894984" y="113255"/>
                  </a:lnTo>
                  <a:lnTo>
                    <a:pt x="1862500" y="80771"/>
                  </a:lnTo>
                  <a:lnTo>
                    <a:pt x="1825763" y="53052"/>
                  </a:lnTo>
                  <a:lnTo>
                    <a:pt x="1785280" y="30606"/>
                  </a:lnTo>
                  <a:lnTo>
                    <a:pt x="1741562" y="13942"/>
                  </a:lnTo>
                  <a:lnTo>
                    <a:pt x="1695117" y="3570"/>
                  </a:lnTo>
                  <a:lnTo>
                    <a:pt x="1646455" y="0"/>
                  </a:lnTo>
                  <a:close/>
                </a:path>
              </a:pathLst>
            </a:custGeom>
            <a:solidFill>
              <a:srgbClr val="BDD7EE">
                <a:alpha val="34899"/>
              </a:srgbClr>
            </a:solidFill>
          </p:spPr>
          <p:txBody>
            <a:bodyPr wrap="square" lIns="0" tIns="0" rIns="0" bIns="0" rtlCol="0"/>
            <a:lstStyle/>
            <a:p>
              <a:endParaRPr sz="2700"/>
            </a:p>
          </p:txBody>
        </p:sp>
        <p:sp>
          <p:nvSpPr>
            <p:cNvPr id="5" name="object 5"/>
            <p:cNvSpPr/>
            <p:nvPr/>
          </p:nvSpPr>
          <p:spPr>
            <a:xfrm>
              <a:off x="10093427" y="1031657"/>
              <a:ext cx="1976120" cy="4996815"/>
            </a:xfrm>
            <a:custGeom>
              <a:avLst/>
              <a:gdLst/>
              <a:ahLst/>
              <a:cxnLst/>
              <a:rect l="l" t="t" r="r" b="b"/>
              <a:pathLst>
                <a:path w="1976120" h="4996815">
                  <a:moveTo>
                    <a:pt x="0" y="329299"/>
                  </a:moveTo>
                  <a:lnTo>
                    <a:pt x="3570" y="280638"/>
                  </a:lnTo>
                  <a:lnTo>
                    <a:pt x="13942" y="234193"/>
                  </a:lnTo>
                  <a:lnTo>
                    <a:pt x="30605" y="190475"/>
                  </a:lnTo>
                  <a:lnTo>
                    <a:pt x="53052" y="149992"/>
                  </a:lnTo>
                  <a:lnTo>
                    <a:pt x="80771" y="113254"/>
                  </a:lnTo>
                  <a:lnTo>
                    <a:pt x="113255" y="80771"/>
                  </a:lnTo>
                  <a:lnTo>
                    <a:pt x="149992" y="53052"/>
                  </a:lnTo>
                  <a:lnTo>
                    <a:pt x="190475" y="30605"/>
                  </a:lnTo>
                  <a:lnTo>
                    <a:pt x="234193" y="13942"/>
                  </a:lnTo>
                  <a:lnTo>
                    <a:pt x="280638" y="3570"/>
                  </a:lnTo>
                  <a:lnTo>
                    <a:pt x="329300" y="0"/>
                  </a:lnTo>
                  <a:lnTo>
                    <a:pt x="1646456" y="0"/>
                  </a:lnTo>
                  <a:lnTo>
                    <a:pt x="1695117" y="3570"/>
                  </a:lnTo>
                  <a:lnTo>
                    <a:pt x="1741562" y="13942"/>
                  </a:lnTo>
                  <a:lnTo>
                    <a:pt x="1785280" y="30605"/>
                  </a:lnTo>
                  <a:lnTo>
                    <a:pt x="1825763" y="53052"/>
                  </a:lnTo>
                  <a:lnTo>
                    <a:pt x="1862500" y="80771"/>
                  </a:lnTo>
                  <a:lnTo>
                    <a:pt x="1894984" y="113254"/>
                  </a:lnTo>
                  <a:lnTo>
                    <a:pt x="1922703" y="149992"/>
                  </a:lnTo>
                  <a:lnTo>
                    <a:pt x="1945149" y="190475"/>
                  </a:lnTo>
                  <a:lnTo>
                    <a:pt x="1961813" y="234193"/>
                  </a:lnTo>
                  <a:lnTo>
                    <a:pt x="1972185" y="280638"/>
                  </a:lnTo>
                  <a:lnTo>
                    <a:pt x="1975756" y="329299"/>
                  </a:lnTo>
                  <a:lnTo>
                    <a:pt x="1975756" y="4667246"/>
                  </a:lnTo>
                  <a:lnTo>
                    <a:pt x="1972185" y="4715907"/>
                  </a:lnTo>
                  <a:lnTo>
                    <a:pt x="1961813" y="4762352"/>
                  </a:lnTo>
                  <a:lnTo>
                    <a:pt x="1945149" y="4806070"/>
                  </a:lnTo>
                  <a:lnTo>
                    <a:pt x="1922703" y="4846553"/>
                  </a:lnTo>
                  <a:lnTo>
                    <a:pt x="1894984" y="4883290"/>
                  </a:lnTo>
                  <a:lnTo>
                    <a:pt x="1862500" y="4915774"/>
                  </a:lnTo>
                  <a:lnTo>
                    <a:pt x="1825763" y="4943493"/>
                  </a:lnTo>
                  <a:lnTo>
                    <a:pt x="1785280" y="4965940"/>
                  </a:lnTo>
                  <a:lnTo>
                    <a:pt x="1741562" y="4982603"/>
                  </a:lnTo>
                  <a:lnTo>
                    <a:pt x="1695117" y="4992975"/>
                  </a:lnTo>
                  <a:lnTo>
                    <a:pt x="1646456" y="4996546"/>
                  </a:lnTo>
                  <a:lnTo>
                    <a:pt x="329300" y="4996546"/>
                  </a:lnTo>
                  <a:lnTo>
                    <a:pt x="280638" y="4992975"/>
                  </a:lnTo>
                  <a:lnTo>
                    <a:pt x="234193" y="4982603"/>
                  </a:lnTo>
                  <a:lnTo>
                    <a:pt x="190475" y="4965940"/>
                  </a:lnTo>
                  <a:lnTo>
                    <a:pt x="149992" y="4943493"/>
                  </a:lnTo>
                  <a:lnTo>
                    <a:pt x="113255" y="4915774"/>
                  </a:lnTo>
                  <a:lnTo>
                    <a:pt x="80771" y="4883290"/>
                  </a:lnTo>
                  <a:lnTo>
                    <a:pt x="53052" y="4846553"/>
                  </a:lnTo>
                  <a:lnTo>
                    <a:pt x="30605" y="4806070"/>
                  </a:lnTo>
                  <a:lnTo>
                    <a:pt x="13942" y="4762352"/>
                  </a:lnTo>
                  <a:lnTo>
                    <a:pt x="3570" y="4715907"/>
                  </a:lnTo>
                  <a:lnTo>
                    <a:pt x="0" y="4667246"/>
                  </a:lnTo>
                  <a:lnTo>
                    <a:pt x="0" y="329299"/>
                  </a:lnTo>
                  <a:close/>
                </a:path>
              </a:pathLst>
            </a:custGeom>
            <a:ln w="12700">
              <a:solidFill>
                <a:srgbClr val="172C51"/>
              </a:solidFill>
            </a:ln>
          </p:spPr>
          <p:txBody>
            <a:bodyPr wrap="square" lIns="0" tIns="0" rIns="0" bIns="0" rtlCol="0"/>
            <a:lstStyle/>
            <a:p>
              <a:endParaRPr sz="2700"/>
            </a:p>
          </p:txBody>
        </p:sp>
      </p:grpSp>
      <p:sp>
        <p:nvSpPr>
          <p:cNvPr id="6" name="object 6" descr="$PPTXTitle"/>
          <p:cNvSpPr txBox="1">
            <a:spLocks noGrp="1"/>
          </p:cNvSpPr>
          <p:nvPr>
            <p:ph type="title"/>
          </p:nvPr>
        </p:nvSpPr>
        <p:spPr>
          <a:xfrm>
            <a:off x="3276457" y="534225"/>
            <a:ext cx="1675448" cy="696344"/>
          </a:xfrm>
          <a:prstGeom prst="rect">
            <a:avLst/>
          </a:prstGeom>
        </p:spPr>
        <p:txBody>
          <a:bodyPr vert="horz" wrap="square" lIns="0" tIns="19050" rIns="0" bIns="0" rtlCol="0" anchor="ctr">
            <a:spAutoFit/>
          </a:bodyPr>
          <a:lstStyle/>
          <a:p>
            <a:pPr marL="19050">
              <a:spcBef>
                <a:spcPts val="150"/>
              </a:spcBef>
            </a:pPr>
            <a:r>
              <a:rPr dirty="0">
                <a:solidFill>
                  <a:srgbClr val="000000"/>
                </a:solidFill>
              </a:rPr>
              <a:t>GPT</a:t>
            </a:r>
            <a:r>
              <a:rPr spc="-105" dirty="0">
                <a:solidFill>
                  <a:srgbClr val="000000"/>
                </a:solidFill>
              </a:rPr>
              <a:t> </a:t>
            </a:r>
            <a:r>
              <a:rPr spc="-75" dirty="0">
                <a:solidFill>
                  <a:srgbClr val="000000"/>
                </a:solidFill>
              </a:rPr>
              <a:t>–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xfrm>
            <a:off x="11664267" y="6371008"/>
            <a:ext cx="322579" cy="2114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193675">
              <a:spcBef>
                <a:spcPts val="40"/>
              </a:spcBef>
            </a:pPr>
            <a:fld id="{81D60167-4931-47E6-BA6A-407CBD079E47}" type="slidenum">
              <a:rPr lang="en-GB" spc="-50" smtClean="0"/>
              <a:pPr marL="193675">
                <a:spcBef>
                  <a:spcPts val="40"/>
                </a:spcBef>
              </a:pPr>
              <a:t>122</a:t>
            </a:fld>
            <a:endParaRPr spc="-38" dirty="0"/>
          </a:p>
        </p:txBody>
      </p:sp>
      <p:sp>
        <p:nvSpPr>
          <p:cNvPr id="7" name="object 7"/>
          <p:cNvSpPr txBox="1"/>
          <p:nvPr/>
        </p:nvSpPr>
        <p:spPr>
          <a:xfrm>
            <a:off x="5086587" y="509435"/>
            <a:ext cx="3147060" cy="795089"/>
          </a:xfrm>
          <a:prstGeom prst="rect">
            <a:avLst/>
          </a:prstGeom>
          <a:solidFill>
            <a:srgbClr val="FFFF00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6180"/>
              </a:lnSpc>
            </a:pPr>
            <a:r>
              <a:rPr sz="5400" b="1" spc="-30" dirty="0">
                <a:latin typeface="Calibri"/>
                <a:cs typeface="Calibri"/>
              </a:rPr>
              <a:t>Generative</a:t>
            </a:r>
            <a:endParaRPr sz="54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349662" y="451867"/>
            <a:ext cx="6662738" cy="850233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sz="5400" b="1" spc="-15" dirty="0">
                <a:latin typeface="Calibri"/>
                <a:cs typeface="Calibri"/>
              </a:rPr>
              <a:t>Pretrained</a:t>
            </a:r>
            <a:r>
              <a:rPr sz="5400" b="1" spc="-270" dirty="0">
                <a:latin typeface="Calibri"/>
                <a:cs typeface="Calibri"/>
              </a:rPr>
              <a:t> </a:t>
            </a:r>
            <a:r>
              <a:rPr sz="5400" b="1" spc="-30" dirty="0">
                <a:latin typeface="Calibri"/>
                <a:cs typeface="Calibri"/>
              </a:rPr>
              <a:t>Transformer</a:t>
            </a:r>
            <a:endParaRPr sz="54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20462" y="1489710"/>
            <a:ext cx="10725150" cy="6126292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sz="3600" b="1" dirty="0">
                <a:solidFill>
                  <a:srgbClr val="242424"/>
                </a:solidFill>
                <a:latin typeface="Calibri"/>
                <a:cs typeface="Calibri"/>
              </a:rPr>
              <a:t>What</a:t>
            </a:r>
            <a:r>
              <a:rPr sz="3600" b="1" spc="-68" dirty="0">
                <a:solidFill>
                  <a:srgbClr val="242424"/>
                </a:solidFill>
                <a:latin typeface="Calibri"/>
                <a:cs typeface="Calibri"/>
              </a:rPr>
              <a:t> </a:t>
            </a:r>
            <a:r>
              <a:rPr sz="3600" b="1" dirty="0">
                <a:solidFill>
                  <a:srgbClr val="242424"/>
                </a:solidFill>
                <a:latin typeface="Calibri"/>
                <a:cs typeface="Calibri"/>
              </a:rPr>
              <a:t>is</a:t>
            </a:r>
            <a:r>
              <a:rPr sz="3600" b="1" spc="-53" dirty="0">
                <a:solidFill>
                  <a:srgbClr val="242424"/>
                </a:solidFill>
                <a:latin typeface="Calibri"/>
                <a:cs typeface="Calibri"/>
              </a:rPr>
              <a:t> </a:t>
            </a:r>
            <a:r>
              <a:rPr sz="3600" b="1" dirty="0">
                <a:solidFill>
                  <a:srgbClr val="242424"/>
                </a:solidFill>
                <a:latin typeface="Calibri"/>
                <a:cs typeface="Calibri"/>
              </a:rPr>
              <a:t>our</a:t>
            </a:r>
            <a:r>
              <a:rPr sz="3600" b="1" spc="-68" dirty="0">
                <a:solidFill>
                  <a:srgbClr val="242424"/>
                </a:solidFill>
                <a:latin typeface="Calibri"/>
                <a:cs typeface="Calibri"/>
              </a:rPr>
              <a:t> </a:t>
            </a:r>
            <a:r>
              <a:rPr sz="3600" b="1" spc="-38" dirty="0">
                <a:solidFill>
                  <a:srgbClr val="242424"/>
                </a:solidFill>
                <a:latin typeface="Calibri"/>
                <a:cs typeface="Calibri"/>
              </a:rPr>
              <a:t>takeaway</a:t>
            </a:r>
            <a:r>
              <a:rPr sz="3600" b="1" spc="-60" dirty="0">
                <a:solidFill>
                  <a:srgbClr val="242424"/>
                </a:solidFill>
                <a:latin typeface="Calibri"/>
                <a:cs typeface="Calibri"/>
              </a:rPr>
              <a:t> </a:t>
            </a:r>
            <a:r>
              <a:rPr sz="3600" b="1" dirty="0">
                <a:solidFill>
                  <a:srgbClr val="242424"/>
                </a:solidFill>
                <a:latin typeface="Calibri"/>
                <a:cs typeface="Calibri"/>
              </a:rPr>
              <a:t>from</a:t>
            </a:r>
            <a:r>
              <a:rPr sz="3600" b="1" spc="-60" dirty="0">
                <a:solidFill>
                  <a:srgbClr val="242424"/>
                </a:solidFill>
                <a:latin typeface="Calibri"/>
                <a:cs typeface="Calibri"/>
              </a:rPr>
              <a:t> </a:t>
            </a:r>
            <a:r>
              <a:rPr sz="3600" b="1" spc="-30" dirty="0">
                <a:solidFill>
                  <a:srgbClr val="242424"/>
                </a:solidFill>
                <a:latin typeface="Calibri"/>
                <a:cs typeface="Calibri"/>
              </a:rPr>
              <a:t>GPT?</a:t>
            </a:r>
            <a:endParaRPr sz="3600">
              <a:latin typeface="Calibri"/>
              <a:cs typeface="Calibri"/>
            </a:endParaRPr>
          </a:p>
          <a:p>
            <a:pPr marL="529590" indent="-510540" algn="just">
              <a:spcBef>
                <a:spcPts val="4388"/>
              </a:spcBef>
              <a:buFont typeface="Arial"/>
              <a:buChar char="•"/>
              <a:tabLst>
                <a:tab pos="529590" algn="l"/>
              </a:tabLst>
            </a:pPr>
            <a:r>
              <a:rPr sz="3600" b="1" dirty="0">
                <a:solidFill>
                  <a:srgbClr val="374151"/>
                </a:solidFill>
                <a:latin typeface="Calibri"/>
                <a:cs typeface="Calibri"/>
              </a:rPr>
              <a:t>The</a:t>
            </a:r>
            <a:r>
              <a:rPr sz="3600" b="1" spc="-83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3600" b="1" spc="-15" dirty="0">
                <a:solidFill>
                  <a:srgbClr val="374151"/>
                </a:solidFill>
                <a:latin typeface="Calibri"/>
                <a:cs typeface="Calibri"/>
              </a:rPr>
              <a:t>Effectiveness</a:t>
            </a:r>
            <a:r>
              <a:rPr sz="3600" b="1" spc="-7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3600" b="1" dirty="0">
                <a:solidFill>
                  <a:srgbClr val="374151"/>
                </a:solidFill>
                <a:latin typeface="Calibri"/>
                <a:cs typeface="Calibri"/>
              </a:rPr>
              <a:t>of</a:t>
            </a:r>
            <a:r>
              <a:rPr sz="3600" b="1" spc="-83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3600" b="1" spc="-38" dirty="0">
                <a:solidFill>
                  <a:srgbClr val="374151"/>
                </a:solidFill>
                <a:latin typeface="Calibri"/>
                <a:cs typeface="Calibri"/>
              </a:rPr>
              <a:t>Self-</a:t>
            </a:r>
            <a:r>
              <a:rPr sz="3600" b="1" dirty="0">
                <a:solidFill>
                  <a:srgbClr val="374151"/>
                </a:solidFill>
                <a:latin typeface="Calibri"/>
                <a:cs typeface="Calibri"/>
              </a:rPr>
              <a:t>Supervised</a:t>
            </a:r>
            <a:r>
              <a:rPr sz="3600" b="1" spc="-83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3600" b="1" spc="-15" dirty="0">
                <a:solidFill>
                  <a:srgbClr val="374151"/>
                </a:solidFill>
                <a:latin typeface="Calibri"/>
                <a:cs typeface="Calibri"/>
              </a:rPr>
              <a:t>Learning</a:t>
            </a:r>
            <a:endParaRPr sz="3600">
              <a:latin typeface="Calibri"/>
              <a:cs typeface="Calibri"/>
            </a:endParaRPr>
          </a:p>
          <a:p>
            <a:pPr marL="1215390" marR="576263" lvl="1" indent="-510540" algn="just">
              <a:lnSpc>
                <a:spcPct val="98800"/>
              </a:lnSpc>
              <a:spcBef>
                <a:spcPts val="90"/>
              </a:spcBef>
              <a:buFont typeface="Arial"/>
              <a:buChar char="•"/>
              <a:tabLst>
                <a:tab pos="1219200" algn="l"/>
              </a:tabLst>
            </a:pPr>
            <a:r>
              <a:rPr sz="3600" spc="-30" dirty="0">
                <a:solidFill>
                  <a:srgbClr val="374151"/>
                </a:solidFill>
                <a:latin typeface="Calibri"/>
                <a:cs typeface="Calibri"/>
              </a:rPr>
              <a:t>Specifically,</a:t>
            </a:r>
            <a:r>
              <a:rPr sz="3600" spc="-53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374151"/>
                </a:solidFill>
                <a:latin typeface="Calibri"/>
                <a:cs typeface="Calibri"/>
              </a:rPr>
              <a:t>the</a:t>
            </a:r>
            <a:r>
              <a:rPr sz="3600" spc="-4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374151"/>
                </a:solidFill>
                <a:latin typeface="Calibri"/>
                <a:cs typeface="Calibri"/>
              </a:rPr>
              <a:t>model</a:t>
            </a:r>
            <a:r>
              <a:rPr sz="3600" spc="-53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374151"/>
                </a:solidFill>
                <a:latin typeface="Calibri"/>
                <a:cs typeface="Calibri"/>
              </a:rPr>
              <a:t>seems</a:t>
            </a:r>
            <a:r>
              <a:rPr sz="3600" spc="-6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374151"/>
                </a:solidFill>
                <a:latin typeface="Calibri"/>
                <a:cs typeface="Calibri"/>
              </a:rPr>
              <a:t>to</a:t>
            </a:r>
            <a:r>
              <a:rPr sz="3600" spc="-53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374151"/>
                </a:solidFill>
                <a:latin typeface="Calibri"/>
                <a:cs typeface="Calibri"/>
              </a:rPr>
              <a:t>be</a:t>
            </a:r>
            <a:r>
              <a:rPr sz="3600" spc="-4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374151"/>
                </a:solidFill>
                <a:latin typeface="Calibri"/>
                <a:cs typeface="Calibri"/>
              </a:rPr>
              <a:t>able</a:t>
            </a:r>
            <a:r>
              <a:rPr sz="3600" spc="-4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374151"/>
                </a:solidFill>
                <a:latin typeface="Calibri"/>
                <a:cs typeface="Calibri"/>
              </a:rPr>
              <a:t>to</a:t>
            </a:r>
            <a:r>
              <a:rPr sz="3600" spc="-53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3600" spc="-15" dirty="0">
                <a:solidFill>
                  <a:srgbClr val="374151"/>
                </a:solidFill>
                <a:latin typeface="Calibri"/>
                <a:cs typeface="Calibri"/>
              </a:rPr>
              <a:t>learn 	</a:t>
            </a:r>
            <a:r>
              <a:rPr sz="3600" dirty="0">
                <a:solidFill>
                  <a:srgbClr val="374151"/>
                </a:solidFill>
                <a:latin typeface="Calibri"/>
                <a:cs typeface="Calibri"/>
              </a:rPr>
              <a:t>from</a:t>
            </a:r>
            <a:r>
              <a:rPr sz="3600" spc="-127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3600" spc="-15" dirty="0">
                <a:solidFill>
                  <a:srgbClr val="374151"/>
                </a:solidFill>
                <a:latin typeface="Calibri"/>
                <a:cs typeface="Calibri"/>
              </a:rPr>
              <a:t>generating</a:t>
            </a:r>
            <a:r>
              <a:rPr sz="3600" spc="-12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374151"/>
                </a:solidFill>
                <a:latin typeface="Calibri"/>
                <a:cs typeface="Calibri"/>
              </a:rPr>
              <a:t>the</a:t>
            </a:r>
            <a:r>
              <a:rPr sz="3600" spc="-113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374151"/>
                </a:solidFill>
                <a:latin typeface="Calibri"/>
                <a:cs typeface="Calibri"/>
              </a:rPr>
              <a:t>language</a:t>
            </a:r>
            <a:r>
              <a:rPr sz="3600" spc="-12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3600" i="1" dirty="0">
                <a:solidFill>
                  <a:srgbClr val="374151"/>
                </a:solidFill>
                <a:latin typeface="Calibri"/>
                <a:cs typeface="Calibri"/>
              </a:rPr>
              <a:t>itself</a:t>
            </a:r>
            <a:r>
              <a:rPr sz="3600" dirty="0">
                <a:solidFill>
                  <a:srgbClr val="374151"/>
                </a:solidFill>
                <a:latin typeface="Calibri"/>
                <a:cs typeface="Calibri"/>
              </a:rPr>
              <a:t>,</a:t>
            </a:r>
            <a:r>
              <a:rPr sz="3600" spc="-12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374151"/>
                </a:solidFill>
                <a:latin typeface="Calibri"/>
                <a:cs typeface="Calibri"/>
              </a:rPr>
              <a:t>rather</a:t>
            </a:r>
            <a:r>
              <a:rPr sz="3600" spc="-113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3600" spc="-30" dirty="0">
                <a:solidFill>
                  <a:srgbClr val="374151"/>
                </a:solidFill>
                <a:latin typeface="Calibri"/>
                <a:cs typeface="Calibri"/>
              </a:rPr>
              <a:t>than 	</a:t>
            </a:r>
            <a:r>
              <a:rPr sz="3600" dirty="0">
                <a:solidFill>
                  <a:srgbClr val="374151"/>
                </a:solidFill>
                <a:latin typeface="Calibri"/>
                <a:cs typeface="Calibri"/>
              </a:rPr>
              <a:t>from</a:t>
            </a:r>
            <a:r>
              <a:rPr sz="3600" spc="-98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374151"/>
                </a:solidFill>
                <a:latin typeface="Calibri"/>
                <a:cs typeface="Calibri"/>
              </a:rPr>
              <a:t>any</a:t>
            </a:r>
            <a:r>
              <a:rPr sz="3600" spc="-9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374151"/>
                </a:solidFill>
                <a:latin typeface="Calibri"/>
                <a:cs typeface="Calibri"/>
              </a:rPr>
              <a:t>specific</a:t>
            </a:r>
            <a:r>
              <a:rPr sz="3600" spc="-98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374151"/>
                </a:solidFill>
                <a:latin typeface="Calibri"/>
                <a:cs typeface="Calibri"/>
              </a:rPr>
              <a:t>task</a:t>
            </a:r>
            <a:r>
              <a:rPr sz="3600" spc="-98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374151"/>
                </a:solidFill>
                <a:latin typeface="Calibri"/>
                <a:cs typeface="Calibri"/>
              </a:rPr>
              <a:t>we</a:t>
            </a:r>
            <a:r>
              <a:rPr sz="3600" spc="-9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374151"/>
                </a:solidFill>
                <a:latin typeface="Calibri"/>
                <a:cs typeface="Calibri"/>
              </a:rPr>
              <a:t>might</a:t>
            </a:r>
            <a:r>
              <a:rPr sz="3600" spc="-9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374151"/>
                </a:solidFill>
                <a:latin typeface="Calibri"/>
                <a:cs typeface="Calibri"/>
              </a:rPr>
              <a:t>cook</a:t>
            </a:r>
            <a:r>
              <a:rPr sz="3600" spc="-98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3600" spc="-38" dirty="0">
                <a:solidFill>
                  <a:srgbClr val="374151"/>
                </a:solidFill>
                <a:latin typeface="Calibri"/>
                <a:cs typeface="Calibri"/>
              </a:rPr>
              <a:t>up.</a:t>
            </a:r>
            <a:endParaRPr sz="3600">
              <a:latin typeface="Calibri"/>
              <a:cs typeface="Calibri"/>
            </a:endParaRPr>
          </a:p>
          <a:p>
            <a:pPr marL="529590" indent="-510540" algn="just">
              <a:spcBef>
                <a:spcPts val="4395"/>
              </a:spcBef>
              <a:buFont typeface="Arial"/>
              <a:buChar char="•"/>
              <a:tabLst>
                <a:tab pos="529590" algn="l"/>
              </a:tabLst>
            </a:pPr>
            <a:r>
              <a:rPr sz="3600" b="1" dirty="0">
                <a:solidFill>
                  <a:srgbClr val="C00000"/>
                </a:solidFill>
                <a:latin typeface="Calibri"/>
                <a:cs typeface="Calibri"/>
              </a:rPr>
              <a:t>Language</a:t>
            </a:r>
            <a:r>
              <a:rPr sz="3600" b="1" spc="-9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600" b="1" dirty="0">
                <a:solidFill>
                  <a:srgbClr val="C00000"/>
                </a:solidFill>
                <a:latin typeface="Calibri"/>
                <a:cs typeface="Calibri"/>
              </a:rPr>
              <a:t>Model</a:t>
            </a:r>
            <a:r>
              <a:rPr sz="3600" b="1" spc="-98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600" b="1" dirty="0">
                <a:solidFill>
                  <a:srgbClr val="C00000"/>
                </a:solidFill>
                <a:latin typeface="Calibri"/>
                <a:cs typeface="Calibri"/>
              </a:rPr>
              <a:t>as</a:t>
            </a:r>
            <a:r>
              <a:rPr sz="3600" b="1" spc="-83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600" b="1" dirty="0">
                <a:solidFill>
                  <a:srgbClr val="C00000"/>
                </a:solidFill>
                <a:latin typeface="Calibri"/>
                <a:cs typeface="Calibri"/>
              </a:rPr>
              <a:t>a</a:t>
            </a:r>
            <a:r>
              <a:rPr sz="3600" b="1" spc="-9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600" b="1" dirty="0">
                <a:solidFill>
                  <a:srgbClr val="C00000"/>
                </a:solidFill>
                <a:latin typeface="Calibri"/>
                <a:cs typeface="Calibri"/>
              </a:rPr>
              <a:t>Knowledge</a:t>
            </a:r>
            <a:r>
              <a:rPr sz="3600" b="1" spc="-9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600" b="1" spc="-30" dirty="0">
                <a:solidFill>
                  <a:srgbClr val="C00000"/>
                </a:solidFill>
                <a:latin typeface="Calibri"/>
                <a:cs typeface="Calibri"/>
              </a:rPr>
              <a:t>Base</a:t>
            </a:r>
            <a:endParaRPr sz="3600">
              <a:latin typeface="Calibri"/>
              <a:cs typeface="Calibri"/>
            </a:endParaRPr>
          </a:p>
          <a:p>
            <a:pPr marL="1215390" marR="7620" lvl="1" indent="-510540" algn="just">
              <a:lnSpc>
                <a:spcPct val="98700"/>
              </a:lnSpc>
              <a:spcBef>
                <a:spcPts val="90"/>
              </a:spcBef>
              <a:buFont typeface="Arial"/>
              <a:buChar char="•"/>
              <a:tabLst>
                <a:tab pos="1219200" algn="l"/>
              </a:tabLst>
            </a:pPr>
            <a:r>
              <a:rPr sz="3600" spc="-30" dirty="0">
                <a:solidFill>
                  <a:srgbClr val="C00000"/>
                </a:solidFill>
                <a:latin typeface="Calibri"/>
                <a:cs typeface="Calibri"/>
              </a:rPr>
              <a:t>Specifically,</a:t>
            </a:r>
            <a:r>
              <a:rPr sz="3600" spc="-83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C00000"/>
                </a:solidFill>
                <a:latin typeface="Calibri"/>
                <a:cs typeface="Calibri"/>
              </a:rPr>
              <a:t>a</a:t>
            </a:r>
            <a:r>
              <a:rPr sz="3600" spc="-83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600" spc="-15" dirty="0">
                <a:solidFill>
                  <a:srgbClr val="C00000"/>
                </a:solidFill>
                <a:latin typeface="Calibri"/>
                <a:cs typeface="Calibri"/>
              </a:rPr>
              <a:t>generatively</a:t>
            </a:r>
            <a:r>
              <a:rPr sz="3600" spc="-83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600" spc="-15" dirty="0">
                <a:solidFill>
                  <a:srgbClr val="C00000"/>
                </a:solidFill>
                <a:latin typeface="Calibri"/>
                <a:cs typeface="Calibri"/>
              </a:rPr>
              <a:t>pretrained</a:t>
            </a:r>
            <a:r>
              <a:rPr sz="3600" spc="-7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C00000"/>
                </a:solidFill>
                <a:latin typeface="Calibri"/>
                <a:cs typeface="Calibri"/>
              </a:rPr>
              <a:t>model</a:t>
            </a:r>
            <a:r>
              <a:rPr sz="3600" spc="-9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600" spc="-15" dirty="0">
                <a:solidFill>
                  <a:srgbClr val="C00000"/>
                </a:solidFill>
                <a:latin typeface="Calibri"/>
                <a:cs typeface="Calibri"/>
              </a:rPr>
              <a:t>seems 	</a:t>
            </a:r>
            <a:r>
              <a:rPr sz="3600" dirty="0">
                <a:solidFill>
                  <a:srgbClr val="C00000"/>
                </a:solidFill>
                <a:latin typeface="Calibri"/>
                <a:cs typeface="Calibri"/>
              </a:rPr>
              <a:t>to</a:t>
            </a:r>
            <a:r>
              <a:rPr sz="3600" spc="-68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C00000"/>
                </a:solidFill>
                <a:latin typeface="Calibri"/>
                <a:cs typeface="Calibri"/>
              </a:rPr>
              <a:t>have</a:t>
            </a:r>
            <a:r>
              <a:rPr sz="3600" spc="-53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C00000"/>
                </a:solidFill>
                <a:latin typeface="Calibri"/>
                <a:cs typeface="Calibri"/>
              </a:rPr>
              <a:t>a</a:t>
            </a:r>
            <a:r>
              <a:rPr sz="3600" spc="-6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C00000"/>
                </a:solidFill>
                <a:latin typeface="Calibri"/>
                <a:cs typeface="Calibri"/>
              </a:rPr>
              <a:t>decent</a:t>
            </a:r>
            <a:r>
              <a:rPr sz="3600" spc="-68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600" spc="-53" dirty="0">
                <a:solidFill>
                  <a:srgbClr val="C00000"/>
                </a:solidFill>
                <a:latin typeface="Calibri"/>
                <a:cs typeface="Calibri"/>
              </a:rPr>
              <a:t>zero-</a:t>
            </a:r>
            <a:r>
              <a:rPr sz="3600" dirty="0">
                <a:solidFill>
                  <a:srgbClr val="C00000"/>
                </a:solidFill>
                <a:latin typeface="Calibri"/>
                <a:cs typeface="Calibri"/>
              </a:rPr>
              <a:t>shot</a:t>
            </a:r>
            <a:r>
              <a:rPr sz="3600" spc="-68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600" spc="-15" dirty="0">
                <a:solidFill>
                  <a:srgbClr val="C00000"/>
                </a:solidFill>
                <a:latin typeface="Calibri"/>
                <a:cs typeface="Calibri"/>
              </a:rPr>
              <a:t>performance</a:t>
            </a:r>
            <a:r>
              <a:rPr sz="3600" spc="-4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C00000"/>
                </a:solidFill>
                <a:latin typeface="Calibri"/>
                <a:cs typeface="Calibri"/>
              </a:rPr>
              <a:t>on</a:t>
            </a:r>
            <a:r>
              <a:rPr sz="3600" spc="-6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C00000"/>
                </a:solidFill>
                <a:latin typeface="Calibri"/>
                <a:cs typeface="Calibri"/>
              </a:rPr>
              <a:t>a</a:t>
            </a:r>
            <a:r>
              <a:rPr sz="3600" spc="-6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600" spc="-15" dirty="0">
                <a:solidFill>
                  <a:srgbClr val="C00000"/>
                </a:solidFill>
                <a:latin typeface="Calibri"/>
                <a:cs typeface="Calibri"/>
              </a:rPr>
              <a:t>range 	</a:t>
            </a:r>
            <a:r>
              <a:rPr sz="3600" dirty="0">
                <a:solidFill>
                  <a:srgbClr val="C00000"/>
                </a:solidFill>
                <a:latin typeface="Calibri"/>
                <a:cs typeface="Calibri"/>
              </a:rPr>
              <a:t>of</a:t>
            </a:r>
            <a:r>
              <a:rPr sz="3600" spc="-4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C00000"/>
                </a:solidFill>
                <a:latin typeface="Calibri"/>
                <a:cs typeface="Calibri"/>
              </a:rPr>
              <a:t>NLP</a:t>
            </a:r>
            <a:r>
              <a:rPr sz="3600" spc="-4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600" spc="-15" dirty="0">
                <a:solidFill>
                  <a:srgbClr val="C00000"/>
                </a:solidFill>
                <a:latin typeface="Calibri"/>
                <a:cs typeface="Calibri"/>
              </a:rPr>
              <a:t>tasks.</a:t>
            </a:r>
            <a:endParaRPr sz="3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2287993" y="1537961"/>
            <a:ext cx="5825490" cy="8528685"/>
            <a:chOff x="8191995" y="1025307"/>
            <a:chExt cx="3883660" cy="568579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191995" y="1105595"/>
              <a:ext cx="3809225" cy="5605375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0093427" y="1031657"/>
              <a:ext cx="1976120" cy="4996815"/>
            </a:xfrm>
            <a:custGeom>
              <a:avLst/>
              <a:gdLst/>
              <a:ahLst/>
              <a:cxnLst/>
              <a:rect l="l" t="t" r="r" b="b"/>
              <a:pathLst>
                <a:path w="1976120" h="4996815">
                  <a:moveTo>
                    <a:pt x="1646455" y="0"/>
                  </a:moveTo>
                  <a:lnTo>
                    <a:pt x="329299" y="0"/>
                  </a:lnTo>
                  <a:lnTo>
                    <a:pt x="280638" y="3570"/>
                  </a:lnTo>
                  <a:lnTo>
                    <a:pt x="234193" y="13942"/>
                  </a:lnTo>
                  <a:lnTo>
                    <a:pt x="190475" y="30606"/>
                  </a:lnTo>
                  <a:lnTo>
                    <a:pt x="149992" y="53052"/>
                  </a:lnTo>
                  <a:lnTo>
                    <a:pt x="113255" y="80771"/>
                  </a:lnTo>
                  <a:lnTo>
                    <a:pt x="80771" y="113255"/>
                  </a:lnTo>
                  <a:lnTo>
                    <a:pt x="53052" y="149992"/>
                  </a:lnTo>
                  <a:lnTo>
                    <a:pt x="30606" y="190475"/>
                  </a:lnTo>
                  <a:lnTo>
                    <a:pt x="13942" y="234193"/>
                  </a:lnTo>
                  <a:lnTo>
                    <a:pt x="3570" y="280638"/>
                  </a:lnTo>
                  <a:lnTo>
                    <a:pt x="0" y="329299"/>
                  </a:lnTo>
                  <a:lnTo>
                    <a:pt x="0" y="4667246"/>
                  </a:lnTo>
                  <a:lnTo>
                    <a:pt x="3570" y="4715907"/>
                  </a:lnTo>
                  <a:lnTo>
                    <a:pt x="13942" y="4762352"/>
                  </a:lnTo>
                  <a:lnTo>
                    <a:pt x="30606" y="4806070"/>
                  </a:lnTo>
                  <a:lnTo>
                    <a:pt x="53052" y="4846553"/>
                  </a:lnTo>
                  <a:lnTo>
                    <a:pt x="80771" y="4883291"/>
                  </a:lnTo>
                  <a:lnTo>
                    <a:pt x="113255" y="4915774"/>
                  </a:lnTo>
                  <a:lnTo>
                    <a:pt x="149992" y="4943493"/>
                  </a:lnTo>
                  <a:lnTo>
                    <a:pt x="190475" y="4965940"/>
                  </a:lnTo>
                  <a:lnTo>
                    <a:pt x="234193" y="4982603"/>
                  </a:lnTo>
                  <a:lnTo>
                    <a:pt x="280638" y="4992975"/>
                  </a:lnTo>
                  <a:lnTo>
                    <a:pt x="329299" y="4996546"/>
                  </a:lnTo>
                  <a:lnTo>
                    <a:pt x="1646455" y="4996546"/>
                  </a:lnTo>
                  <a:lnTo>
                    <a:pt x="1695117" y="4992975"/>
                  </a:lnTo>
                  <a:lnTo>
                    <a:pt x="1741562" y="4982603"/>
                  </a:lnTo>
                  <a:lnTo>
                    <a:pt x="1785280" y="4965940"/>
                  </a:lnTo>
                  <a:lnTo>
                    <a:pt x="1825763" y="4943493"/>
                  </a:lnTo>
                  <a:lnTo>
                    <a:pt x="1862500" y="4915774"/>
                  </a:lnTo>
                  <a:lnTo>
                    <a:pt x="1894984" y="4883291"/>
                  </a:lnTo>
                  <a:lnTo>
                    <a:pt x="1922703" y="4846553"/>
                  </a:lnTo>
                  <a:lnTo>
                    <a:pt x="1945149" y="4806070"/>
                  </a:lnTo>
                  <a:lnTo>
                    <a:pt x="1961813" y="4762352"/>
                  </a:lnTo>
                  <a:lnTo>
                    <a:pt x="1972185" y="4715907"/>
                  </a:lnTo>
                  <a:lnTo>
                    <a:pt x="1975755" y="4667246"/>
                  </a:lnTo>
                  <a:lnTo>
                    <a:pt x="1975755" y="329299"/>
                  </a:lnTo>
                  <a:lnTo>
                    <a:pt x="1972185" y="280638"/>
                  </a:lnTo>
                  <a:lnTo>
                    <a:pt x="1961813" y="234193"/>
                  </a:lnTo>
                  <a:lnTo>
                    <a:pt x="1945149" y="190475"/>
                  </a:lnTo>
                  <a:lnTo>
                    <a:pt x="1922703" y="149992"/>
                  </a:lnTo>
                  <a:lnTo>
                    <a:pt x="1894984" y="113255"/>
                  </a:lnTo>
                  <a:lnTo>
                    <a:pt x="1862500" y="80771"/>
                  </a:lnTo>
                  <a:lnTo>
                    <a:pt x="1825763" y="53052"/>
                  </a:lnTo>
                  <a:lnTo>
                    <a:pt x="1785280" y="30606"/>
                  </a:lnTo>
                  <a:lnTo>
                    <a:pt x="1741562" y="13942"/>
                  </a:lnTo>
                  <a:lnTo>
                    <a:pt x="1695117" y="3570"/>
                  </a:lnTo>
                  <a:lnTo>
                    <a:pt x="1646455" y="0"/>
                  </a:lnTo>
                  <a:close/>
                </a:path>
              </a:pathLst>
            </a:custGeom>
            <a:solidFill>
              <a:srgbClr val="BDD7EE">
                <a:alpha val="34899"/>
              </a:srgbClr>
            </a:solidFill>
          </p:spPr>
          <p:txBody>
            <a:bodyPr wrap="square" lIns="0" tIns="0" rIns="0" bIns="0" rtlCol="0"/>
            <a:lstStyle/>
            <a:p>
              <a:endParaRPr sz="2700"/>
            </a:p>
          </p:txBody>
        </p:sp>
        <p:sp>
          <p:nvSpPr>
            <p:cNvPr id="5" name="object 5"/>
            <p:cNvSpPr/>
            <p:nvPr/>
          </p:nvSpPr>
          <p:spPr>
            <a:xfrm>
              <a:off x="10093427" y="1031657"/>
              <a:ext cx="1976120" cy="4996815"/>
            </a:xfrm>
            <a:custGeom>
              <a:avLst/>
              <a:gdLst/>
              <a:ahLst/>
              <a:cxnLst/>
              <a:rect l="l" t="t" r="r" b="b"/>
              <a:pathLst>
                <a:path w="1976120" h="4996815">
                  <a:moveTo>
                    <a:pt x="0" y="329299"/>
                  </a:moveTo>
                  <a:lnTo>
                    <a:pt x="3570" y="280638"/>
                  </a:lnTo>
                  <a:lnTo>
                    <a:pt x="13942" y="234193"/>
                  </a:lnTo>
                  <a:lnTo>
                    <a:pt x="30605" y="190475"/>
                  </a:lnTo>
                  <a:lnTo>
                    <a:pt x="53052" y="149992"/>
                  </a:lnTo>
                  <a:lnTo>
                    <a:pt x="80771" y="113254"/>
                  </a:lnTo>
                  <a:lnTo>
                    <a:pt x="113255" y="80771"/>
                  </a:lnTo>
                  <a:lnTo>
                    <a:pt x="149992" y="53052"/>
                  </a:lnTo>
                  <a:lnTo>
                    <a:pt x="190475" y="30605"/>
                  </a:lnTo>
                  <a:lnTo>
                    <a:pt x="234193" y="13942"/>
                  </a:lnTo>
                  <a:lnTo>
                    <a:pt x="280638" y="3570"/>
                  </a:lnTo>
                  <a:lnTo>
                    <a:pt x="329300" y="0"/>
                  </a:lnTo>
                  <a:lnTo>
                    <a:pt x="1646456" y="0"/>
                  </a:lnTo>
                  <a:lnTo>
                    <a:pt x="1695117" y="3570"/>
                  </a:lnTo>
                  <a:lnTo>
                    <a:pt x="1741562" y="13942"/>
                  </a:lnTo>
                  <a:lnTo>
                    <a:pt x="1785280" y="30605"/>
                  </a:lnTo>
                  <a:lnTo>
                    <a:pt x="1825763" y="53052"/>
                  </a:lnTo>
                  <a:lnTo>
                    <a:pt x="1862500" y="80771"/>
                  </a:lnTo>
                  <a:lnTo>
                    <a:pt x="1894984" y="113254"/>
                  </a:lnTo>
                  <a:lnTo>
                    <a:pt x="1922703" y="149992"/>
                  </a:lnTo>
                  <a:lnTo>
                    <a:pt x="1945149" y="190475"/>
                  </a:lnTo>
                  <a:lnTo>
                    <a:pt x="1961813" y="234193"/>
                  </a:lnTo>
                  <a:lnTo>
                    <a:pt x="1972185" y="280638"/>
                  </a:lnTo>
                  <a:lnTo>
                    <a:pt x="1975756" y="329299"/>
                  </a:lnTo>
                  <a:lnTo>
                    <a:pt x="1975756" y="4667246"/>
                  </a:lnTo>
                  <a:lnTo>
                    <a:pt x="1972185" y="4715907"/>
                  </a:lnTo>
                  <a:lnTo>
                    <a:pt x="1961813" y="4762352"/>
                  </a:lnTo>
                  <a:lnTo>
                    <a:pt x="1945149" y="4806070"/>
                  </a:lnTo>
                  <a:lnTo>
                    <a:pt x="1922703" y="4846553"/>
                  </a:lnTo>
                  <a:lnTo>
                    <a:pt x="1894984" y="4883290"/>
                  </a:lnTo>
                  <a:lnTo>
                    <a:pt x="1862500" y="4915774"/>
                  </a:lnTo>
                  <a:lnTo>
                    <a:pt x="1825763" y="4943493"/>
                  </a:lnTo>
                  <a:lnTo>
                    <a:pt x="1785280" y="4965940"/>
                  </a:lnTo>
                  <a:lnTo>
                    <a:pt x="1741562" y="4982603"/>
                  </a:lnTo>
                  <a:lnTo>
                    <a:pt x="1695117" y="4992975"/>
                  </a:lnTo>
                  <a:lnTo>
                    <a:pt x="1646456" y="4996546"/>
                  </a:lnTo>
                  <a:lnTo>
                    <a:pt x="329300" y="4996546"/>
                  </a:lnTo>
                  <a:lnTo>
                    <a:pt x="280638" y="4992975"/>
                  </a:lnTo>
                  <a:lnTo>
                    <a:pt x="234193" y="4982603"/>
                  </a:lnTo>
                  <a:lnTo>
                    <a:pt x="190475" y="4965940"/>
                  </a:lnTo>
                  <a:lnTo>
                    <a:pt x="149992" y="4943493"/>
                  </a:lnTo>
                  <a:lnTo>
                    <a:pt x="113255" y="4915774"/>
                  </a:lnTo>
                  <a:lnTo>
                    <a:pt x="80771" y="4883290"/>
                  </a:lnTo>
                  <a:lnTo>
                    <a:pt x="53052" y="4846553"/>
                  </a:lnTo>
                  <a:lnTo>
                    <a:pt x="30605" y="4806070"/>
                  </a:lnTo>
                  <a:lnTo>
                    <a:pt x="13942" y="4762352"/>
                  </a:lnTo>
                  <a:lnTo>
                    <a:pt x="3570" y="4715907"/>
                  </a:lnTo>
                  <a:lnTo>
                    <a:pt x="0" y="4667246"/>
                  </a:lnTo>
                  <a:lnTo>
                    <a:pt x="0" y="329299"/>
                  </a:lnTo>
                  <a:close/>
                </a:path>
              </a:pathLst>
            </a:custGeom>
            <a:ln w="12700">
              <a:solidFill>
                <a:srgbClr val="172C51"/>
              </a:solidFill>
            </a:ln>
          </p:spPr>
          <p:txBody>
            <a:bodyPr wrap="square" lIns="0" tIns="0" rIns="0" bIns="0" rtlCol="0"/>
            <a:lstStyle/>
            <a:p>
              <a:endParaRPr sz="2700"/>
            </a:p>
          </p:txBody>
        </p:sp>
      </p:grpSp>
      <p:sp>
        <p:nvSpPr>
          <p:cNvPr id="6" name="object 6" descr="$PPTXTitle"/>
          <p:cNvSpPr txBox="1">
            <a:spLocks noGrp="1"/>
          </p:cNvSpPr>
          <p:nvPr>
            <p:ph type="title"/>
          </p:nvPr>
        </p:nvSpPr>
        <p:spPr>
          <a:xfrm>
            <a:off x="3276457" y="534225"/>
            <a:ext cx="1675448" cy="696344"/>
          </a:xfrm>
          <a:prstGeom prst="rect">
            <a:avLst/>
          </a:prstGeom>
        </p:spPr>
        <p:txBody>
          <a:bodyPr vert="horz" wrap="square" lIns="0" tIns="19050" rIns="0" bIns="0" rtlCol="0" anchor="ctr">
            <a:spAutoFit/>
          </a:bodyPr>
          <a:lstStyle/>
          <a:p>
            <a:pPr marL="19050">
              <a:spcBef>
                <a:spcPts val="150"/>
              </a:spcBef>
            </a:pPr>
            <a:r>
              <a:rPr dirty="0">
                <a:solidFill>
                  <a:srgbClr val="000000"/>
                </a:solidFill>
              </a:rPr>
              <a:t>GPT</a:t>
            </a:r>
            <a:r>
              <a:rPr spc="-105" dirty="0">
                <a:solidFill>
                  <a:srgbClr val="000000"/>
                </a:solidFill>
              </a:rPr>
              <a:t> </a:t>
            </a:r>
            <a:r>
              <a:rPr spc="-75" dirty="0">
                <a:solidFill>
                  <a:srgbClr val="000000"/>
                </a:solidFill>
              </a:rPr>
              <a:t>–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xfrm>
            <a:off x="11664267" y="6371008"/>
            <a:ext cx="322579" cy="2114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193675">
              <a:spcBef>
                <a:spcPts val="40"/>
              </a:spcBef>
            </a:pPr>
            <a:fld id="{81D60167-4931-47E6-BA6A-407CBD079E47}" type="slidenum">
              <a:rPr lang="en-GB" spc="-50" smtClean="0"/>
              <a:pPr marL="193675">
                <a:spcBef>
                  <a:spcPts val="40"/>
                </a:spcBef>
              </a:pPr>
              <a:t>123</a:t>
            </a:fld>
            <a:endParaRPr spc="-38" dirty="0"/>
          </a:p>
        </p:txBody>
      </p:sp>
      <p:sp>
        <p:nvSpPr>
          <p:cNvPr id="7" name="object 7"/>
          <p:cNvSpPr txBox="1"/>
          <p:nvPr/>
        </p:nvSpPr>
        <p:spPr>
          <a:xfrm>
            <a:off x="5086587" y="509435"/>
            <a:ext cx="3147060" cy="795089"/>
          </a:xfrm>
          <a:prstGeom prst="rect">
            <a:avLst/>
          </a:prstGeom>
          <a:solidFill>
            <a:srgbClr val="FFFF00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6180"/>
              </a:lnSpc>
            </a:pPr>
            <a:r>
              <a:rPr sz="5400" b="1" spc="-30" dirty="0">
                <a:latin typeface="Calibri"/>
                <a:cs typeface="Calibri"/>
              </a:rPr>
              <a:t>Generative</a:t>
            </a:r>
            <a:endParaRPr sz="54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349662" y="451867"/>
            <a:ext cx="6662738" cy="850233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sz="5400" b="1" spc="-15" dirty="0">
                <a:latin typeface="Calibri"/>
                <a:cs typeface="Calibri"/>
              </a:rPr>
              <a:t>Pretrained</a:t>
            </a:r>
            <a:r>
              <a:rPr sz="5400" b="1" spc="-270" dirty="0">
                <a:latin typeface="Calibri"/>
                <a:cs typeface="Calibri"/>
              </a:rPr>
              <a:t> </a:t>
            </a:r>
            <a:r>
              <a:rPr sz="5400" b="1" spc="-30" dirty="0">
                <a:latin typeface="Calibri"/>
                <a:cs typeface="Calibri"/>
              </a:rPr>
              <a:t>Transformer</a:t>
            </a:r>
            <a:endParaRPr sz="54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20462" y="1489710"/>
            <a:ext cx="10725150" cy="7244547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sz="3600" b="1" dirty="0">
                <a:solidFill>
                  <a:srgbClr val="242424"/>
                </a:solidFill>
                <a:latin typeface="Calibri"/>
                <a:cs typeface="Calibri"/>
              </a:rPr>
              <a:t>What</a:t>
            </a:r>
            <a:r>
              <a:rPr sz="3600" b="1" spc="-68" dirty="0">
                <a:solidFill>
                  <a:srgbClr val="242424"/>
                </a:solidFill>
                <a:latin typeface="Calibri"/>
                <a:cs typeface="Calibri"/>
              </a:rPr>
              <a:t> </a:t>
            </a:r>
            <a:r>
              <a:rPr sz="3600" b="1" dirty="0">
                <a:solidFill>
                  <a:srgbClr val="242424"/>
                </a:solidFill>
                <a:latin typeface="Calibri"/>
                <a:cs typeface="Calibri"/>
              </a:rPr>
              <a:t>is</a:t>
            </a:r>
            <a:r>
              <a:rPr sz="3600" b="1" spc="-53" dirty="0">
                <a:solidFill>
                  <a:srgbClr val="242424"/>
                </a:solidFill>
                <a:latin typeface="Calibri"/>
                <a:cs typeface="Calibri"/>
              </a:rPr>
              <a:t> </a:t>
            </a:r>
            <a:r>
              <a:rPr sz="3600" b="1" dirty="0">
                <a:solidFill>
                  <a:srgbClr val="242424"/>
                </a:solidFill>
                <a:latin typeface="Calibri"/>
                <a:cs typeface="Calibri"/>
              </a:rPr>
              <a:t>our</a:t>
            </a:r>
            <a:r>
              <a:rPr sz="3600" b="1" spc="-68" dirty="0">
                <a:solidFill>
                  <a:srgbClr val="242424"/>
                </a:solidFill>
                <a:latin typeface="Calibri"/>
                <a:cs typeface="Calibri"/>
              </a:rPr>
              <a:t> </a:t>
            </a:r>
            <a:r>
              <a:rPr sz="3600" b="1" spc="-38" dirty="0">
                <a:solidFill>
                  <a:srgbClr val="242424"/>
                </a:solidFill>
                <a:latin typeface="Calibri"/>
                <a:cs typeface="Calibri"/>
              </a:rPr>
              <a:t>takeaway</a:t>
            </a:r>
            <a:r>
              <a:rPr sz="3600" b="1" spc="-60" dirty="0">
                <a:solidFill>
                  <a:srgbClr val="242424"/>
                </a:solidFill>
                <a:latin typeface="Calibri"/>
                <a:cs typeface="Calibri"/>
              </a:rPr>
              <a:t> </a:t>
            </a:r>
            <a:r>
              <a:rPr sz="3600" b="1" dirty="0">
                <a:solidFill>
                  <a:srgbClr val="242424"/>
                </a:solidFill>
                <a:latin typeface="Calibri"/>
                <a:cs typeface="Calibri"/>
              </a:rPr>
              <a:t>from</a:t>
            </a:r>
            <a:r>
              <a:rPr sz="3600" b="1" spc="-60" dirty="0">
                <a:solidFill>
                  <a:srgbClr val="242424"/>
                </a:solidFill>
                <a:latin typeface="Calibri"/>
                <a:cs typeface="Calibri"/>
              </a:rPr>
              <a:t> </a:t>
            </a:r>
            <a:r>
              <a:rPr sz="3600" b="1" spc="-30" dirty="0">
                <a:solidFill>
                  <a:srgbClr val="242424"/>
                </a:solidFill>
                <a:latin typeface="Calibri"/>
                <a:cs typeface="Calibri"/>
              </a:rPr>
              <a:t>GPT?</a:t>
            </a:r>
            <a:endParaRPr sz="3600">
              <a:latin typeface="Calibri"/>
              <a:cs typeface="Calibri"/>
            </a:endParaRPr>
          </a:p>
          <a:p>
            <a:pPr marL="529590" indent="-510540" algn="just">
              <a:spcBef>
                <a:spcPts val="4388"/>
              </a:spcBef>
              <a:buFont typeface="Arial"/>
              <a:buChar char="•"/>
              <a:tabLst>
                <a:tab pos="529590" algn="l"/>
              </a:tabLst>
            </a:pPr>
            <a:r>
              <a:rPr sz="3600" b="1" dirty="0">
                <a:solidFill>
                  <a:srgbClr val="374151"/>
                </a:solidFill>
                <a:latin typeface="Calibri"/>
                <a:cs typeface="Calibri"/>
              </a:rPr>
              <a:t>The</a:t>
            </a:r>
            <a:r>
              <a:rPr sz="3600" b="1" spc="-83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3600" b="1" spc="-15" dirty="0">
                <a:solidFill>
                  <a:srgbClr val="374151"/>
                </a:solidFill>
                <a:latin typeface="Calibri"/>
                <a:cs typeface="Calibri"/>
              </a:rPr>
              <a:t>Effectiveness</a:t>
            </a:r>
            <a:r>
              <a:rPr sz="3600" b="1" spc="-7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3600" b="1" dirty="0">
                <a:solidFill>
                  <a:srgbClr val="374151"/>
                </a:solidFill>
                <a:latin typeface="Calibri"/>
                <a:cs typeface="Calibri"/>
              </a:rPr>
              <a:t>of</a:t>
            </a:r>
            <a:r>
              <a:rPr sz="3600" b="1" spc="-83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3600" b="1" spc="-38" dirty="0">
                <a:solidFill>
                  <a:srgbClr val="374151"/>
                </a:solidFill>
                <a:latin typeface="Calibri"/>
                <a:cs typeface="Calibri"/>
              </a:rPr>
              <a:t>Self-</a:t>
            </a:r>
            <a:r>
              <a:rPr sz="3600" b="1" dirty="0">
                <a:solidFill>
                  <a:srgbClr val="374151"/>
                </a:solidFill>
                <a:latin typeface="Calibri"/>
                <a:cs typeface="Calibri"/>
              </a:rPr>
              <a:t>Supervised</a:t>
            </a:r>
            <a:r>
              <a:rPr sz="3600" b="1" spc="-83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3600" b="1" spc="-15" dirty="0">
                <a:solidFill>
                  <a:srgbClr val="374151"/>
                </a:solidFill>
                <a:latin typeface="Calibri"/>
                <a:cs typeface="Calibri"/>
              </a:rPr>
              <a:t>Learning</a:t>
            </a:r>
            <a:endParaRPr sz="3600">
              <a:latin typeface="Calibri"/>
              <a:cs typeface="Calibri"/>
            </a:endParaRPr>
          </a:p>
          <a:p>
            <a:pPr marL="1215390" marR="576263" lvl="1" indent="-510540" algn="just">
              <a:lnSpc>
                <a:spcPct val="98800"/>
              </a:lnSpc>
              <a:spcBef>
                <a:spcPts val="90"/>
              </a:spcBef>
              <a:buFont typeface="Arial"/>
              <a:buChar char="•"/>
              <a:tabLst>
                <a:tab pos="1219200" algn="l"/>
              </a:tabLst>
            </a:pPr>
            <a:r>
              <a:rPr sz="3600" spc="-30" dirty="0">
                <a:solidFill>
                  <a:srgbClr val="374151"/>
                </a:solidFill>
                <a:latin typeface="Calibri"/>
                <a:cs typeface="Calibri"/>
              </a:rPr>
              <a:t>Specifically,</a:t>
            </a:r>
            <a:r>
              <a:rPr sz="3600" spc="-53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374151"/>
                </a:solidFill>
                <a:latin typeface="Calibri"/>
                <a:cs typeface="Calibri"/>
              </a:rPr>
              <a:t>the</a:t>
            </a:r>
            <a:r>
              <a:rPr sz="3600" spc="-4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374151"/>
                </a:solidFill>
                <a:latin typeface="Calibri"/>
                <a:cs typeface="Calibri"/>
              </a:rPr>
              <a:t>model</a:t>
            </a:r>
            <a:r>
              <a:rPr sz="3600" spc="-53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374151"/>
                </a:solidFill>
                <a:latin typeface="Calibri"/>
                <a:cs typeface="Calibri"/>
              </a:rPr>
              <a:t>seems</a:t>
            </a:r>
            <a:r>
              <a:rPr sz="3600" spc="-6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374151"/>
                </a:solidFill>
                <a:latin typeface="Calibri"/>
                <a:cs typeface="Calibri"/>
              </a:rPr>
              <a:t>to</a:t>
            </a:r>
            <a:r>
              <a:rPr sz="3600" spc="-53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374151"/>
                </a:solidFill>
                <a:latin typeface="Calibri"/>
                <a:cs typeface="Calibri"/>
              </a:rPr>
              <a:t>be</a:t>
            </a:r>
            <a:r>
              <a:rPr sz="3600" spc="-4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374151"/>
                </a:solidFill>
                <a:latin typeface="Calibri"/>
                <a:cs typeface="Calibri"/>
              </a:rPr>
              <a:t>able</a:t>
            </a:r>
            <a:r>
              <a:rPr sz="3600" spc="-4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374151"/>
                </a:solidFill>
                <a:latin typeface="Calibri"/>
                <a:cs typeface="Calibri"/>
              </a:rPr>
              <a:t>to</a:t>
            </a:r>
            <a:r>
              <a:rPr sz="3600" spc="-53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3600" spc="-15" dirty="0">
                <a:solidFill>
                  <a:srgbClr val="374151"/>
                </a:solidFill>
                <a:latin typeface="Calibri"/>
                <a:cs typeface="Calibri"/>
              </a:rPr>
              <a:t>learn 	</a:t>
            </a:r>
            <a:r>
              <a:rPr sz="3600" dirty="0">
                <a:solidFill>
                  <a:srgbClr val="374151"/>
                </a:solidFill>
                <a:latin typeface="Calibri"/>
                <a:cs typeface="Calibri"/>
              </a:rPr>
              <a:t>from</a:t>
            </a:r>
            <a:r>
              <a:rPr sz="3600" spc="-127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3600" spc="-15" dirty="0">
                <a:solidFill>
                  <a:srgbClr val="374151"/>
                </a:solidFill>
                <a:latin typeface="Calibri"/>
                <a:cs typeface="Calibri"/>
              </a:rPr>
              <a:t>generating</a:t>
            </a:r>
            <a:r>
              <a:rPr sz="3600" spc="-12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374151"/>
                </a:solidFill>
                <a:latin typeface="Calibri"/>
                <a:cs typeface="Calibri"/>
              </a:rPr>
              <a:t>the</a:t>
            </a:r>
            <a:r>
              <a:rPr sz="3600" spc="-113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374151"/>
                </a:solidFill>
                <a:latin typeface="Calibri"/>
                <a:cs typeface="Calibri"/>
              </a:rPr>
              <a:t>language</a:t>
            </a:r>
            <a:r>
              <a:rPr sz="3600" spc="-12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3600" i="1" dirty="0">
                <a:solidFill>
                  <a:srgbClr val="374151"/>
                </a:solidFill>
                <a:latin typeface="Calibri"/>
                <a:cs typeface="Calibri"/>
              </a:rPr>
              <a:t>itself</a:t>
            </a:r>
            <a:r>
              <a:rPr sz="3600" dirty="0">
                <a:solidFill>
                  <a:srgbClr val="374151"/>
                </a:solidFill>
                <a:latin typeface="Calibri"/>
                <a:cs typeface="Calibri"/>
              </a:rPr>
              <a:t>,</a:t>
            </a:r>
            <a:r>
              <a:rPr sz="3600" spc="-12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374151"/>
                </a:solidFill>
                <a:latin typeface="Calibri"/>
                <a:cs typeface="Calibri"/>
              </a:rPr>
              <a:t>rather</a:t>
            </a:r>
            <a:r>
              <a:rPr sz="3600" spc="-113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3600" spc="-30" dirty="0">
                <a:solidFill>
                  <a:srgbClr val="374151"/>
                </a:solidFill>
                <a:latin typeface="Calibri"/>
                <a:cs typeface="Calibri"/>
              </a:rPr>
              <a:t>than 	</a:t>
            </a:r>
            <a:r>
              <a:rPr sz="3600" dirty="0">
                <a:solidFill>
                  <a:srgbClr val="374151"/>
                </a:solidFill>
                <a:latin typeface="Calibri"/>
                <a:cs typeface="Calibri"/>
              </a:rPr>
              <a:t>from</a:t>
            </a:r>
            <a:r>
              <a:rPr sz="3600" spc="-98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374151"/>
                </a:solidFill>
                <a:latin typeface="Calibri"/>
                <a:cs typeface="Calibri"/>
              </a:rPr>
              <a:t>any</a:t>
            </a:r>
            <a:r>
              <a:rPr sz="3600" spc="-9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374151"/>
                </a:solidFill>
                <a:latin typeface="Calibri"/>
                <a:cs typeface="Calibri"/>
              </a:rPr>
              <a:t>specific</a:t>
            </a:r>
            <a:r>
              <a:rPr sz="3600" spc="-98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374151"/>
                </a:solidFill>
                <a:latin typeface="Calibri"/>
                <a:cs typeface="Calibri"/>
              </a:rPr>
              <a:t>task</a:t>
            </a:r>
            <a:r>
              <a:rPr sz="3600" spc="-98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374151"/>
                </a:solidFill>
                <a:latin typeface="Calibri"/>
                <a:cs typeface="Calibri"/>
              </a:rPr>
              <a:t>we</a:t>
            </a:r>
            <a:r>
              <a:rPr sz="3600" spc="-9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374151"/>
                </a:solidFill>
                <a:latin typeface="Calibri"/>
                <a:cs typeface="Calibri"/>
              </a:rPr>
              <a:t>might</a:t>
            </a:r>
            <a:r>
              <a:rPr sz="3600" spc="-9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374151"/>
                </a:solidFill>
                <a:latin typeface="Calibri"/>
                <a:cs typeface="Calibri"/>
              </a:rPr>
              <a:t>cook</a:t>
            </a:r>
            <a:r>
              <a:rPr sz="3600" spc="-98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3600" spc="-38" dirty="0">
                <a:solidFill>
                  <a:srgbClr val="374151"/>
                </a:solidFill>
                <a:latin typeface="Calibri"/>
                <a:cs typeface="Calibri"/>
              </a:rPr>
              <a:t>up.</a:t>
            </a:r>
            <a:endParaRPr sz="3600">
              <a:latin typeface="Calibri"/>
              <a:cs typeface="Calibri"/>
            </a:endParaRPr>
          </a:p>
          <a:p>
            <a:pPr marL="529590" indent="-510540" algn="just">
              <a:spcBef>
                <a:spcPts val="4395"/>
              </a:spcBef>
              <a:buFont typeface="Arial"/>
              <a:buChar char="•"/>
              <a:tabLst>
                <a:tab pos="529590" algn="l"/>
              </a:tabLst>
            </a:pPr>
            <a:r>
              <a:rPr sz="3600" b="1" dirty="0">
                <a:solidFill>
                  <a:srgbClr val="374151"/>
                </a:solidFill>
                <a:latin typeface="Calibri"/>
                <a:cs typeface="Calibri"/>
              </a:rPr>
              <a:t>Language</a:t>
            </a:r>
            <a:r>
              <a:rPr sz="3600" b="1" spc="-9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3600" b="1" dirty="0">
                <a:solidFill>
                  <a:srgbClr val="374151"/>
                </a:solidFill>
                <a:latin typeface="Calibri"/>
                <a:cs typeface="Calibri"/>
              </a:rPr>
              <a:t>Model</a:t>
            </a:r>
            <a:r>
              <a:rPr sz="3600" b="1" spc="-98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3600" b="1" dirty="0">
                <a:solidFill>
                  <a:srgbClr val="374151"/>
                </a:solidFill>
                <a:latin typeface="Calibri"/>
                <a:cs typeface="Calibri"/>
              </a:rPr>
              <a:t>as</a:t>
            </a:r>
            <a:r>
              <a:rPr sz="3600" b="1" spc="-83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3600" b="1" dirty="0">
                <a:solidFill>
                  <a:srgbClr val="374151"/>
                </a:solidFill>
                <a:latin typeface="Calibri"/>
                <a:cs typeface="Calibri"/>
              </a:rPr>
              <a:t>a</a:t>
            </a:r>
            <a:r>
              <a:rPr sz="3600" b="1" spc="-9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3600" b="1" dirty="0">
                <a:solidFill>
                  <a:srgbClr val="374151"/>
                </a:solidFill>
                <a:latin typeface="Calibri"/>
                <a:cs typeface="Calibri"/>
              </a:rPr>
              <a:t>Knowledge</a:t>
            </a:r>
            <a:r>
              <a:rPr sz="3600" b="1" spc="-9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3600" b="1" spc="-30" dirty="0">
                <a:solidFill>
                  <a:srgbClr val="374151"/>
                </a:solidFill>
                <a:latin typeface="Calibri"/>
                <a:cs typeface="Calibri"/>
              </a:rPr>
              <a:t>Base</a:t>
            </a:r>
            <a:endParaRPr sz="3600">
              <a:latin typeface="Calibri"/>
              <a:cs typeface="Calibri"/>
            </a:endParaRPr>
          </a:p>
          <a:p>
            <a:pPr marL="1215390" marR="7620" lvl="1" indent="-510540" algn="just">
              <a:lnSpc>
                <a:spcPct val="98700"/>
              </a:lnSpc>
              <a:spcBef>
                <a:spcPts val="90"/>
              </a:spcBef>
              <a:buFont typeface="Arial"/>
              <a:buChar char="•"/>
              <a:tabLst>
                <a:tab pos="1219200" algn="l"/>
              </a:tabLst>
            </a:pPr>
            <a:r>
              <a:rPr sz="3600" spc="-30" dirty="0">
                <a:solidFill>
                  <a:srgbClr val="374151"/>
                </a:solidFill>
                <a:latin typeface="Calibri"/>
                <a:cs typeface="Calibri"/>
              </a:rPr>
              <a:t>Specifically,</a:t>
            </a:r>
            <a:r>
              <a:rPr sz="3600" spc="-83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374151"/>
                </a:solidFill>
                <a:latin typeface="Calibri"/>
                <a:cs typeface="Calibri"/>
              </a:rPr>
              <a:t>a</a:t>
            </a:r>
            <a:r>
              <a:rPr sz="3600" spc="-83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3600" spc="-15" dirty="0">
                <a:solidFill>
                  <a:srgbClr val="374151"/>
                </a:solidFill>
                <a:latin typeface="Calibri"/>
                <a:cs typeface="Calibri"/>
              </a:rPr>
              <a:t>generatively</a:t>
            </a:r>
            <a:r>
              <a:rPr sz="3600" spc="-83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3600" spc="-15" dirty="0">
                <a:solidFill>
                  <a:srgbClr val="374151"/>
                </a:solidFill>
                <a:latin typeface="Calibri"/>
                <a:cs typeface="Calibri"/>
              </a:rPr>
              <a:t>pretrained</a:t>
            </a:r>
            <a:r>
              <a:rPr sz="3600" spc="-7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374151"/>
                </a:solidFill>
                <a:latin typeface="Calibri"/>
                <a:cs typeface="Calibri"/>
              </a:rPr>
              <a:t>model</a:t>
            </a:r>
            <a:r>
              <a:rPr sz="3600" spc="-9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3600" spc="-15" dirty="0">
                <a:solidFill>
                  <a:srgbClr val="374151"/>
                </a:solidFill>
                <a:latin typeface="Calibri"/>
                <a:cs typeface="Calibri"/>
              </a:rPr>
              <a:t>seems 	</a:t>
            </a:r>
            <a:r>
              <a:rPr sz="3600" dirty="0">
                <a:solidFill>
                  <a:srgbClr val="374151"/>
                </a:solidFill>
                <a:latin typeface="Calibri"/>
                <a:cs typeface="Calibri"/>
              </a:rPr>
              <a:t>to</a:t>
            </a:r>
            <a:r>
              <a:rPr sz="3600" spc="-68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374151"/>
                </a:solidFill>
                <a:latin typeface="Calibri"/>
                <a:cs typeface="Calibri"/>
              </a:rPr>
              <a:t>have</a:t>
            </a:r>
            <a:r>
              <a:rPr sz="3600" spc="-53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374151"/>
                </a:solidFill>
                <a:latin typeface="Calibri"/>
                <a:cs typeface="Calibri"/>
              </a:rPr>
              <a:t>a</a:t>
            </a:r>
            <a:r>
              <a:rPr sz="3600" spc="-6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374151"/>
                </a:solidFill>
                <a:latin typeface="Calibri"/>
                <a:cs typeface="Calibri"/>
              </a:rPr>
              <a:t>decent</a:t>
            </a:r>
            <a:r>
              <a:rPr sz="3600" spc="-68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3600" spc="-53" dirty="0">
                <a:solidFill>
                  <a:srgbClr val="374151"/>
                </a:solidFill>
                <a:latin typeface="Calibri"/>
                <a:cs typeface="Calibri"/>
              </a:rPr>
              <a:t>zero-</a:t>
            </a:r>
            <a:r>
              <a:rPr sz="3600" dirty="0">
                <a:solidFill>
                  <a:srgbClr val="374151"/>
                </a:solidFill>
                <a:latin typeface="Calibri"/>
                <a:cs typeface="Calibri"/>
              </a:rPr>
              <a:t>shot</a:t>
            </a:r>
            <a:r>
              <a:rPr sz="3600" spc="-68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3600" spc="-15" dirty="0">
                <a:solidFill>
                  <a:srgbClr val="374151"/>
                </a:solidFill>
                <a:latin typeface="Calibri"/>
                <a:cs typeface="Calibri"/>
              </a:rPr>
              <a:t>performance</a:t>
            </a:r>
            <a:r>
              <a:rPr sz="3600" spc="-4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374151"/>
                </a:solidFill>
                <a:latin typeface="Calibri"/>
                <a:cs typeface="Calibri"/>
              </a:rPr>
              <a:t>on</a:t>
            </a:r>
            <a:r>
              <a:rPr sz="3600" spc="-6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374151"/>
                </a:solidFill>
                <a:latin typeface="Calibri"/>
                <a:cs typeface="Calibri"/>
              </a:rPr>
              <a:t>a</a:t>
            </a:r>
            <a:r>
              <a:rPr sz="3600" spc="-6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3600" spc="-15" dirty="0">
                <a:solidFill>
                  <a:srgbClr val="374151"/>
                </a:solidFill>
                <a:latin typeface="Calibri"/>
                <a:cs typeface="Calibri"/>
              </a:rPr>
              <a:t>range 	</a:t>
            </a:r>
            <a:r>
              <a:rPr sz="3600" dirty="0">
                <a:solidFill>
                  <a:srgbClr val="374151"/>
                </a:solidFill>
                <a:latin typeface="Calibri"/>
                <a:cs typeface="Calibri"/>
              </a:rPr>
              <a:t>of</a:t>
            </a:r>
            <a:r>
              <a:rPr sz="3600" spc="-4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374151"/>
                </a:solidFill>
                <a:latin typeface="Calibri"/>
                <a:cs typeface="Calibri"/>
              </a:rPr>
              <a:t>NLP</a:t>
            </a:r>
            <a:r>
              <a:rPr sz="3600" spc="-4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3600" spc="-15" dirty="0">
                <a:solidFill>
                  <a:srgbClr val="374151"/>
                </a:solidFill>
                <a:latin typeface="Calibri"/>
                <a:cs typeface="Calibri"/>
              </a:rPr>
              <a:t>tasks.</a:t>
            </a:r>
            <a:endParaRPr sz="3600">
              <a:latin typeface="Calibri"/>
              <a:cs typeface="Calibri"/>
            </a:endParaRPr>
          </a:p>
          <a:p>
            <a:pPr marL="529590" indent="-510540" algn="just">
              <a:spcBef>
                <a:spcPts val="4388"/>
              </a:spcBef>
              <a:buFont typeface="Arial"/>
              <a:buChar char="•"/>
              <a:tabLst>
                <a:tab pos="529590" algn="l"/>
              </a:tabLst>
            </a:pPr>
            <a:r>
              <a:rPr sz="3600" b="1" dirty="0">
                <a:solidFill>
                  <a:srgbClr val="C00000"/>
                </a:solidFill>
                <a:latin typeface="Calibri"/>
                <a:cs typeface="Calibri"/>
              </a:rPr>
              <a:t>And</a:t>
            </a:r>
            <a:r>
              <a:rPr sz="3600" b="1" spc="-7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600" b="1" dirty="0">
                <a:solidFill>
                  <a:srgbClr val="C00000"/>
                </a:solidFill>
                <a:latin typeface="Calibri"/>
                <a:cs typeface="Calibri"/>
              </a:rPr>
              <a:t>scaling</a:t>
            </a:r>
            <a:r>
              <a:rPr sz="3600" b="1" spc="-68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600" b="1" spc="-15" dirty="0">
                <a:solidFill>
                  <a:srgbClr val="C00000"/>
                </a:solidFill>
                <a:latin typeface="Calibri"/>
                <a:cs typeface="Calibri"/>
              </a:rPr>
              <a:t>works!!!</a:t>
            </a:r>
            <a:endParaRPr sz="3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170840" y="1386566"/>
            <a:ext cx="5946456" cy="8526780"/>
            <a:chOff x="4113893" y="924377"/>
            <a:chExt cx="3964304" cy="56845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94566" y="1003509"/>
              <a:ext cx="3809225" cy="5605375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095998" y="930727"/>
              <a:ext cx="1976120" cy="4996815"/>
            </a:xfrm>
            <a:custGeom>
              <a:avLst/>
              <a:gdLst/>
              <a:ahLst/>
              <a:cxnLst/>
              <a:rect l="l" t="t" r="r" b="b"/>
              <a:pathLst>
                <a:path w="1976120" h="4996815">
                  <a:moveTo>
                    <a:pt x="1646455" y="0"/>
                  </a:moveTo>
                  <a:lnTo>
                    <a:pt x="329299" y="0"/>
                  </a:lnTo>
                  <a:lnTo>
                    <a:pt x="280638" y="3570"/>
                  </a:lnTo>
                  <a:lnTo>
                    <a:pt x="234193" y="13942"/>
                  </a:lnTo>
                  <a:lnTo>
                    <a:pt x="190475" y="30606"/>
                  </a:lnTo>
                  <a:lnTo>
                    <a:pt x="149992" y="53052"/>
                  </a:lnTo>
                  <a:lnTo>
                    <a:pt x="113255" y="80771"/>
                  </a:lnTo>
                  <a:lnTo>
                    <a:pt x="80771" y="113255"/>
                  </a:lnTo>
                  <a:lnTo>
                    <a:pt x="53052" y="149992"/>
                  </a:lnTo>
                  <a:lnTo>
                    <a:pt x="30606" y="190475"/>
                  </a:lnTo>
                  <a:lnTo>
                    <a:pt x="13942" y="234193"/>
                  </a:lnTo>
                  <a:lnTo>
                    <a:pt x="3570" y="280638"/>
                  </a:lnTo>
                  <a:lnTo>
                    <a:pt x="0" y="329299"/>
                  </a:lnTo>
                  <a:lnTo>
                    <a:pt x="0" y="4667245"/>
                  </a:lnTo>
                  <a:lnTo>
                    <a:pt x="3570" y="4715907"/>
                  </a:lnTo>
                  <a:lnTo>
                    <a:pt x="13942" y="4762351"/>
                  </a:lnTo>
                  <a:lnTo>
                    <a:pt x="30606" y="4806070"/>
                  </a:lnTo>
                  <a:lnTo>
                    <a:pt x="53052" y="4846553"/>
                  </a:lnTo>
                  <a:lnTo>
                    <a:pt x="80771" y="4883290"/>
                  </a:lnTo>
                  <a:lnTo>
                    <a:pt x="113255" y="4915774"/>
                  </a:lnTo>
                  <a:lnTo>
                    <a:pt x="149992" y="4943493"/>
                  </a:lnTo>
                  <a:lnTo>
                    <a:pt x="190475" y="4965939"/>
                  </a:lnTo>
                  <a:lnTo>
                    <a:pt x="234193" y="4982603"/>
                  </a:lnTo>
                  <a:lnTo>
                    <a:pt x="280638" y="4992975"/>
                  </a:lnTo>
                  <a:lnTo>
                    <a:pt x="329299" y="4996545"/>
                  </a:lnTo>
                  <a:lnTo>
                    <a:pt x="1646455" y="4996545"/>
                  </a:lnTo>
                  <a:lnTo>
                    <a:pt x="1695117" y="4992975"/>
                  </a:lnTo>
                  <a:lnTo>
                    <a:pt x="1741562" y="4982603"/>
                  </a:lnTo>
                  <a:lnTo>
                    <a:pt x="1785280" y="4965939"/>
                  </a:lnTo>
                  <a:lnTo>
                    <a:pt x="1825763" y="4943493"/>
                  </a:lnTo>
                  <a:lnTo>
                    <a:pt x="1862500" y="4915774"/>
                  </a:lnTo>
                  <a:lnTo>
                    <a:pt x="1894984" y="4883290"/>
                  </a:lnTo>
                  <a:lnTo>
                    <a:pt x="1922703" y="4846553"/>
                  </a:lnTo>
                  <a:lnTo>
                    <a:pt x="1945149" y="4806070"/>
                  </a:lnTo>
                  <a:lnTo>
                    <a:pt x="1961813" y="4762351"/>
                  </a:lnTo>
                  <a:lnTo>
                    <a:pt x="1972185" y="4715907"/>
                  </a:lnTo>
                  <a:lnTo>
                    <a:pt x="1975755" y="4667245"/>
                  </a:lnTo>
                  <a:lnTo>
                    <a:pt x="1975755" y="329299"/>
                  </a:lnTo>
                  <a:lnTo>
                    <a:pt x="1972185" y="280638"/>
                  </a:lnTo>
                  <a:lnTo>
                    <a:pt x="1961813" y="234193"/>
                  </a:lnTo>
                  <a:lnTo>
                    <a:pt x="1945149" y="190475"/>
                  </a:lnTo>
                  <a:lnTo>
                    <a:pt x="1922703" y="149992"/>
                  </a:lnTo>
                  <a:lnTo>
                    <a:pt x="1894984" y="113255"/>
                  </a:lnTo>
                  <a:lnTo>
                    <a:pt x="1862500" y="80771"/>
                  </a:lnTo>
                  <a:lnTo>
                    <a:pt x="1825763" y="53052"/>
                  </a:lnTo>
                  <a:lnTo>
                    <a:pt x="1785280" y="30606"/>
                  </a:lnTo>
                  <a:lnTo>
                    <a:pt x="1741562" y="13942"/>
                  </a:lnTo>
                  <a:lnTo>
                    <a:pt x="1695117" y="3570"/>
                  </a:lnTo>
                  <a:lnTo>
                    <a:pt x="1646455" y="0"/>
                  </a:lnTo>
                  <a:close/>
                </a:path>
              </a:pathLst>
            </a:custGeom>
            <a:solidFill>
              <a:srgbClr val="BDD7EE">
                <a:alpha val="34899"/>
              </a:srgbClr>
            </a:solidFill>
          </p:spPr>
          <p:txBody>
            <a:bodyPr wrap="square" lIns="0" tIns="0" rIns="0" bIns="0" rtlCol="0"/>
            <a:lstStyle/>
            <a:p>
              <a:endParaRPr sz="2700"/>
            </a:p>
          </p:txBody>
        </p:sp>
        <p:sp>
          <p:nvSpPr>
            <p:cNvPr id="5" name="object 5"/>
            <p:cNvSpPr/>
            <p:nvPr/>
          </p:nvSpPr>
          <p:spPr>
            <a:xfrm>
              <a:off x="6095998" y="930727"/>
              <a:ext cx="1976120" cy="4996815"/>
            </a:xfrm>
            <a:custGeom>
              <a:avLst/>
              <a:gdLst/>
              <a:ahLst/>
              <a:cxnLst/>
              <a:rect l="l" t="t" r="r" b="b"/>
              <a:pathLst>
                <a:path w="1976120" h="4996815">
                  <a:moveTo>
                    <a:pt x="0" y="329299"/>
                  </a:moveTo>
                  <a:lnTo>
                    <a:pt x="3570" y="280638"/>
                  </a:lnTo>
                  <a:lnTo>
                    <a:pt x="13942" y="234193"/>
                  </a:lnTo>
                  <a:lnTo>
                    <a:pt x="30605" y="190475"/>
                  </a:lnTo>
                  <a:lnTo>
                    <a:pt x="53052" y="149992"/>
                  </a:lnTo>
                  <a:lnTo>
                    <a:pt x="80771" y="113254"/>
                  </a:lnTo>
                  <a:lnTo>
                    <a:pt x="113255" y="80771"/>
                  </a:lnTo>
                  <a:lnTo>
                    <a:pt x="149992" y="53052"/>
                  </a:lnTo>
                  <a:lnTo>
                    <a:pt x="190475" y="30605"/>
                  </a:lnTo>
                  <a:lnTo>
                    <a:pt x="234193" y="13942"/>
                  </a:lnTo>
                  <a:lnTo>
                    <a:pt x="280638" y="3570"/>
                  </a:lnTo>
                  <a:lnTo>
                    <a:pt x="329300" y="0"/>
                  </a:lnTo>
                  <a:lnTo>
                    <a:pt x="1646456" y="0"/>
                  </a:lnTo>
                  <a:lnTo>
                    <a:pt x="1695117" y="3570"/>
                  </a:lnTo>
                  <a:lnTo>
                    <a:pt x="1741562" y="13942"/>
                  </a:lnTo>
                  <a:lnTo>
                    <a:pt x="1785280" y="30605"/>
                  </a:lnTo>
                  <a:lnTo>
                    <a:pt x="1825763" y="53052"/>
                  </a:lnTo>
                  <a:lnTo>
                    <a:pt x="1862500" y="80771"/>
                  </a:lnTo>
                  <a:lnTo>
                    <a:pt x="1894984" y="113254"/>
                  </a:lnTo>
                  <a:lnTo>
                    <a:pt x="1922703" y="149992"/>
                  </a:lnTo>
                  <a:lnTo>
                    <a:pt x="1945149" y="190475"/>
                  </a:lnTo>
                  <a:lnTo>
                    <a:pt x="1961813" y="234193"/>
                  </a:lnTo>
                  <a:lnTo>
                    <a:pt x="1972185" y="280638"/>
                  </a:lnTo>
                  <a:lnTo>
                    <a:pt x="1975756" y="329299"/>
                  </a:lnTo>
                  <a:lnTo>
                    <a:pt x="1975756" y="4667246"/>
                  </a:lnTo>
                  <a:lnTo>
                    <a:pt x="1972185" y="4715907"/>
                  </a:lnTo>
                  <a:lnTo>
                    <a:pt x="1961813" y="4762352"/>
                  </a:lnTo>
                  <a:lnTo>
                    <a:pt x="1945149" y="4806070"/>
                  </a:lnTo>
                  <a:lnTo>
                    <a:pt x="1922703" y="4846553"/>
                  </a:lnTo>
                  <a:lnTo>
                    <a:pt x="1894984" y="4883290"/>
                  </a:lnTo>
                  <a:lnTo>
                    <a:pt x="1862500" y="4915774"/>
                  </a:lnTo>
                  <a:lnTo>
                    <a:pt x="1825763" y="4943493"/>
                  </a:lnTo>
                  <a:lnTo>
                    <a:pt x="1785280" y="4965940"/>
                  </a:lnTo>
                  <a:lnTo>
                    <a:pt x="1741562" y="4982603"/>
                  </a:lnTo>
                  <a:lnTo>
                    <a:pt x="1695117" y="4992975"/>
                  </a:lnTo>
                  <a:lnTo>
                    <a:pt x="1646456" y="4996546"/>
                  </a:lnTo>
                  <a:lnTo>
                    <a:pt x="329300" y="4996546"/>
                  </a:lnTo>
                  <a:lnTo>
                    <a:pt x="280638" y="4992975"/>
                  </a:lnTo>
                  <a:lnTo>
                    <a:pt x="234193" y="4982603"/>
                  </a:lnTo>
                  <a:lnTo>
                    <a:pt x="190475" y="4965940"/>
                  </a:lnTo>
                  <a:lnTo>
                    <a:pt x="149992" y="4943493"/>
                  </a:lnTo>
                  <a:lnTo>
                    <a:pt x="113255" y="4915774"/>
                  </a:lnTo>
                  <a:lnTo>
                    <a:pt x="80771" y="4883290"/>
                  </a:lnTo>
                  <a:lnTo>
                    <a:pt x="53052" y="4846553"/>
                  </a:lnTo>
                  <a:lnTo>
                    <a:pt x="30605" y="4806070"/>
                  </a:lnTo>
                  <a:lnTo>
                    <a:pt x="13942" y="4762352"/>
                  </a:lnTo>
                  <a:lnTo>
                    <a:pt x="3570" y="4715907"/>
                  </a:lnTo>
                  <a:lnTo>
                    <a:pt x="0" y="4667246"/>
                  </a:lnTo>
                  <a:lnTo>
                    <a:pt x="0" y="329299"/>
                  </a:lnTo>
                  <a:close/>
                </a:path>
              </a:pathLst>
            </a:custGeom>
            <a:ln w="12700">
              <a:solidFill>
                <a:srgbClr val="172C51"/>
              </a:solidFill>
            </a:ln>
          </p:spPr>
          <p:txBody>
            <a:bodyPr wrap="square" lIns="0" tIns="0" rIns="0" bIns="0" rtlCol="0"/>
            <a:lstStyle/>
            <a:p>
              <a:endParaRPr sz="2700"/>
            </a:p>
          </p:txBody>
        </p:sp>
        <p:sp>
          <p:nvSpPr>
            <p:cNvPr id="6" name="object 6"/>
            <p:cNvSpPr/>
            <p:nvPr/>
          </p:nvSpPr>
          <p:spPr>
            <a:xfrm>
              <a:off x="4120243" y="2743200"/>
              <a:ext cx="1976120" cy="3184525"/>
            </a:xfrm>
            <a:custGeom>
              <a:avLst/>
              <a:gdLst/>
              <a:ahLst/>
              <a:cxnLst/>
              <a:rect l="l" t="t" r="r" b="b"/>
              <a:pathLst>
                <a:path w="1976120" h="3184525">
                  <a:moveTo>
                    <a:pt x="1646455" y="0"/>
                  </a:moveTo>
                  <a:lnTo>
                    <a:pt x="329299" y="0"/>
                  </a:lnTo>
                  <a:lnTo>
                    <a:pt x="280637" y="3570"/>
                  </a:lnTo>
                  <a:lnTo>
                    <a:pt x="234193" y="13942"/>
                  </a:lnTo>
                  <a:lnTo>
                    <a:pt x="190474" y="30605"/>
                  </a:lnTo>
                  <a:lnTo>
                    <a:pt x="149992" y="53052"/>
                  </a:lnTo>
                  <a:lnTo>
                    <a:pt x="113254" y="80771"/>
                  </a:lnTo>
                  <a:lnTo>
                    <a:pt x="80771" y="113254"/>
                  </a:lnTo>
                  <a:lnTo>
                    <a:pt x="53052" y="149992"/>
                  </a:lnTo>
                  <a:lnTo>
                    <a:pt x="30605" y="190474"/>
                  </a:lnTo>
                  <a:lnTo>
                    <a:pt x="13942" y="234193"/>
                  </a:lnTo>
                  <a:lnTo>
                    <a:pt x="3570" y="280637"/>
                  </a:lnTo>
                  <a:lnTo>
                    <a:pt x="0" y="329299"/>
                  </a:lnTo>
                  <a:lnTo>
                    <a:pt x="0" y="2854773"/>
                  </a:lnTo>
                  <a:lnTo>
                    <a:pt x="3570" y="2903434"/>
                  </a:lnTo>
                  <a:lnTo>
                    <a:pt x="13942" y="2949879"/>
                  </a:lnTo>
                  <a:lnTo>
                    <a:pt x="30605" y="2993597"/>
                  </a:lnTo>
                  <a:lnTo>
                    <a:pt x="53052" y="3034080"/>
                  </a:lnTo>
                  <a:lnTo>
                    <a:pt x="80771" y="3070818"/>
                  </a:lnTo>
                  <a:lnTo>
                    <a:pt x="113254" y="3103301"/>
                  </a:lnTo>
                  <a:lnTo>
                    <a:pt x="149992" y="3131020"/>
                  </a:lnTo>
                  <a:lnTo>
                    <a:pt x="190474" y="3153466"/>
                  </a:lnTo>
                  <a:lnTo>
                    <a:pt x="234193" y="3170130"/>
                  </a:lnTo>
                  <a:lnTo>
                    <a:pt x="280637" y="3180502"/>
                  </a:lnTo>
                  <a:lnTo>
                    <a:pt x="329299" y="3184072"/>
                  </a:lnTo>
                  <a:lnTo>
                    <a:pt x="1646455" y="3184072"/>
                  </a:lnTo>
                  <a:lnTo>
                    <a:pt x="1695117" y="3180502"/>
                  </a:lnTo>
                  <a:lnTo>
                    <a:pt x="1741561" y="3170130"/>
                  </a:lnTo>
                  <a:lnTo>
                    <a:pt x="1785280" y="3153466"/>
                  </a:lnTo>
                  <a:lnTo>
                    <a:pt x="1825762" y="3131020"/>
                  </a:lnTo>
                  <a:lnTo>
                    <a:pt x="1862500" y="3103301"/>
                  </a:lnTo>
                  <a:lnTo>
                    <a:pt x="1894983" y="3070818"/>
                  </a:lnTo>
                  <a:lnTo>
                    <a:pt x="1922703" y="3034080"/>
                  </a:lnTo>
                  <a:lnTo>
                    <a:pt x="1945149" y="2993597"/>
                  </a:lnTo>
                  <a:lnTo>
                    <a:pt x="1961813" y="2949879"/>
                  </a:lnTo>
                  <a:lnTo>
                    <a:pt x="1972185" y="2903434"/>
                  </a:lnTo>
                  <a:lnTo>
                    <a:pt x="1975755" y="2854773"/>
                  </a:lnTo>
                  <a:lnTo>
                    <a:pt x="1975755" y="329299"/>
                  </a:lnTo>
                  <a:lnTo>
                    <a:pt x="1972185" y="280637"/>
                  </a:lnTo>
                  <a:lnTo>
                    <a:pt x="1961813" y="234193"/>
                  </a:lnTo>
                  <a:lnTo>
                    <a:pt x="1945149" y="190474"/>
                  </a:lnTo>
                  <a:lnTo>
                    <a:pt x="1922703" y="149992"/>
                  </a:lnTo>
                  <a:lnTo>
                    <a:pt x="1894983" y="113254"/>
                  </a:lnTo>
                  <a:lnTo>
                    <a:pt x="1862500" y="80771"/>
                  </a:lnTo>
                  <a:lnTo>
                    <a:pt x="1825762" y="53052"/>
                  </a:lnTo>
                  <a:lnTo>
                    <a:pt x="1785280" y="30605"/>
                  </a:lnTo>
                  <a:lnTo>
                    <a:pt x="1741561" y="13942"/>
                  </a:lnTo>
                  <a:lnTo>
                    <a:pt x="1695117" y="3570"/>
                  </a:lnTo>
                  <a:lnTo>
                    <a:pt x="1646455" y="0"/>
                  </a:lnTo>
                  <a:close/>
                </a:path>
              </a:pathLst>
            </a:custGeom>
            <a:solidFill>
              <a:srgbClr val="FFE699">
                <a:alpha val="34899"/>
              </a:srgbClr>
            </a:solidFill>
          </p:spPr>
          <p:txBody>
            <a:bodyPr wrap="square" lIns="0" tIns="0" rIns="0" bIns="0" rtlCol="0"/>
            <a:lstStyle/>
            <a:p>
              <a:endParaRPr sz="2700"/>
            </a:p>
          </p:txBody>
        </p:sp>
        <p:sp>
          <p:nvSpPr>
            <p:cNvPr id="7" name="object 7"/>
            <p:cNvSpPr/>
            <p:nvPr/>
          </p:nvSpPr>
          <p:spPr>
            <a:xfrm>
              <a:off x="4120243" y="2743200"/>
              <a:ext cx="1976120" cy="3184525"/>
            </a:xfrm>
            <a:custGeom>
              <a:avLst/>
              <a:gdLst/>
              <a:ahLst/>
              <a:cxnLst/>
              <a:rect l="l" t="t" r="r" b="b"/>
              <a:pathLst>
                <a:path w="1976120" h="3184525">
                  <a:moveTo>
                    <a:pt x="0" y="329299"/>
                  </a:moveTo>
                  <a:lnTo>
                    <a:pt x="3570" y="280637"/>
                  </a:lnTo>
                  <a:lnTo>
                    <a:pt x="13942" y="234193"/>
                  </a:lnTo>
                  <a:lnTo>
                    <a:pt x="30605" y="190475"/>
                  </a:lnTo>
                  <a:lnTo>
                    <a:pt x="53052" y="149992"/>
                  </a:lnTo>
                  <a:lnTo>
                    <a:pt x="80771" y="113254"/>
                  </a:lnTo>
                  <a:lnTo>
                    <a:pt x="113254" y="80771"/>
                  </a:lnTo>
                  <a:lnTo>
                    <a:pt x="149992" y="53052"/>
                  </a:lnTo>
                  <a:lnTo>
                    <a:pt x="190475" y="30605"/>
                  </a:lnTo>
                  <a:lnTo>
                    <a:pt x="234193" y="13942"/>
                  </a:lnTo>
                  <a:lnTo>
                    <a:pt x="280638" y="3570"/>
                  </a:lnTo>
                  <a:lnTo>
                    <a:pt x="329299" y="0"/>
                  </a:lnTo>
                  <a:lnTo>
                    <a:pt x="1646456" y="0"/>
                  </a:lnTo>
                  <a:lnTo>
                    <a:pt x="1695117" y="3570"/>
                  </a:lnTo>
                  <a:lnTo>
                    <a:pt x="1741562" y="13942"/>
                  </a:lnTo>
                  <a:lnTo>
                    <a:pt x="1785280" y="30605"/>
                  </a:lnTo>
                  <a:lnTo>
                    <a:pt x="1825763" y="53052"/>
                  </a:lnTo>
                  <a:lnTo>
                    <a:pt x="1862500" y="80771"/>
                  </a:lnTo>
                  <a:lnTo>
                    <a:pt x="1894984" y="113254"/>
                  </a:lnTo>
                  <a:lnTo>
                    <a:pt x="1922703" y="149992"/>
                  </a:lnTo>
                  <a:lnTo>
                    <a:pt x="1945149" y="190475"/>
                  </a:lnTo>
                  <a:lnTo>
                    <a:pt x="1961813" y="234193"/>
                  </a:lnTo>
                  <a:lnTo>
                    <a:pt x="1972185" y="280637"/>
                  </a:lnTo>
                  <a:lnTo>
                    <a:pt x="1975756" y="329299"/>
                  </a:lnTo>
                  <a:lnTo>
                    <a:pt x="1975756" y="2854774"/>
                  </a:lnTo>
                  <a:lnTo>
                    <a:pt x="1972185" y="2903435"/>
                  </a:lnTo>
                  <a:lnTo>
                    <a:pt x="1961813" y="2949880"/>
                  </a:lnTo>
                  <a:lnTo>
                    <a:pt x="1945149" y="2993598"/>
                  </a:lnTo>
                  <a:lnTo>
                    <a:pt x="1922703" y="3034080"/>
                  </a:lnTo>
                  <a:lnTo>
                    <a:pt x="1894984" y="3070818"/>
                  </a:lnTo>
                  <a:lnTo>
                    <a:pt x="1862500" y="3103301"/>
                  </a:lnTo>
                  <a:lnTo>
                    <a:pt x="1825763" y="3131020"/>
                  </a:lnTo>
                  <a:lnTo>
                    <a:pt x="1785280" y="3153467"/>
                  </a:lnTo>
                  <a:lnTo>
                    <a:pt x="1741562" y="3170130"/>
                  </a:lnTo>
                  <a:lnTo>
                    <a:pt x="1695117" y="3180502"/>
                  </a:lnTo>
                  <a:lnTo>
                    <a:pt x="1646456" y="3184073"/>
                  </a:lnTo>
                  <a:lnTo>
                    <a:pt x="329299" y="3184073"/>
                  </a:lnTo>
                  <a:lnTo>
                    <a:pt x="280638" y="3180502"/>
                  </a:lnTo>
                  <a:lnTo>
                    <a:pt x="234193" y="3170130"/>
                  </a:lnTo>
                  <a:lnTo>
                    <a:pt x="190475" y="3153467"/>
                  </a:lnTo>
                  <a:lnTo>
                    <a:pt x="149992" y="3131020"/>
                  </a:lnTo>
                  <a:lnTo>
                    <a:pt x="113254" y="3103301"/>
                  </a:lnTo>
                  <a:lnTo>
                    <a:pt x="80771" y="3070818"/>
                  </a:lnTo>
                  <a:lnTo>
                    <a:pt x="53052" y="3034080"/>
                  </a:lnTo>
                  <a:lnTo>
                    <a:pt x="30605" y="2993598"/>
                  </a:lnTo>
                  <a:lnTo>
                    <a:pt x="13942" y="2949880"/>
                  </a:lnTo>
                  <a:lnTo>
                    <a:pt x="3570" y="2903435"/>
                  </a:lnTo>
                  <a:lnTo>
                    <a:pt x="0" y="2854774"/>
                  </a:lnTo>
                  <a:lnTo>
                    <a:pt x="0" y="329299"/>
                  </a:lnTo>
                  <a:close/>
                </a:path>
              </a:pathLst>
            </a:custGeom>
            <a:ln w="12700">
              <a:solidFill>
                <a:srgbClr val="172C51"/>
              </a:solidFill>
            </a:ln>
          </p:spPr>
          <p:txBody>
            <a:bodyPr wrap="square" lIns="0" tIns="0" rIns="0" bIns="0" rtlCol="0"/>
            <a:lstStyle/>
            <a:p>
              <a:endParaRPr sz="2700"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3183527" y="6552449"/>
            <a:ext cx="2612708" cy="463588"/>
          </a:xfrm>
          <a:prstGeom prst="rect">
            <a:avLst/>
          </a:prstGeom>
          <a:solidFill>
            <a:srgbClr val="FFFF00"/>
          </a:solidFill>
        </p:spPr>
        <p:txBody>
          <a:bodyPr vert="horz" wrap="square" lIns="0" tIns="1905" rIns="0" bIns="0" rtlCol="0">
            <a:spAutoFit/>
          </a:bodyPr>
          <a:lstStyle/>
          <a:p>
            <a:pPr>
              <a:spcBef>
                <a:spcPts val="15"/>
              </a:spcBef>
            </a:pPr>
            <a:r>
              <a:rPr sz="3000" b="1" spc="68" dirty="0">
                <a:latin typeface="Calibri"/>
                <a:cs typeface="Calibri"/>
              </a:rPr>
              <a:t>Representation</a:t>
            </a:r>
            <a:endParaRPr sz="3000">
              <a:latin typeface="Calibri"/>
              <a:cs typeface="Calibri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xfrm>
            <a:off x="11664267" y="6371008"/>
            <a:ext cx="322579" cy="2114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193675">
              <a:spcBef>
                <a:spcPts val="40"/>
              </a:spcBef>
            </a:pPr>
            <a:fld id="{81D60167-4931-47E6-BA6A-407CBD079E47}" type="slidenum">
              <a:rPr lang="en-GB" spc="-50" smtClean="0"/>
              <a:pPr marL="193675">
                <a:spcBef>
                  <a:spcPts val="40"/>
                </a:spcBef>
              </a:pPr>
              <a:t>124</a:t>
            </a:fld>
            <a:endParaRPr spc="-38" dirty="0"/>
          </a:p>
        </p:txBody>
      </p:sp>
      <p:sp>
        <p:nvSpPr>
          <p:cNvPr id="9" name="object 9"/>
          <p:cNvSpPr txBox="1"/>
          <p:nvPr/>
        </p:nvSpPr>
        <p:spPr>
          <a:xfrm>
            <a:off x="12467320" y="6552449"/>
            <a:ext cx="1890713" cy="463588"/>
          </a:xfrm>
          <a:prstGeom prst="rect">
            <a:avLst/>
          </a:prstGeom>
          <a:solidFill>
            <a:srgbClr val="00FFFF"/>
          </a:solidFill>
        </p:spPr>
        <p:txBody>
          <a:bodyPr vert="horz" wrap="square" lIns="0" tIns="1905" rIns="0" bIns="0" rtlCol="0">
            <a:spAutoFit/>
          </a:bodyPr>
          <a:lstStyle/>
          <a:p>
            <a:pPr>
              <a:spcBef>
                <a:spcPts val="15"/>
              </a:spcBef>
            </a:pPr>
            <a:r>
              <a:rPr sz="3000" b="1" spc="53" dirty="0">
                <a:latin typeface="Calibri"/>
                <a:cs typeface="Calibri"/>
              </a:rPr>
              <a:t>Generation</a:t>
            </a:r>
            <a:endParaRPr sz="30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740739" y="4844033"/>
            <a:ext cx="1499235" cy="942566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 marR="7620" indent="286703">
              <a:spcBef>
                <a:spcPts val="150"/>
              </a:spcBef>
            </a:pPr>
            <a:r>
              <a:rPr sz="3000" b="1" spc="113" dirty="0">
                <a:solidFill>
                  <a:srgbClr val="FF0000"/>
                </a:solidFill>
                <a:latin typeface="Calibri"/>
                <a:cs typeface="Calibri"/>
              </a:rPr>
              <a:t>BERT </a:t>
            </a:r>
            <a:r>
              <a:rPr sz="3000" b="1" spc="83" dirty="0">
                <a:solidFill>
                  <a:srgbClr val="FF0000"/>
                </a:solidFill>
                <a:latin typeface="Calibri"/>
                <a:cs typeface="Calibri"/>
              </a:rPr>
              <a:t>Oct</a:t>
            </a:r>
            <a:r>
              <a:rPr sz="3000" b="1" spc="-83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000" b="1" spc="-30" dirty="0">
                <a:solidFill>
                  <a:srgbClr val="FF0000"/>
                </a:solidFill>
                <a:latin typeface="Calibri"/>
                <a:cs typeface="Calibri"/>
              </a:rPr>
              <a:t>2018</a:t>
            </a:r>
            <a:endParaRPr sz="30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2641152" y="4844033"/>
            <a:ext cx="1544954" cy="942566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 marR="7620" indent="411480">
              <a:spcBef>
                <a:spcPts val="150"/>
              </a:spcBef>
            </a:pPr>
            <a:r>
              <a:rPr sz="3000" b="1" spc="75" dirty="0">
                <a:solidFill>
                  <a:srgbClr val="FF0000"/>
                </a:solidFill>
                <a:latin typeface="Calibri"/>
                <a:cs typeface="Calibri"/>
              </a:rPr>
              <a:t>GPT </a:t>
            </a:r>
            <a:r>
              <a:rPr sz="3000" b="1" spc="225" dirty="0">
                <a:solidFill>
                  <a:srgbClr val="FF0000"/>
                </a:solidFill>
                <a:latin typeface="Calibri"/>
                <a:cs typeface="Calibri"/>
              </a:rPr>
              <a:t>Jun</a:t>
            </a:r>
            <a:r>
              <a:rPr sz="3000" b="1" spc="-7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000" b="1" spc="-30" dirty="0">
                <a:solidFill>
                  <a:srgbClr val="FF0000"/>
                </a:solidFill>
                <a:latin typeface="Calibri"/>
                <a:cs typeface="Calibri"/>
              </a:rPr>
              <a:t>2018</a:t>
            </a:r>
            <a:endParaRPr sz="3000">
              <a:latin typeface="Calibri"/>
              <a:cs typeface="Calibri"/>
            </a:endParaRPr>
          </a:p>
        </p:txBody>
      </p:sp>
      <p:sp>
        <p:nvSpPr>
          <p:cNvPr id="12" name="object 12" descr="$PPTXTitle"/>
          <p:cNvSpPr txBox="1">
            <a:spLocks noGrp="1"/>
          </p:cNvSpPr>
          <p:nvPr>
            <p:ph type="title"/>
          </p:nvPr>
        </p:nvSpPr>
        <p:spPr>
          <a:xfrm>
            <a:off x="685800" y="582482"/>
            <a:ext cx="12344400" cy="1373453"/>
          </a:xfrm>
          <a:prstGeom prst="rect">
            <a:avLst/>
          </a:prstGeom>
        </p:spPr>
        <p:txBody>
          <a:bodyPr vert="horz" wrap="square" lIns="0" tIns="19050" rIns="0" bIns="0" rtlCol="0" anchor="ctr">
            <a:spAutoFit/>
          </a:bodyPr>
          <a:lstStyle/>
          <a:p>
            <a:pPr marL="1367790">
              <a:spcBef>
                <a:spcPts val="150"/>
              </a:spcBef>
            </a:pPr>
            <a:r>
              <a:rPr dirty="0"/>
              <a:t>The</a:t>
            </a:r>
            <a:r>
              <a:rPr spc="-105" dirty="0"/>
              <a:t> </a:t>
            </a:r>
            <a:r>
              <a:rPr dirty="0"/>
              <a:t>LLM</a:t>
            </a:r>
            <a:r>
              <a:rPr spc="-105" dirty="0"/>
              <a:t> </a:t>
            </a:r>
            <a:r>
              <a:rPr dirty="0"/>
              <a:t>Era</a:t>
            </a:r>
            <a:r>
              <a:rPr spc="-98" dirty="0"/>
              <a:t> </a:t>
            </a:r>
            <a:r>
              <a:rPr dirty="0"/>
              <a:t>–</a:t>
            </a:r>
            <a:r>
              <a:rPr spc="-113" dirty="0"/>
              <a:t> </a:t>
            </a:r>
            <a:r>
              <a:rPr spc="-15" dirty="0"/>
              <a:t>Paradigm</a:t>
            </a:r>
            <a:r>
              <a:rPr spc="-105" dirty="0"/>
              <a:t> </a:t>
            </a:r>
            <a:r>
              <a:rPr dirty="0"/>
              <a:t>Shift</a:t>
            </a:r>
            <a:r>
              <a:rPr spc="-98" dirty="0"/>
              <a:t> </a:t>
            </a:r>
            <a:r>
              <a:rPr dirty="0"/>
              <a:t>in</a:t>
            </a:r>
            <a:r>
              <a:rPr spc="-98" dirty="0"/>
              <a:t> </a:t>
            </a:r>
            <a:r>
              <a:rPr dirty="0"/>
              <a:t>Machine</a:t>
            </a:r>
            <a:r>
              <a:rPr spc="-105" dirty="0"/>
              <a:t> </a:t>
            </a:r>
            <a:r>
              <a:rPr spc="-15" dirty="0"/>
              <a:t>Learning</a:t>
            </a:r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170840" y="1386566"/>
            <a:ext cx="5946456" cy="8526780"/>
            <a:chOff x="4113893" y="924377"/>
            <a:chExt cx="3964304" cy="56845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94566" y="1003509"/>
              <a:ext cx="3809225" cy="5605375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095998" y="930727"/>
              <a:ext cx="1976120" cy="4996815"/>
            </a:xfrm>
            <a:custGeom>
              <a:avLst/>
              <a:gdLst/>
              <a:ahLst/>
              <a:cxnLst/>
              <a:rect l="l" t="t" r="r" b="b"/>
              <a:pathLst>
                <a:path w="1976120" h="4996815">
                  <a:moveTo>
                    <a:pt x="1646455" y="0"/>
                  </a:moveTo>
                  <a:lnTo>
                    <a:pt x="329299" y="0"/>
                  </a:lnTo>
                  <a:lnTo>
                    <a:pt x="280638" y="3570"/>
                  </a:lnTo>
                  <a:lnTo>
                    <a:pt x="234193" y="13942"/>
                  </a:lnTo>
                  <a:lnTo>
                    <a:pt x="190475" y="30606"/>
                  </a:lnTo>
                  <a:lnTo>
                    <a:pt x="149992" y="53052"/>
                  </a:lnTo>
                  <a:lnTo>
                    <a:pt x="113255" y="80771"/>
                  </a:lnTo>
                  <a:lnTo>
                    <a:pt x="80771" y="113255"/>
                  </a:lnTo>
                  <a:lnTo>
                    <a:pt x="53052" y="149992"/>
                  </a:lnTo>
                  <a:lnTo>
                    <a:pt x="30606" y="190475"/>
                  </a:lnTo>
                  <a:lnTo>
                    <a:pt x="13942" y="234193"/>
                  </a:lnTo>
                  <a:lnTo>
                    <a:pt x="3570" y="280638"/>
                  </a:lnTo>
                  <a:lnTo>
                    <a:pt x="0" y="329299"/>
                  </a:lnTo>
                  <a:lnTo>
                    <a:pt x="0" y="4667245"/>
                  </a:lnTo>
                  <a:lnTo>
                    <a:pt x="3570" y="4715907"/>
                  </a:lnTo>
                  <a:lnTo>
                    <a:pt x="13942" y="4762351"/>
                  </a:lnTo>
                  <a:lnTo>
                    <a:pt x="30606" y="4806070"/>
                  </a:lnTo>
                  <a:lnTo>
                    <a:pt x="53052" y="4846553"/>
                  </a:lnTo>
                  <a:lnTo>
                    <a:pt x="80771" y="4883290"/>
                  </a:lnTo>
                  <a:lnTo>
                    <a:pt x="113255" y="4915774"/>
                  </a:lnTo>
                  <a:lnTo>
                    <a:pt x="149992" y="4943493"/>
                  </a:lnTo>
                  <a:lnTo>
                    <a:pt x="190475" y="4965939"/>
                  </a:lnTo>
                  <a:lnTo>
                    <a:pt x="234193" y="4982603"/>
                  </a:lnTo>
                  <a:lnTo>
                    <a:pt x="280638" y="4992975"/>
                  </a:lnTo>
                  <a:lnTo>
                    <a:pt x="329299" y="4996545"/>
                  </a:lnTo>
                  <a:lnTo>
                    <a:pt x="1646455" y="4996545"/>
                  </a:lnTo>
                  <a:lnTo>
                    <a:pt x="1695117" y="4992975"/>
                  </a:lnTo>
                  <a:lnTo>
                    <a:pt x="1741562" y="4982603"/>
                  </a:lnTo>
                  <a:lnTo>
                    <a:pt x="1785280" y="4965939"/>
                  </a:lnTo>
                  <a:lnTo>
                    <a:pt x="1825763" y="4943493"/>
                  </a:lnTo>
                  <a:lnTo>
                    <a:pt x="1862500" y="4915774"/>
                  </a:lnTo>
                  <a:lnTo>
                    <a:pt x="1894984" y="4883290"/>
                  </a:lnTo>
                  <a:lnTo>
                    <a:pt x="1922703" y="4846553"/>
                  </a:lnTo>
                  <a:lnTo>
                    <a:pt x="1945149" y="4806070"/>
                  </a:lnTo>
                  <a:lnTo>
                    <a:pt x="1961813" y="4762351"/>
                  </a:lnTo>
                  <a:lnTo>
                    <a:pt x="1972185" y="4715907"/>
                  </a:lnTo>
                  <a:lnTo>
                    <a:pt x="1975755" y="4667245"/>
                  </a:lnTo>
                  <a:lnTo>
                    <a:pt x="1975755" y="329299"/>
                  </a:lnTo>
                  <a:lnTo>
                    <a:pt x="1972185" y="280638"/>
                  </a:lnTo>
                  <a:lnTo>
                    <a:pt x="1961813" y="234193"/>
                  </a:lnTo>
                  <a:lnTo>
                    <a:pt x="1945149" y="190475"/>
                  </a:lnTo>
                  <a:lnTo>
                    <a:pt x="1922703" y="149992"/>
                  </a:lnTo>
                  <a:lnTo>
                    <a:pt x="1894984" y="113255"/>
                  </a:lnTo>
                  <a:lnTo>
                    <a:pt x="1862500" y="80771"/>
                  </a:lnTo>
                  <a:lnTo>
                    <a:pt x="1825763" y="53052"/>
                  </a:lnTo>
                  <a:lnTo>
                    <a:pt x="1785280" y="30606"/>
                  </a:lnTo>
                  <a:lnTo>
                    <a:pt x="1741562" y="13942"/>
                  </a:lnTo>
                  <a:lnTo>
                    <a:pt x="1695117" y="3570"/>
                  </a:lnTo>
                  <a:lnTo>
                    <a:pt x="1646455" y="0"/>
                  </a:lnTo>
                  <a:close/>
                </a:path>
              </a:pathLst>
            </a:custGeom>
            <a:solidFill>
              <a:srgbClr val="BDD7EE">
                <a:alpha val="34899"/>
              </a:srgbClr>
            </a:solidFill>
          </p:spPr>
          <p:txBody>
            <a:bodyPr wrap="square" lIns="0" tIns="0" rIns="0" bIns="0" rtlCol="0"/>
            <a:lstStyle/>
            <a:p>
              <a:endParaRPr sz="2700"/>
            </a:p>
          </p:txBody>
        </p:sp>
        <p:sp>
          <p:nvSpPr>
            <p:cNvPr id="5" name="object 5"/>
            <p:cNvSpPr/>
            <p:nvPr/>
          </p:nvSpPr>
          <p:spPr>
            <a:xfrm>
              <a:off x="6095998" y="930727"/>
              <a:ext cx="1976120" cy="4996815"/>
            </a:xfrm>
            <a:custGeom>
              <a:avLst/>
              <a:gdLst/>
              <a:ahLst/>
              <a:cxnLst/>
              <a:rect l="l" t="t" r="r" b="b"/>
              <a:pathLst>
                <a:path w="1976120" h="4996815">
                  <a:moveTo>
                    <a:pt x="0" y="329299"/>
                  </a:moveTo>
                  <a:lnTo>
                    <a:pt x="3570" y="280638"/>
                  </a:lnTo>
                  <a:lnTo>
                    <a:pt x="13942" y="234193"/>
                  </a:lnTo>
                  <a:lnTo>
                    <a:pt x="30605" y="190475"/>
                  </a:lnTo>
                  <a:lnTo>
                    <a:pt x="53052" y="149992"/>
                  </a:lnTo>
                  <a:lnTo>
                    <a:pt x="80771" y="113254"/>
                  </a:lnTo>
                  <a:lnTo>
                    <a:pt x="113255" y="80771"/>
                  </a:lnTo>
                  <a:lnTo>
                    <a:pt x="149992" y="53052"/>
                  </a:lnTo>
                  <a:lnTo>
                    <a:pt x="190475" y="30605"/>
                  </a:lnTo>
                  <a:lnTo>
                    <a:pt x="234193" y="13942"/>
                  </a:lnTo>
                  <a:lnTo>
                    <a:pt x="280638" y="3570"/>
                  </a:lnTo>
                  <a:lnTo>
                    <a:pt x="329300" y="0"/>
                  </a:lnTo>
                  <a:lnTo>
                    <a:pt x="1646456" y="0"/>
                  </a:lnTo>
                  <a:lnTo>
                    <a:pt x="1695117" y="3570"/>
                  </a:lnTo>
                  <a:lnTo>
                    <a:pt x="1741562" y="13942"/>
                  </a:lnTo>
                  <a:lnTo>
                    <a:pt x="1785280" y="30605"/>
                  </a:lnTo>
                  <a:lnTo>
                    <a:pt x="1825763" y="53052"/>
                  </a:lnTo>
                  <a:lnTo>
                    <a:pt x="1862500" y="80771"/>
                  </a:lnTo>
                  <a:lnTo>
                    <a:pt x="1894984" y="113254"/>
                  </a:lnTo>
                  <a:lnTo>
                    <a:pt x="1922703" y="149992"/>
                  </a:lnTo>
                  <a:lnTo>
                    <a:pt x="1945149" y="190475"/>
                  </a:lnTo>
                  <a:lnTo>
                    <a:pt x="1961813" y="234193"/>
                  </a:lnTo>
                  <a:lnTo>
                    <a:pt x="1972185" y="280638"/>
                  </a:lnTo>
                  <a:lnTo>
                    <a:pt x="1975756" y="329299"/>
                  </a:lnTo>
                  <a:lnTo>
                    <a:pt x="1975756" y="4667246"/>
                  </a:lnTo>
                  <a:lnTo>
                    <a:pt x="1972185" y="4715907"/>
                  </a:lnTo>
                  <a:lnTo>
                    <a:pt x="1961813" y="4762352"/>
                  </a:lnTo>
                  <a:lnTo>
                    <a:pt x="1945149" y="4806070"/>
                  </a:lnTo>
                  <a:lnTo>
                    <a:pt x="1922703" y="4846553"/>
                  </a:lnTo>
                  <a:lnTo>
                    <a:pt x="1894984" y="4883290"/>
                  </a:lnTo>
                  <a:lnTo>
                    <a:pt x="1862500" y="4915774"/>
                  </a:lnTo>
                  <a:lnTo>
                    <a:pt x="1825763" y="4943493"/>
                  </a:lnTo>
                  <a:lnTo>
                    <a:pt x="1785280" y="4965940"/>
                  </a:lnTo>
                  <a:lnTo>
                    <a:pt x="1741562" y="4982603"/>
                  </a:lnTo>
                  <a:lnTo>
                    <a:pt x="1695117" y="4992975"/>
                  </a:lnTo>
                  <a:lnTo>
                    <a:pt x="1646456" y="4996546"/>
                  </a:lnTo>
                  <a:lnTo>
                    <a:pt x="329300" y="4996546"/>
                  </a:lnTo>
                  <a:lnTo>
                    <a:pt x="280638" y="4992975"/>
                  </a:lnTo>
                  <a:lnTo>
                    <a:pt x="234193" y="4982603"/>
                  </a:lnTo>
                  <a:lnTo>
                    <a:pt x="190475" y="4965940"/>
                  </a:lnTo>
                  <a:lnTo>
                    <a:pt x="149992" y="4943493"/>
                  </a:lnTo>
                  <a:lnTo>
                    <a:pt x="113255" y="4915774"/>
                  </a:lnTo>
                  <a:lnTo>
                    <a:pt x="80771" y="4883290"/>
                  </a:lnTo>
                  <a:lnTo>
                    <a:pt x="53052" y="4846553"/>
                  </a:lnTo>
                  <a:lnTo>
                    <a:pt x="30605" y="4806070"/>
                  </a:lnTo>
                  <a:lnTo>
                    <a:pt x="13942" y="4762352"/>
                  </a:lnTo>
                  <a:lnTo>
                    <a:pt x="3570" y="4715907"/>
                  </a:lnTo>
                  <a:lnTo>
                    <a:pt x="0" y="4667246"/>
                  </a:lnTo>
                  <a:lnTo>
                    <a:pt x="0" y="329299"/>
                  </a:lnTo>
                  <a:close/>
                </a:path>
              </a:pathLst>
            </a:custGeom>
            <a:ln w="12700">
              <a:solidFill>
                <a:srgbClr val="172C51"/>
              </a:solidFill>
            </a:ln>
          </p:spPr>
          <p:txBody>
            <a:bodyPr wrap="square" lIns="0" tIns="0" rIns="0" bIns="0" rtlCol="0"/>
            <a:lstStyle/>
            <a:p>
              <a:endParaRPr sz="2700"/>
            </a:p>
          </p:txBody>
        </p:sp>
        <p:sp>
          <p:nvSpPr>
            <p:cNvPr id="6" name="object 6"/>
            <p:cNvSpPr/>
            <p:nvPr/>
          </p:nvSpPr>
          <p:spPr>
            <a:xfrm>
              <a:off x="4120243" y="2743200"/>
              <a:ext cx="1976120" cy="3184525"/>
            </a:xfrm>
            <a:custGeom>
              <a:avLst/>
              <a:gdLst/>
              <a:ahLst/>
              <a:cxnLst/>
              <a:rect l="l" t="t" r="r" b="b"/>
              <a:pathLst>
                <a:path w="1976120" h="3184525">
                  <a:moveTo>
                    <a:pt x="1646455" y="0"/>
                  </a:moveTo>
                  <a:lnTo>
                    <a:pt x="329299" y="0"/>
                  </a:lnTo>
                  <a:lnTo>
                    <a:pt x="280637" y="3570"/>
                  </a:lnTo>
                  <a:lnTo>
                    <a:pt x="234193" y="13942"/>
                  </a:lnTo>
                  <a:lnTo>
                    <a:pt x="190474" y="30605"/>
                  </a:lnTo>
                  <a:lnTo>
                    <a:pt x="149992" y="53052"/>
                  </a:lnTo>
                  <a:lnTo>
                    <a:pt x="113254" y="80771"/>
                  </a:lnTo>
                  <a:lnTo>
                    <a:pt x="80771" y="113254"/>
                  </a:lnTo>
                  <a:lnTo>
                    <a:pt x="53052" y="149992"/>
                  </a:lnTo>
                  <a:lnTo>
                    <a:pt x="30605" y="190474"/>
                  </a:lnTo>
                  <a:lnTo>
                    <a:pt x="13942" y="234193"/>
                  </a:lnTo>
                  <a:lnTo>
                    <a:pt x="3570" y="280637"/>
                  </a:lnTo>
                  <a:lnTo>
                    <a:pt x="0" y="329299"/>
                  </a:lnTo>
                  <a:lnTo>
                    <a:pt x="0" y="2854773"/>
                  </a:lnTo>
                  <a:lnTo>
                    <a:pt x="3570" y="2903434"/>
                  </a:lnTo>
                  <a:lnTo>
                    <a:pt x="13942" y="2949879"/>
                  </a:lnTo>
                  <a:lnTo>
                    <a:pt x="30605" y="2993597"/>
                  </a:lnTo>
                  <a:lnTo>
                    <a:pt x="53052" y="3034080"/>
                  </a:lnTo>
                  <a:lnTo>
                    <a:pt x="80771" y="3070818"/>
                  </a:lnTo>
                  <a:lnTo>
                    <a:pt x="113254" y="3103301"/>
                  </a:lnTo>
                  <a:lnTo>
                    <a:pt x="149992" y="3131020"/>
                  </a:lnTo>
                  <a:lnTo>
                    <a:pt x="190474" y="3153466"/>
                  </a:lnTo>
                  <a:lnTo>
                    <a:pt x="234193" y="3170130"/>
                  </a:lnTo>
                  <a:lnTo>
                    <a:pt x="280637" y="3180502"/>
                  </a:lnTo>
                  <a:lnTo>
                    <a:pt x="329299" y="3184072"/>
                  </a:lnTo>
                  <a:lnTo>
                    <a:pt x="1646455" y="3184072"/>
                  </a:lnTo>
                  <a:lnTo>
                    <a:pt x="1695117" y="3180502"/>
                  </a:lnTo>
                  <a:lnTo>
                    <a:pt x="1741561" y="3170130"/>
                  </a:lnTo>
                  <a:lnTo>
                    <a:pt x="1785280" y="3153466"/>
                  </a:lnTo>
                  <a:lnTo>
                    <a:pt x="1825762" y="3131020"/>
                  </a:lnTo>
                  <a:lnTo>
                    <a:pt x="1862500" y="3103301"/>
                  </a:lnTo>
                  <a:lnTo>
                    <a:pt x="1894983" y="3070818"/>
                  </a:lnTo>
                  <a:lnTo>
                    <a:pt x="1922703" y="3034080"/>
                  </a:lnTo>
                  <a:lnTo>
                    <a:pt x="1945149" y="2993597"/>
                  </a:lnTo>
                  <a:lnTo>
                    <a:pt x="1961813" y="2949879"/>
                  </a:lnTo>
                  <a:lnTo>
                    <a:pt x="1972185" y="2903434"/>
                  </a:lnTo>
                  <a:lnTo>
                    <a:pt x="1975755" y="2854773"/>
                  </a:lnTo>
                  <a:lnTo>
                    <a:pt x="1975755" y="329299"/>
                  </a:lnTo>
                  <a:lnTo>
                    <a:pt x="1972185" y="280637"/>
                  </a:lnTo>
                  <a:lnTo>
                    <a:pt x="1961813" y="234193"/>
                  </a:lnTo>
                  <a:lnTo>
                    <a:pt x="1945149" y="190474"/>
                  </a:lnTo>
                  <a:lnTo>
                    <a:pt x="1922703" y="149992"/>
                  </a:lnTo>
                  <a:lnTo>
                    <a:pt x="1894983" y="113254"/>
                  </a:lnTo>
                  <a:lnTo>
                    <a:pt x="1862500" y="80771"/>
                  </a:lnTo>
                  <a:lnTo>
                    <a:pt x="1825762" y="53052"/>
                  </a:lnTo>
                  <a:lnTo>
                    <a:pt x="1785280" y="30605"/>
                  </a:lnTo>
                  <a:lnTo>
                    <a:pt x="1741561" y="13942"/>
                  </a:lnTo>
                  <a:lnTo>
                    <a:pt x="1695117" y="3570"/>
                  </a:lnTo>
                  <a:lnTo>
                    <a:pt x="1646455" y="0"/>
                  </a:lnTo>
                  <a:close/>
                </a:path>
              </a:pathLst>
            </a:custGeom>
            <a:solidFill>
              <a:srgbClr val="FFE699">
                <a:alpha val="34899"/>
              </a:srgbClr>
            </a:solidFill>
          </p:spPr>
          <p:txBody>
            <a:bodyPr wrap="square" lIns="0" tIns="0" rIns="0" bIns="0" rtlCol="0"/>
            <a:lstStyle/>
            <a:p>
              <a:endParaRPr sz="2700"/>
            </a:p>
          </p:txBody>
        </p:sp>
        <p:sp>
          <p:nvSpPr>
            <p:cNvPr id="7" name="object 7"/>
            <p:cNvSpPr/>
            <p:nvPr/>
          </p:nvSpPr>
          <p:spPr>
            <a:xfrm>
              <a:off x="4120243" y="2743200"/>
              <a:ext cx="1976120" cy="3184525"/>
            </a:xfrm>
            <a:custGeom>
              <a:avLst/>
              <a:gdLst/>
              <a:ahLst/>
              <a:cxnLst/>
              <a:rect l="l" t="t" r="r" b="b"/>
              <a:pathLst>
                <a:path w="1976120" h="3184525">
                  <a:moveTo>
                    <a:pt x="0" y="329299"/>
                  </a:moveTo>
                  <a:lnTo>
                    <a:pt x="3570" y="280637"/>
                  </a:lnTo>
                  <a:lnTo>
                    <a:pt x="13942" y="234193"/>
                  </a:lnTo>
                  <a:lnTo>
                    <a:pt x="30605" y="190475"/>
                  </a:lnTo>
                  <a:lnTo>
                    <a:pt x="53052" y="149992"/>
                  </a:lnTo>
                  <a:lnTo>
                    <a:pt x="80771" y="113254"/>
                  </a:lnTo>
                  <a:lnTo>
                    <a:pt x="113254" y="80771"/>
                  </a:lnTo>
                  <a:lnTo>
                    <a:pt x="149992" y="53052"/>
                  </a:lnTo>
                  <a:lnTo>
                    <a:pt x="190475" y="30605"/>
                  </a:lnTo>
                  <a:lnTo>
                    <a:pt x="234193" y="13942"/>
                  </a:lnTo>
                  <a:lnTo>
                    <a:pt x="280638" y="3570"/>
                  </a:lnTo>
                  <a:lnTo>
                    <a:pt x="329299" y="0"/>
                  </a:lnTo>
                  <a:lnTo>
                    <a:pt x="1646456" y="0"/>
                  </a:lnTo>
                  <a:lnTo>
                    <a:pt x="1695117" y="3570"/>
                  </a:lnTo>
                  <a:lnTo>
                    <a:pt x="1741562" y="13942"/>
                  </a:lnTo>
                  <a:lnTo>
                    <a:pt x="1785280" y="30605"/>
                  </a:lnTo>
                  <a:lnTo>
                    <a:pt x="1825763" y="53052"/>
                  </a:lnTo>
                  <a:lnTo>
                    <a:pt x="1862500" y="80771"/>
                  </a:lnTo>
                  <a:lnTo>
                    <a:pt x="1894984" y="113254"/>
                  </a:lnTo>
                  <a:lnTo>
                    <a:pt x="1922703" y="149992"/>
                  </a:lnTo>
                  <a:lnTo>
                    <a:pt x="1945149" y="190475"/>
                  </a:lnTo>
                  <a:lnTo>
                    <a:pt x="1961813" y="234193"/>
                  </a:lnTo>
                  <a:lnTo>
                    <a:pt x="1972185" y="280637"/>
                  </a:lnTo>
                  <a:lnTo>
                    <a:pt x="1975756" y="329299"/>
                  </a:lnTo>
                  <a:lnTo>
                    <a:pt x="1975756" y="2854774"/>
                  </a:lnTo>
                  <a:lnTo>
                    <a:pt x="1972185" y="2903435"/>
                  </a:lnTo>
                  <a:lnTo>
                    <a:pt x="1961813" y="2949880"/>
                  </a:lnTo>
                  <a:lnTo>
                    <a:pt x="1945149" y="2993598"/>
                  </a:lnTo>
                  <a:lnTo>
                    <a:pt x="1922703" y="3034080"/>
                  </a:lnTo>
                  <a:lnTo>
                    <a:pt x="1894984" y="3070818"/>
                  </a:lnTo>
                  <a:lnTo>
                    <a:pt x="1862500" y="3103301"/>
                  </a:lnTo>
                  <a:lnTo>
                    <a:pt x="1825763" y="3131020"/>
                  </a:lnTo>
                  <a:lnTo>
                    <a:pt x="1785280" y="3153467"/>
                  </a:lnTo>
                  <a:lnTo>
                    <a:pt x="1741562" y="3170130"/>
                  </a:lnTo>
                  <a:lnTo>
                    <a:pt x="1695117" y="3180502"/>
                  </a:lnTo>
                  <a:lnTo>
                    <a:pt x="1646456" y="3184073"/>
                  </a:lnTo>
                  <a:lnTo>
                    <a:pt x="329299" y="3184073"/>
                  </a:lnTo>
                  <a:lnTo>
                    <a:pt x="280638" y="3180502"/>
                  </a:lnTo>
                  <a:lnTo>
                    <a:pt x="234193" y="3170130"/>
                  </a:lnTo>
                  <a:lnTo>
                    <a:pt x="190475" y="3153467"/>
                  </a:lnTo>
                  <a:lnTo>
                    <a:pt x="149992" y="3131020"/>
                  </a:lnTo>
                  <a:lnTo>
                    <a:pt x="113254" y="3103301"/>
                  </a:lnTo>
                  <a:lnTo>
                    <a:pt x="80771" y="3070818"/>
                  </a:lnTo>
                  <a:lnTo>
                    <a:pt x="53052" y="3034080"/>
                  </a:lnTo>
                  <a:lnTo>
                    <a:pt x="30605" y="2993598"/>
                  </a:lnTo>
                  <a:lnTo>
                    <a:pt x="13942" y="2949880"/>
                  </a:lnTo>
                  <a:lnTo>
                    <a:pt x="3570" y="2903435"/>
                  </a:lnTo>
                  <a:lnTo>
                    <a:pt x="0" y="2854774"/>
                  </a:lnTo>
                  <a:lnTo>
                    <a:pt x="0" y="329299"/>
                  </a:lnTo>
                  <a:close/>
                </a:path>
              </a:pathLst>
            </a:custGeom>
            <a:ln w="12700">
              <a:solidFill>
                <a:srgbClr val="172C51"/>
              </a:solidFill>
            </a:ln>
          </p:spPr>
          <p:txBody>
            <a:bodyPr wrap="square" lIns="0" tIns="0" rIns="0" bIns="0" rtlCol="0"/>
            <a:lstStyle/>
            <a:p>
              <a:endParaRPr sz="2700"/>
            </a:p>
          </p:txBody>
        </p:sp>
      </p:grpSp>
      <p:sp>
        <p:nvSpPr>
          <p:cNvPr id="8" name="object 8" descr="$PPTXTitle"/>
          <p:cNvSpPr txBox="1">
            <a:spLocks noGrp="1"/>
          </p:cNvSpPr>
          <p:nvPr>
            <p:ph type="title"/>
          </p:nvPr>
        </p:nvSpPr>
        <p:spPr>
          <a:xfrm>
            <a:off x="685800" y="582482"/>
            <a:ext cx="12344400" cy="1373453"/>
          </a:xfrm>
          <a:prstGeom prst="rect">
            <a:avLst/>
          </a:prstGeom>
        </p:spPr>
        <p:txBody>
          <a:bodyPr vert="horz" wrap="square" lIns="0" tIns="19050" rIns="0" bIns="0" rtlCol="0" anchor="ctr">
            <a:spAutoFit/>
          </a:bodyPr>
          <a:lstStyle/>
          <a:p>
            <a:pPr marL="1367790">
              <a:spcBef>
                <a:spcPts val="150"/>
              </a:spcBef>
            </a:pPr>
            <a:r>
              <a:rPr dirty="0"/>
              <a:t>The</a:t>
            </a:r>
            <a:r>
              <a:rPr spc="-105" dirty="0"/>
              <a:t> </a:t>
            </a:r>
            <a:r>
              <a:rPr dirty="0"/>
              <a:t>LLM</a:t>
            </a:r>
            <a:r>
              <a:rPr spc="-105" dirty="0"/>
              <a:t> </a:t>
            </a:r>
            <a:r>
              <a:rPr dirty="0"/>
              <a:t>Era</a:t>
            </a:r>
            <a:r>
              <a:rPr spc="-98" dirty="0"/>
              <a:t> </a:t>
            </a:r>
            <a:r>
              <a:rPr dirty="0"/>
              <a:t>–</a:t>
            </a:r>
            <a:r>
              <a:rPr spc="-113" dirty="0"/>
              <a:t> </a:t>
            </a:r>
            <a:r>
              <a:rPr spc="-15" dirty="0"/>
              <a:t>Paradigm</a:t>
            </a:r>
            <a:r>
              <a:rPr spc="-105" dirty="0"/>
              <a:t> </a:t>
            </a:r>
            <a:r>
              <a:rPr dirty="0"/>
              <a:t>Shift</a:t>
            </a:r>
            <a:r>
              <a:rPr spc="-98" dirty="0"/>
              <a:t> </a:t>
            </a:r>
            <a:r>
              <a:rPr dirty="0"/>
              <a:t>in</a:t>
            </a:r>
            <a:r>
              <a:rPr spc="-98" dirty="0"/>
              <a:t> </a:t>
            </a:r>
            <a:r>
              <a:rPr dirty="0"/>
              <a:t>Machine</a:t>
            </a:r>
            <a:r>
              <a:rPr spc="-105" dirty="0"/>
              <a:t> </a:t>
            </a:r>
            <a:r>
              <a:rPr spc="-15" dirty="0"/>
              <a:t>Learning</a:t>
            </a:r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xfrm>
            <a:off x="11664267" y="6371008"/>
            <a:ext cx="322579" cy="2114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193675">
              <a:spcBef>
                <a:spcPts val="40"/>
              </a:spcBef>
            </a:pPr>
            <a:fld id="{81D60167-4931-47E6-BA6A-407CBD079E47}" type="slidenum">
              <a:rPr lang="en-GB" spc="-50" smtClean="0"/>
              <a:pPr marL="193675">
                <a:spcBef>
                  <a:spcPts val="40"/>
                </a:spcBef>
              </a:pPr>
              <a:t>125</a:t>
            </a:fld>
            <a:endParaRPr spc="-38" dirty="0"/>
          </a:p>
        </p:txBody>
      </p:sp>
      <p:sp>
        <p:nvSpPr>
          <p:cNvPr id="9" name="object 9"/>
          <p:cNvSpPr txBox="1"/>
          <p:nvPr/>
        </p:nvSpPr>
        <p:spPr>
          <a:xfrm>
            <a:off x="2172049" y="6552449"/>
            <a:ext cx="2612708" cy="463588"/>
          </a:xfrm>
          <a:prstGeom prst="rect">
            <a:avLst/>
          </a:prstGeom>
          <a:solidFill>
            <a:srgbClr val="FFFF00"/>
          </a:solidFill>
        </p:spPr>
        <p:txBody>
          <a:bodyPr vert="horz" wrap="square" lIns="0" tIns="1905" rIns="0" bIns="0" rtlCol="0">
            <a:spAutoFit/>
          </a:bodyPr>
          <a:lstStyle/>
          <a:p>
            <a:pPr>
              <a:spcBef>
                <a:spcPts val="15"/>
              </a:spcBef>
            </a:pPr>
            <a:r>
              <a:rPr sz="3000" b="1" spc="68" dirty="0">
                <a:latin typeface="Calibri"/>
                <a:cs typeface="Calibri"/>
              </a:rPr>
              <a:t>Representation</a:t>
            </a:r>
            <a:endParaRPr sz="30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4125909" y="6552449"/>
            <a:ext cx="1890713" cy="463588"/>
          </a:xfrm>
          <a:prstGeom prst="rect">
            <a:avLst/>
          </a:prstGeom>
          <a:solidFill>
            <a:srgbClr val="00FFFF"/>
          </a:solidFill>
        </p:spPr>
        <p:txBody>
          <a:bodyPr vert="horz" wrap="square" lIns="0" tIns="1905" rIns="0" bIns="0" rtlCol="0">
            <a:spAutoFit/>
          </a:bodyPr>
          <a:lstStyle/>
          <a:p>
            <a:pPr>
              <a:spcBef>
                <a:spcPts val="15"/>
              </a:spcBef>
            </a:pPr>
            <a:r>
              <a:rPr sz="3000" b="1" spc="53" dirty="0">
                <a:latin typeface="Calibri"/>
                <a:cs typeface="Calibri"/>
              </a:rPr>
              <a:t>Generation</a:t>
            </a:r>
            <a:endParaRPr sz="30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123611" y="3024379"/>
            <a:ext cx="2898458" cy="3250890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algn="ctr">
              <a:spcBef>
                <a:spcPts val="150"/>
              </a:spcBef>
            </a:pPr>
            <a:r>
              <a:rPr sz="3000" b="1" spc="143" dirty="0">
                <a:solidFill>
                  <a:srgbClr val="FF0000"/>
                </a:solidFill>
                <a:latin typeface="Calibri"/>
                <a:cs typeface="Calibri"/>
              </a:rPr>
              <a:t>BERT</a:t>
            </a:r>
            <a:r>
              <a:rPr sz="3000" b="1" spc="-10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FF0000"/>
                </a:solidFill>
                <a:latin typeface="Calibri"/>
                <a:cs typeface="Calibri"/>
              </a:rPr>
              <a:t>–</a:t>
            </a:r>
            <a:r>
              <a:rPr sz="3000" spc="-98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000" spc="-30" dirty="0">
                <a:solidFill>
                  <a:srgbClr val="FF0000"/>
                </a:solidFill>
                <a:latin typeface="Calibri"/>
                <a:cs typeface="Calibri"/>
              </a:rPr>
              <a:t>2018</a:t>
            </a:r>
            <a:endParaRPr sz="30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3000" b="1" spc="113" dirty="0">
                <a:solidFill>
                  <a:srgbClr val="FF0000"/>
                </a:solidFill>
                <a:latin typeface="Calibri"/>
                <a:cs typeface="Calibri"/>
              </a:rPr>
              <a:t>DistilBERT</a:t>
            </a:r>
            <a:r>
              <a:rPr sz="3000" b="1" spc="-98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FF0000"/>
                </a:solidFill>
                <a:latin typeface="Calibri"/>
                <a:cs typeface="Calibri"/>
              </a:rPr>
              <a:t>–</a:t>
            </a:r>
            <a:r>
              <a:rPr sz="3000" spc="-98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000" spc="-30" dirty="0">
                <a:solidFill>
                  <a:srgbClr val="FF0000"/>
                </a:solidFill>
                <a:latin typeface="Calibri"/>
                <a:cs typeface="Calibri"/>
              </a:rPr>
              <a:t>2019</a:t>
            </a:r>
            <a:endParaRPr sz="30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3000" b="1" spc="120" dirty="0">
                <a:solidFill>
                  <a:srgbClr val="FF0000"/>
                </a:solidFill>
                <a:latin typeface="Calibri"/>
                <a:cs typeface="Calibri"/>
              </a:rPr>
              <a:t>RoBERTa</a:t>
            </a:r>
            <a:r>
              <a:rPr sz="3000" b="1" spc="-98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FF0000"/>
                </a:solidFill>
                <a:latin typeface="Calibri"/>
                <a:cs typeface="Calibri"/>
              </a:rPr>
              <a:t>–</a:t>
            </a:r>
            <a:r>
              <a:rPr sz="3000" spc="-83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000" spc="-30" dirty="0">
                <a:solidFill>
                  <a:srgbClr val="FF0000"/>
                </a:solidFill>
                <a:latin typeface="Calibri"/>
                <a:cs typeface="Calibri"/>
              </a:rPr>
              <a:t>2019</a:t>
            </a:r>
            <a:endParaRPr sz="30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3000" b="1" spc="120" dirty="0">
                <a:solidFill>
                  <a:srgbClr val="FF0000"/>
                </a:solidFill>
                <a:latin typeface="Calibri"/>
                <a:cs typeface="Calibri"/>
              </a:rPr>
              <a:t>ALBERT</a:t>
            </a:r>
            <a:r>
              <a:rPr sz="3000" b="1" spc="-98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FF0000"/>
                </a:solidFill>
                <a:latin typeface="Calibri"/>
                <a:cs typeface="Calibri"/>
              </a:rPr>
              <a:t>–</a:t>
            </a:r>
            <a:r>
              <a:rPr sz="3000" spc="-83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000" spc="-30" dirty="0">
                <a:solidFill>
                  <a:srgbClr val="FF0000"/>
                </a:solidFill>
                <a:latin typeface="Calibri"/>
                <a:cs typeface="Calibri"/>
              </a:rPr>
              <a:t>2019</a:t>
            </a:r>
            <a:endParaRPr sz="30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3000" b="1" spc="135" dirty="0">
                <a:solidFill>
                  <a:srgbClr val="FF0000"/>
                </a:solidFill>
                <a:latin typeface="Calibri"/>
                <a:cs typeface="Calibri"/>
              </a:rPr>
              <a:t>ELECTRA</a:t>
            </a:r>
            <a:r>
              <a:rPr sz="3000" b="1" spc="-10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FF0000"/>
                </a:solidFill>
                <a:latin typeface="Calibri"/>
                <a:cs typeface="Calibri"/>
              </a:rPr>
              <a:t>–</a:t>
            </a:r>
            <a:r>
              <a:rPr sz="3000" spc="-98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000" spc="-30" dirty="0">
                <a:solidFill>
                  <a:srgbClr val="FF0000"/>
                </a:solidFill>
                <a:latin typeface="Calibri"/>
                <a:cs typeface="Calibri"/>
              </a:rPr>
              <a:t>2020</a:t>
            </a:r>
            <a:endParaRPr sz="30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3000" b="1" spc="98" dirty="0">
                <a:solidFill>
                  <a:srgbClr val="FF0000"/>
                </a:solidFill>
                <a:latin typeface="Calibri"/>
                <a:cs typeface="Calibri"/>
              </a:rPr>
              <a:t>DeBERTa</a:t>
            </a:r>
            <a:r>
              <a:rPr sz="3000" b="1" spc="-98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FF0000"/>
                </a:solidFill>
                <a:latin typeface="Calibri"/>
                <a:cs typeface="Calibri"/>
              </a:rPr>
              <a:t>–</a:t>
            </a:r>
            <a:r>
              <a:rPr sz="3000" spc="-83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000" spc="-30" dirty="0">
                <a:solidFill>
                  <a:srgbClr val="FF0000"/>
                </a:solidFill>
                <a:latin typeface="Calibri"/>
                <a:cs typeface="Calibri"/>
              </a:rPr>
              <a:t>2020</a:t>
            </a:r>
            <a:endParaRPr sz="30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3000" spc="683" dirty="0">
                <a:solidFill>
                  <a:srgbClr val="FF0000"/>
                </a:solidFill>
                <a:latin typeface="Calibri"/>
                <a:cs typeface="Calibri"/>
              </a:rPr>
              <a:t>…</a:t>
            </a:r>
            <a:endParaRPr sz="30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2769592" y="2512314"/>
            <a:ext cx="4260533" cy="3712555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algn="ctr">
              <a:spcBef>
                <a:spcPts val="150"/>
              </a:spcBef>
            </a:pPr>
            <a:r>
              <a:rPr sz="3000" b="1" spc="113" dirty="0">
                <a:solidFill>
                  <a:srgbClr val="FF0000"/>
                </a:solidFill>
                <a:latin typeface="Calibri"/>
                <a:cs typeface="Calibri"/>
              </a:rPr>
              <a:t>GPT</a:t>
            </a:r>
            <a:r>
              <a:rPr sz="3000" b="1" spc="-113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FF0000"/>
                </a:solidFill>
                <a:latin typeface="Calibri"/>
                <a:cs typeface="Calibri"/>
              </a:rPr>
              <a:t>–</a:t>
            </a:r>
            <a:r>
              <a:rPr sz="3000" spc="-10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000" spc="-30" dirty="0">
                <a:solidFill>
                  <a:srgbClr val="FF0000"/>
                </a:solidFill>
                <a:latin typeface="Calibri"/>
                <a:cs typeface="Calibri"/>
              </a:rPr>
              <a:t>2018</a:t>
            </a:r>
            <a:endParaRPr sz="30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3000" b="1" spc="98" dirty="0">
                <a:solidFill>
                  <a:srgbClr val="FF0000"/>
                </a:solidFill>
                <a:latin typeface="Calibri"/>
                <a:cs typeface="Calibri"/>
              </a:rPr>
              <a:t>GPT-</a:t>
            </a:r>
            <a:r>
              <a:rPr sz="3000" b="1" dirty="0">
                <a:solidFill>
                  <a:srgbClr val="FF0000"/>
                </a:solidFill>
                <a:latin typeface="Calibri"/>
                <a:cs typeface="Calibri"/>
              </a:rPr>
              <a:t>2</a:t>
            </a:r>
            <a:r>
              <a:rPr sz="3000" b="1" spc="-9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FF0000"/>
                </a:solidFill>
                <a:latin typeface="Calibri"/>
                <a:cs typeface="Calibri"/>
              </a:rPr>
              <a:t>–</a:t>
            </a:r>
            <a:r>
              <a:rPr sz="3000" spc="-68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000" spc="-30" dirty="0">
                <a:solidFill>
                  <a:srgbClr val="FF0000"/>
                </a:solidFill>
                <a:latin typeface="Calibri"/>
                <a:cs typeface="Calibri"/>
              </a:rPr>
              <a:t>2019</a:t>
            </a:r>
            <a:endParaRPr sz="30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3000" b="1" spc="98" dirty="0">
                <a:solidFill>
                  <a:srgbClr val="FF0000"/>
                </a:solidFill>
                <a:latin typeface="Calibri"/>
                <a:cs typeface="Calibri"/>
              </a:rPr>
              <a:t>GPT-</a:t>
            </a:r>
            <a:r>
              <a:rPr sz="3000" b="1" dirty="0">
                <a:solidFill>
                  <a:srgbClr val="FF0000"/>
                </a:solidFill>
                <a:latin typeface="Calibri"/>
                <a:cs typeface="Calibri"/>
              </a:rPr>
              <a:t>3</a:t>
            </a:r>
            <a:r>
              <a:rPr sz="3000" b="1" spc="-9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FF0000"/>
                </a:solidFill>
                <a:latin typeface="Calibri"/>
                <a:cs typeface="Calibri"/>
              </a:rPr>
              <a:t>–</a:t>
            </a:r>
            <a:r>
              <a:rPr sz="3000" spc="-68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000" spc="-30" dirty="0">
                <a:solidFill>
                  <a:srgbClr val="FF0000"/>
                </a:solidFill>
                <a:latin typeface="Calibri"/>
                <a:cs typeface="Calibri"/>
              </a:rPr>
              <a:t>2020</a:t>
            </a:r>
            <a:endParaRPr sz="30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3000" b="1" spc="98" dirty="0">
                <a:solidFill>
                  <a:srgbClr val="FF0000"/>
                </a:solidFill>
                <a:latin typeface="Calibri"/>
                <a:cs typeface="Calibri"/>
              </a:rPr>
              <a:t>GPT-</a:t>
            </a:r>
            <a:r>
              <a:rPr sz="3000" b="1" dirty="0">
                <a:solidFill>
                  <a:srgbClr val="FF0000"/>
                </a:solidFill>
                <a:latin typeface="Calibri"/>
                <a:cs typeface="Calibri"/>
              </a:rPr>
              <a:t>Neo</a:t>
            </a:r>
            <a:r>
              <a:rPr sz="3000" b="1" spc="-68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FF0000"/>
                </a:solidFill>
                <a:latin typeface="Calibri"/>
                <a:cs typeface="Calibri"/>
              </a:rPr>
              <a:t>–</a:t>
            </a:r>
            <a:r>
              <a:rPr sz="3000" spc="-6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000" spc="-30" dirty="0">
                <a:solidFill>
                  <a:srgbClr val="FF0000"/>
                </a:solidFill>
                <a:latin typeface="Calibri"/>
                <a:cs typeface="Calibri"/>
              </a:rPr>
              <a:t>2021</a:t>
            </a:r>
            <a:endParaRPr sz="30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3000" b="1" spc="98" dirty="0">
                <a:solidFill>
                  <a:srgbClr val="FF0000"/>
                </a:solidFill>
                <a:latin typeface="Calibri"/>
                <a:cs typeface="Calibri"/>
              </a:rPr>
              <a:t>GPT-</a:t>
            </a:r>
            <a:r>
              <a:rPr sz="3000" b="1" dirty="0">
                <a:solidFill>
                  <a:srgbClr val="FF0000"/>
                </a:solidFill>
                <a:latin typeface="Calibri"/>
                <a:cs typeface="Calibri"/>
              </a:rPr>
              <a:t>3.5</a:t>
            </a:r>
            <a:r>
              <a:rPr sz="3000" b="1" spc="-38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000" b="1" spc="98" dirty="0">
                <a:solidFill>
                  <a:srgbClr val="FF0000"/>
                </a:solidFill>
                <a:latin typeface="Calibri"/>
                <a:cs typeface="Calibri"/>
              </a:rPr>
              <a:t>(ChatGPT)</a:t>
            </a:r>
            <a:r>
              <a:rPr sz="3000" b="1" spc="-3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FF0000"/>
                </a:solidFill>
                <a:latin typeface="Calibri"/>
                <a:cs typeface="Calibri"/>
              </a:rPr>
              <a:t>–</a:t>
            </a:r>
            <a:r>
              <a:rPr sz="3000" spc="-23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000" spc="-30" dirty="0">
                <a:solidFill>
                  <a:srgbClr val="FF0000"/>
                </a:solidFill>
                <a:latin typeface="Calibri"/>
                <a:cs typeface="Calibri"/>
              </a:rPr>
              <a:t>2022</a:t>
            </a:r>
            <a:endParaRPr sz="30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3000" b="1" dirty="0">
                <a:solidFill>
                  <a:srgbClr val="FF0000"/>
                </a:solidFill>
                <a:latin typeface="Calibri"/>
                <a:cs typeface="Calibri"/>
              </a:rPr>
              <a:t>LLaMA</a:t>
            </a:r>
            <a:r>
              <a:rPr sz="3000" b="1" spc="-1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FF0000"/>
                </a:solidFill>
                <a:latin typeface="Calibri"/>
                <a:cs typeface="Calibri"/>
              </a:rPr>
              <a:t>–</a:t>
            </a:r>
            <a:r>
              <a:rPr sz="3000" spc="-8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000" spc="-30" dirty="0">
                <a:solidFill>
                  <a:srgbClr val="FF0000"/>
                </a:solidFill>
                <a:latin typeface="Calibri"/>
                <a:cs typeface="Calibri"/>
              </a:rPr>
              <a:t>2023</a:t>
            </a:r>
            <a:endParaRPr sz="30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3000" b="1" spc="98" dirty="0">
                <a:solidFill>
                  <a:srgbClr val="FF0000"/>
                </a:solidFill>
                <a:latin typeface="Calibri"/>
                <a:cs typeface="Calibri"/>
              </a:rPr>
              <a:t>GPT-</a:t>
            </a:r>
            <a:r>
              <a:rPr sz="3000" b="1" dirty="0">
                <a:solidFill>
                  <a:srgbClr val="FF0000"/>
                </a:solidFill>
                <a:latin typeface="Calibri"/>
                <a:cs typeface="Calibri"/>
              </a:rPr>
              <a:t>4</a:t>
            </a:r>
            <a:r>
              <a:rPr sz="3000" b="1" spc="-9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FF0000"/>
                </a:solidFill>
                <a:latin typeface="Calibri"/>
                <a:cs typeface="Calibri"/>
              </a:rPr>
              <a:t>–</a:t>
            </a:r>
            <a:r>
              <a:rPr sz="3000" spc="-68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000" spc="-30" dirty="0">
                <a:solidFill>
                  <a:srgbClr val="FF0000"/>
                </a:solidFill>
                <a:latin typeface="Calibri"/>
                <a:cs typeface="Calibri"/>
              </a:rPr>
              <a:t>2023</a:t>
            </a:r>
            <a:endParaRPr sz="30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3000" spc="683" dirty="0">
                <a:solidFill>
                  <a:srgbClr val="FF0000"/>
                </a:solidFill>
                <a:latin typeface="Calibri"/>
                <a:cs typeface="Calibri"/>
              </a:rPr>
              <a:t>…</a:t>
            </a:r>
            <a:endParaRPr sz="30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536234" y="5209085"/>
            <a:ext cx="5215890" cy="1967846"/>
          </a:xfrm>
          <a:prstGeom prst="rect">
            <a:avLst/>
          </a:prstGeom>
          <a:solidFill>
            <a:srgbClr val="FFFFFF"/>
          </a:solidFill>
          <a:ln w="31750">
            <a:solidFill>
              <a:srgbClr val="172C51"/>
            </a:solidFill>
          </a:ln>
        </p:spPr>
        <p:txBody>
          <a:bodyPr vert="horz" wrap="square" lIns="0" tIns="120015" rIns="0" bIns="0" rtlCol="0">
            <a:spAutoFit/>
          </a:bodyPr>
          <a:lstStyle/>
          <a:p>
            <a:pPr algn="ctr">
              <a:spcBef>
                <a:spcPts val="945"/>
              </a:spcBef>
            </a:pPr>
            <a:r>
              <a:rPr sz="3000" b="1" spc="120" dirty="0">
                <a:solidFill>
                  <a:srgbClr val="FF0000"/>
                </a:solidFill>
                <a:latin typeface="Calibri"/>
                <a:cs typeface="Calibri"/>
              </a:rPr>
              <a:t>T5</a:t>
            </a:r>
            <a:r>
              <a:rPr sz="3000" b="1" spc="-12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000" b="1" dirty="0">
                <a:solidFill>
                  <a:srgbClr val="FF0000"/>
                </a:solidFill>
                <a:latin typeface="Calibri"/>
                <a:cs typeface="Calibri"/>
              </a:rPr>
              <a:t>–</a:t>
            </a:r>
            <a:r>
              <a:rPr sz="3000" b="1" spc="-10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000" b="1" spc="-30" dirty="0">
                <a:solidFill>
                  <a:srgbClr val="FF0000"/>
                </a:solidFill>
                <a:latin typeface="Calibri"/>
                <a:cs typeface="Calibri"/>
              </a:rPr>
              <a:t>2019</a:t>
            </a:r>
            <a:endParaRPr sz="30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3000" b="1" spc="75" dirty="0">
                <a:solidFill>
                  <a:srgbClr val="FF0000"/>
                </a:solidFill>
                <a:latin typeface="Calibri"/>
                <a:cs typeface="Calibri"/>
              </a:rPr>
              <a:t>BART</a:t>
            </a:r>
            <a:r>
              <a:rPr sz="3000" b="1" spc="-113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000" b="1" dirty="0">
                <a:solidFill>
                  <a:srgbClr val="FF0000"/>
                </a:solidFill>
                <a:latin typeface="Calibri"/>
                <a:cs typeface="Calibri"/>
              </a:rPr>
              <a:t>–</a:t>
            </a:r>
            <a:r>
              <a:rPr sz="3000" b="1" spc="-10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000" b="1" spc="-30" dirty="0">
                <a:solidFill>
                  <a:srgbClr val="FF0000"/>
                </a:solidFill>
                <a:latin typeface="Calibri"/>
                <a:cs typeface="Calibri"/>
              </a:rPr>
              <a:t>2019</a:t>
            </a:r>
            <a:endParaRPr sz="30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3000" b="1" spc="120" dirty="0">
                <a:solidFill>
                  <a:srgbClr val="FF0000"/>
                </a:solidFill>
                <a:latin typeface="Calibri"/>
                <a:cs typeface="Calibri"/>
              </a:rPr>
              <a:t>mT5</a:t>
            </a:r>
            <a:r>
              <a:rPr sz="3000" b="1" spc="-12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000" b="1" dirty="0">
                <a:solidFill>
                  <a:srgbClr val="FF0000"/>
                </a:solidFill>
                <a:latin typeface="Calibri"/>
                <a:cs typeface="Calibri"/>
              </a:rPr>
              <a:t>–</a:t>
            </a:r>
            <a:r>
              <a:rPr sz="3000" b="1" spc="-10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000" b="1" spc="-30" dirty="0">
                <a:solidFill>
                  <a:srgbClr val="FF0000"/>
                </a:solidFill>
                <a:latin typeface="Calibri"/>
                <a:cs typeface="Calibri"/>
              </a:rPr>
              <a:t>2021</a:t>
            </a:r>
            <a:endParaRPr sz="30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3000" b="1" spc="713" dirty="0">
                <a:solidFill>
                  <a:srgbClr val="FF0000"/>
                </a:solidFill>
                <a:latin typeface="Calibri"/>
                <a:cs typeface="Calibri"/>
              </a:rPr>
              <a:t>…</a:t>
            </a:r>
            <a:endParaRPr sz="3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xfrm>
            <a:off x="11664267" y="6371008"/>
            <a:ext cx="322579" cy="2114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193675">
              <a:spcBef>
                <a:spcPts val="40"/>
              </a:spcBef>
            </a:pPr>
            <a:fld id="{81D60167-4931-47E6-BA6A-407CBD079E47}" type="slidenum">
              <a:rPr lang="en-GB" spc="-50" smtClean="0"/>
              <a:pPr marL="193675">
                <a:spcBef>
                  <a:spcPts val="40"/>
                </a:spcBef>
              </a:pPr>
              <a:t>126</a:t>
            </a:fld>
            <a:endParaRPr spc="-38" dirty="0"/>
          </a:p>
        </p:txBody>
      </p:sp>
      <p:sp>
        <p:nvSpPr>
          <p:cNvPr id="2" name="object 2"/>
          <p:cNvSpPr txBox="1"/>
          <p:nvPr/>
        </p:nvSpPr>
        <p:spPr>
          <a:xfrm>
            <a:off x="607946" y="1489710"/>
            <a:ext cx="16050578" cy="4064702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331469">
              <a:spcBef>
                <a:spcPts val="150"/>
              </a:spcBef>
            </a:pPr>
            <a:r>
              <a:rPr sz="3600" b="1" dirty="0">
                <a:solidFill>
                  <a:srgbClr val="3B3838"/>
                </a:solidFill>
                <a:latin typeface="Calibri"/>
                <a:cs typeface="Calibri"/>
              </a:rPr>
              <a:t>From</a:t>
            </a:r>
            <a:r>
              <a:rPr sz="3600" b="1" spc="-75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600" b="1" dirty="0">
                <a:solidFill>
                  <a:srgbClr val="3B3838"/>
                </a:solidFill>
                <a:latin typeface="Calibri"/>
                <a:cs typeface="Calibri"/>
              </a:rPr>
              <a:t>both</a:t>
            </a:r>
            <a:r>
              <a:rPr sz="3600" b="1" spc="-60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600" b="1" dirty="0">
                <a:solidFill>
                  <a:srgbClr val="3B3838"/>
                </a:solidFill>
                <a:latin typeface="Calibri"/>
                <a:cs typeface="Calibri"/>
              </a:rPr>
              <a:t>BERT</a:t>
            </a:r>
            <a:r>
              <a:rPr sz="3600" b="1" spc="-75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600" b="1" dirty="0">
                <a:solidFill>
                  <a:srgbClr val="3B3838"/>
                </a:solidFill>
                <a:latin typeface="Calibri"/>
                <a:cs typeface="Calibri"/>
              </a:rPr>
              <a:t>and</a:t>
            </a:r>
            <a:r>
              <a:rPr sz="3600" b="1" spc="-60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600" b="1" spc="-68" dirty="0">
                <a:solidFill>
                  <a:srgbClr val="3B3838"/>
                </a:solidFill>
                <a:latin typeface="Calibri"/>
                <a:cs typeface="Calibri"/>
              </a:rPr>
              <a:t>GPT,</a:t>
            </a:r>
            <a:r>
              <a:rPr sz="3600" b="1" spc="-60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600" b="1" dirty="0">
                <a:solidFill>
                  <a:srgbClr val="3B3838"/>
                </a:solidFill>
                <a:latin typeface="Calibri"/>
                <a:cs typeface="Calibri"/>
              </a:rPr>
              <a:t>we</a:t>
            </a:r>
            <a:r>
              <a:rPr sz="3600" b="1" spc="-60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600" b="1" dirty="0">
                <a:solidFill>
                  <a:srgbClr val="3B3838"/>
                </a:solidFill>
                <a:latin typeface="Calibri"/>
                <a:cs typeface="Calibri"/>
              </a:rPr>
              <a:t>learn</a:t>
            </a:r>
            <a:r>
              <a:rPr sz="3600" b="1" spc="-60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600" b="1" spc="-15" dirty="0">
                <a:solidFill>
                  <a:srgbClr val="3B3838"/>
                </a:solidFill>
                <a:latin typeface="Calibri"/>
                <a:cs typeface="Calibri"/>
              </a:rPr>
              <a:t>that…</a:t>
            </a:r>
            <a:endParaRPr sz="3600">
              <a:latin typeface="Calibri"/>
              <a:cs typeface="Calibri"/>
            </a:endParaRPr>
          </a:p>
          <a:p>
            <a:pPr marL="845820" marR="7620" indent="-514350">
              <a:lnSpc>
                <a:spcPct val="100800"/>
              </a:lnSpc>
              <a:buFont typeface="Arial"/>
              <a:buChar char="•"/>
              <a:tabLst>
                <a:tab pos="845820" algn="l"/>
              </a:tabLst>
            </a:pPr>
            <a:r>
              <a:rPr sz="3600" spc="-45" dirty="0">
                <a:solidFill>
                  <a:srgbClr val="3B3838"/>
                </a:solidFill>
                <a:latin typeface="Calibri"/>
                <a:cs typeface="Calibri"/>
              </a:rPr>
              <a:t>Transformers</a:t>
            </a:r>
            <a:r>
              <a:rPr sz="3600" spc="-83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3B3838"/>
                </a:solidFill>
                <a:latin typeface="Calibri"/>
                <a:cs typeface="Calibri"/>
              </a:rPr>
              <a:t>seem</a:t>
            </a:r>
            <a:r>
              <a:rPr sz="3600" spc="-75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3B3838"/>
                </a:solidFill>
                <a:latin typeface="Calibri"/>
                <a:cs typeface="Calibri"/>
              </a:rPr>
              <a:t>to</a:t>
            </a:r>
            <a:r>
              <a:rPr sz="3600" spc="-83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3B3838"/>
                </a:solidFill>
                <a:latin typeface="Calibri"/>
                <a:cs typeface="Calibri"/>
              </a:rPr>
              <a:t>provide</a:t>
            </a:r>
            <a:r>
              <a:rPr sz="3600" spc="-60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3B3838"/>
                </a:solidFill>
                <a:latin typeface="Calibri"/>
                <a:cs typeface="Calibri"/>
              </a:rPr>
              <a:t>a</a:t>
            </a:r>
            <a:r>
              <a:rPr sz="3600" spc="-75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3B3838"/>
                </a:solidFill>
                <a:latin typeface="Calibri"/>
                <a:cs typeface="Calibri"/>
              </a:rPr>
              <a:t>new</a:t>
            </a:r>
            <a:r>
              <a:rPr sz="3600" spc="-75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3B3838"/>
                </a:solidFill>
                <a:latin typeface="Calibri"/>
                <a:cs typeface="Calibri"/>
              </a:rPr>
              <a:t>class</a:t>
            </a:r>
            <a:r>
              <a:rPr sz="3600" spc="-83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3B3838"/>
                </a:solidFill>
                <a:latin typeface="Calibri"/>
                <a:cs typeface="Calibri"/>
              </a:rPr>
              <a:t>of</a:t>
            </a:r>
            <a:r>
              <a:rPr sz="3600" spc="-60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600" spc="-15" dirty="0">
                <a:solidFill>
                  <a:srgbClr val="3B3838"/>
                </a:solidFill>
                <a:latin typeface="Calibri"/>
                <a:cs typeface="Calibri"/>
              </a:rPr>
              <a:t>generalist</a:t>
            </a:r>
            <a:r>
              <a:rPr sz="3600" spc="-83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3B3838"/>
                </a:solidFill>
                <a:latin typeface="Calibri"/>
                <a:cs typeface="Calibri"/>
              </a:rPr>
              <a:t>models</a:t>
            </a:r>
            <a:r>
              <a:rPr sz="3600" spc="-75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3B3838"/>
                </a:solidFill>
                <a:latin typeface="Calibri"/>
                <a:cs typeface="Calibri"/>
              </a:rPr>
              <a:t>that</a:t>
            </a:r>
            <a:r>
              <a:rPr sz="3600" spc="-98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3B3838"/>
                </a:solidFill>
                <a:latin typeface="Calibri"/>
                <a:cs typeface="Calibri"/>
              </a:rPr>
              <a:t>are</a:t>
            </a:r>
            <a:r>
              <a:rPr sz="3600" spc="-68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3B3838"/>
                </a:solidFill>
                <a:latin typeface="Calibri"/>
                <a:cs typeface="Calibri"/>
              </a:rPr>
              <a:t>capable</a:t>
            </a:r>
            <a:r>
              <a:rPr sz="3600" spc="-75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600" spc="-38" dirty="0">
                <a:solidFill>
                  <a:srgbClr val="3B3838"/>
                </a:solidFill>
                <a:latin typeface="Calibri"/>
                <a:cs typeface="Calibri"/>
              </a:rPr>
              <a:t>of </a:t>
            </a:r>
            <a:r>
              <a:rPr sz="3600" dirty="0">
                <a:solidFill>
                  <a:srgbClr val="3B3838"/>
                </a:solidFill>
                <a:latin typeface="Calibri"/>
                <a:cs typeface="Calibri"/>
              </a:rPr>
              <a:t>capturing</a:t>
            </a:r>
            <a:r>
              <a:rPr sz="3600" spc="-98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3B3838"/>
                </a:solidFill>
                <a:latin typeface="Calibri"/>
                <a:cs typeface="Calibri"/>
              </a:rPr>
              <a:t>knowledge</a:t>
            </a:r>
            <a:r>
              <a:rPr sz="3600" spc="-83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3B3838"/>
                </a:solidFill>
                <a:latin typeface="Calibri"/>
                <a:cs typeface="Calibri"/>
              </a:rPr>
              <a:t>which</a:t>
            </a:r>
            <a:r>
              <a:rPr sz="3600" spc="-83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3B3838"/>
                </a:solidFill>
                <a:latin typeface="Calibri"/>
                <a:cs typeface="Calibri"/>
              </a:rPr>
              <a:t>is</a:t>
            </a:r>
            <a:r>
              <a:rPr sz="3600" spc="-90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3B3838"/>
                </a:solidFill>
                <a:latin typeface="Calibri"/>
                <a:cs typeface="Calibri"/>
              </a:rPr>
              <a:t>more</a:t>
            </a:r>
            <a:r>
              <a:rPr sz="3600" spc="-75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600" spc="-15" dirty="0">
                <a:solidFill>
                  <a:srgbClr val="3B3838"/>
                </a:solidFill>
                <a:latin typeface="Calibri"/>
                <a:cs typeface="Calibri"/>
              </a:rPr>
              <a:t>fundamental</a:t>
            </a:r>
            <a:r>
              <a:rPr sz="3600" spc="-98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3B3838"/>
                </a:solidFill>
                <a:latin typeface="Calibri"/>
                <a:cs typeface="Calibri"/>
              </a:rPr>
              <a:t>than</a:t>
            </a:r>
            <a:r>
              <a:rPr sz="3600" spc="-83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600" spc="-53" dirty="0">
                <a:solidFill>
                  <a:srgbClr val="3B3838"/>
                </a:solidFill>
                <a:latin typeface="Calibri"/>
                <a:cs typeface="Calibri"/>
              </a:rPr>
              <a:t>task-</a:t>
            </a:r>
            <a:r>
              <a:rPr sz="3600" dirty="0">
                <a:solidFill>
                  <a:srgbClr val="3B3838"/>
                </a:solidFill>
                <a:latin typeface="Calibri"/>
                <a:cs typeface="Calibri"/>
              </a:rPr>
              <a:t>specific</a:t>
            </a:r>
            <a:r>
              <a:rPr sz="3600" spc="-98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600" spc="-15" dirty="0">
                <a:solidFill>
                  <a:srgbClr val="3B3838"/>
                </a:solidFill>
                <a:latin typeface="Calibri"/>
                <a:cs typeface="Calibri"/>
              </a:rPr>
              <a:t>abilities.</a:t>
            </a:r>
            <a:endParaRPr sz="3600">
              <a:latin typeface="Calibri"/>
              <a:cs typeface="Calibri"/>
            </a:endParaRPr>
          </a:p>
          <a:p>
            <a:pPr marL="466725" algn="ctr">
              <a:spcBef>
                <a:spcPts val="1245"/>
              </a:spcBef>
              <a:tabLst>
                <a:tab pos="7728585" algn="l"/>
              </a:tabLst>
            </a:pPr>
            <a:r>
              <a:rPr sz="3000" b="1" u="sng" dirty="0">
                <a:solidFill>
                  <a:srgbClr val="3B3838"/>
                </a:solidFill>
                <a:uFill>
                  <a:solidFill>
                    <a:srgbClr val="3B3838"/>
                  </a:solidFill>
                </a:uFill>
                <a:latin typeface="Calibri"/>
                <a:cs typeface="Calibri"/>
              </a:rPr>
              <a:t>Before</a:t>
            </a:r>
            <a:r>
              <a:rPr sz="3000" b="1" u="sng" spc="-165" dirty="0">
                <a:solidFill>
                  <a:srgbClr val="3B3838"/>
                </a:solidFill>
                <a:uFill>
                  <a:solidFill>
                    <a:srgbClr val="3B3838"/>
                  </a:solidFill>
                </a:uFill>
                <a:latin typeface="Calibri"/>
                <a:cs typeface="Calibri"/>
              </a:rPr>
              <a:t> </a:t>
            </a:r>
            <a:r>
              <a:rPr sz="3000" b="1" u="sng" spc="-30" dirty="0">
                <a:solidFill>
                  <a:srgbClr val="3B3838"/>
                </a:solidFill>
                <a:uFill>
                  <a:solidFill>
                    <a:srgbClr val="3B3838"/>
                  </a:solidFill>
                </a:uFill>
                <a:latin typeface="Calibri"/>
                <a:cs typeface="Calibri"/>
              </a:rPr>
              <a:t>LLMs</a:t>
            </a:r>
            <a:r>
              <a:rPr sz="3000" b="1" dirty="0">
                <a:solidFill>
                  <a:srgbClr val="3B3838"/>
                </a:solidFill>
                <a:latin typeface="Calibri"/>
                <a:cs typeface="Calibri"/>
              </a:rPr>
              <a:t>	</a:t>
            </a:r>
            <a:r>
              <a:rPr sz="3000" b="1" u="sng" dirty="0">
                <a:solidFill>
                  <a:srgbClr val="3B3838"/>
                </a:solidFill>
                <a:uFill>
                  <a:solidFill>
                    <a:srgbClr val="3B3838"/>
                  </a:solidFill>
                </a:uFill>
                <a:latin typeface="Calibri"/>
                <a:cs typeface="Calibri"/>
              </a:rPr>
              <a:t>Since</a:t>
            </a:r>
            <a:r>
              <a:rPr sz="3000" b="1" u="sng" spc="-75" dirty="0">
                <a:solidFill>
                  <a:srgbClr val="3B3838"/>
                </a:solidFill>
                <a:uFill>
                  <a:solidFill>
                    <a:srgbClr val="3B3838"/>
                  </a:solidFill>
                </a:uFill>
                <a:latin typeface="Calibri"/>
                <a:cs typeface="Calibri"/>
              </a:rPr>
              <a:t> </a:t>
            </a:r>
            <a:r>
              <a:rPr sz="3000" b="1" u="sng" spc="-30" dirty="0">
                <a:solidFill>
                  <a:srgbClr val="3B3838"/>
                </a:solidFill>
                <a:uFill>
                  <a:solidFill>
                    <a:srgbClr val="3B3838"/>
                  </a:solidFill>
                </a:uFill>
                <a:latin typeface="Calibri"/>
                <a:cs typeface="Calibri"/>
              </a:rPr>
              <a:t>LLMs</a:t>
            </a:r>
            <a:endParaRPr sz="3000">
              <a:latin typeface="Calibri"/>
              <a:cs typeface="Calibri"/>
            </a:endParaRPr>
          </a:p>
          <a:p>
            <a:pPr marL="532448" indent="-513398">
              <a:spcBef>
                <a:spcPts val="2880"/>
              </a:spcBef>
              <a:buFont typeface="Arial"/>
              <a:buChar char="•"/>
              <a:tabLst>
                <a:tab pos="532448" algn="l"/>
              </a:tabLst>
            </a:pPr>
            <a:r>
              <a:rPr sz="3000" b="1" spc="-15" dirty="0">
                <a:solidFill>
                  <a:srgbClr val="C00000"/>
                </a:solidFill>
                <a:latin typeface="Calibri"/>
                <a:cs typeface="Calibri"/>
              </a:rPr>
              <a:t>Feature</a:t>
            </a:r>
            <a:r>
              <a:rPr sz="3000" b="1" spc="-10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000" b="1" spc="-15" dirty="0">
                <a:solidFill>
                  <a:srgbClr val="C00000"/>
                </a:solidFill>
                <a:latin typeface="Calibri"/>
                <a:cs typeface="Calibri"/>
              </a:rPr>
              <a:t>Engineering</a:t>
            </a:r>
            <a:endParaRPr sz="3000">
              <a:latin typeface="Calibri"/>
              <a:cs typeface="Calibri"/>
            </a:endParaRPr>
          </a:p>
          <a:p>
            <a:pPr marL="1219200" marR="9218295" lvl="1" indent="-514350">
              <a:buFont typeface="Arial"/>
              <a:buChar char="•"/>
              <a:tabLst>
                <a:tab pos="1219200" algn="l"/>
              </a:tabLst>
            </a:pPr>
            <a:r>
              <a:rPr sz="3000" dirty="0">
                <a:solidFill>
                  <a:srgbClr val="C00000"/>
                </a:solidFill>
                <a:latin typeface="Calibri"/>
                <a:cs typeface="Calibri"/>
              </a:rPr>
              <a:t>How</a:t>
            </a:r>
            <a:r>
              <a:rPr sz="3000" spc="-53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C00000"/>
                </a:solidFill>
                <a:latin typeface="Calibri"/>
                <a:cs typeface="Calibri"/>
              </a:rPr>
              <a:t>do</a:t>
            </a:r>
            <a:r>
              <a:rPr sz="3000" spc="-4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C00000"/>
                </a:solidFill>
                <a:latin typeface="Calibri"/>
                <a:cs typeface="Calibri"/>
              </a:rPr>
              <a:t>we</a:t>
            </a:r>
            <a:r>
              <a:rPr sz="3000" spc="-3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C00000"/>
                </a:solidFill>
                <a:latin typeface="Calibri"/>
                <a:cs typeface="Calibri"/>
              </a:rPr>
              <a:t>design</a:t>
            </a:r>
            <a:r>
              <a:rPr sz="3000" spc="-38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C00000"/>
                </a:solidFill>
                <a:latin typeface="Calibri"/>
                <a:cs typeface="Calibri"/>
              </a:rPr>
              <a:t>or</a:t>
            </a:r>
            <a:r>
              <a:rPr sz="3000" spc="-38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C00000"/>
                </a:solidFill>
                <a:latin typeface="Calibri"/>
                <a:cs typeface="Calibri"/>
              </a:rPr>
              <a:t>select</a:t>
            </a:r>
            <a:r>
              <a:rPr sz="3000" spc="-3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C00000"/>
                </a:solidFill>
                <a:latin typeface="Calibri"/>
                <a:cs typeface="Calibri"/>
              </a:rPr>
              <a:t>the</a:t>
            </a:r>
            <a:r>
              <a:rPr sz="3000" spc="-30" dirty="0">
                <a:solidFill>
                  <a:srgbClr val="C00000"/>
                </a:solidFill>
                <a:latin typeface="Calibri"/>
                <a:cs typeface="Calibri"/>
              </a:rPr>
              <a:t> best </a:t>
            </a:r>
            <a:r>
              <a:rPr sz="3000" spc="-15" dirty="0">
                <a:solidFill>
                  <a:srgbClr val="C00000"/>
                </a:solidFill>
                <a:latin typeface="Calibri"/>
                <a:cs typeface="Calibri"/>
              </a:rPr>
              <a:t>features</a:t>
            </a:r>
            <a:r>
              <a:rPr sz="3000" spc="-7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C00000"/>
                </a:solidFill>
                <a:latin typeface="Calibri"/>
                <a:cs typeface="Calibri"/>
              </a:rPr>
              <a:t>for</a:t>
            </a:r>
            <a:r>
              <a:rPr sz="3000" spc="-68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C00000"/>
                </a:solidFill>
                <a:latin typeface="Calibri"/>
                <a:cs typeface="Calibri"/>
              </a:rPr>
              <a:t>a</a:t>
            </a:r>
            <a:r>
              <a:rPr sz="3000" spc="-7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000" spc="-30" dirty="0">
                <a:solidFill>
                  <a:srgbClr val="C00000"/>
                </a:solidFill>
                <a:latin typeface="Calibri"/>
                <a:cs typeface="Calibri"/>
              </a:rPr>
              <a:t>task?</a:t>
            </a:r>
            <a:endParaRPr sz="3000">
              <a:latin typeface="Calibri"/>
              <a:cs typeface="Calibri"/>
            </a:endParaRPr>
          </a:p>
        </p:txBody>
      </p:sp>
      <p:sp>
        <p:nvSpPr>
          <p:cNvPr id="3" name="object 3" descr="$PPTXTitle"/>
          <p:cNvSpPr txBox="1">
            <a:spLocks noGrp="1"/>
          </p:cNvSpPr>
          <p:nvPr>
            <p:ph type="title"/>
          </p:nvPr>
        </p:nvSpPr>
        <p:spPr>
          <a:xfrm>
            <a:off x="2037492" y="319341"/>
            <a:ext cx="14213205" cy="696344"/>
          </a:xfrm>
          <a:prstGeom prst="rect">
            <a:avLst/>
          </a:prstGeom>
        </p:spPr>
        <p:txBody>
          <a:bodyPr vert="horz" wrap="square" lIns="0" tIns="19050" rIns="0" bIns="0" rtlCol="0" anchor="ctr">
            <a:spAutoFit/>
          </a:bodyPr>
          <a:lstStyle/>
          <a:p>
            <a:pPr marL="19050">
              <a:spcBef>
                <a:spcPts val="150"/>
              </a:spcBef>
            </a:pPr>
            <a:r>
              <a:rPr dirty="0"/>
              <a:t>The</a:t>
            </a:r>
            <a:r>
              <a:rPr spc="-105" dirty="0"/>
              <a:t> </a:t>
            </a:r>
            <a:r>
              <a:rPr dirty="0"/>
              <a:t>LLM</a:t>
            </a:r>
            <a:r>
              <a:rPr spc="-105" dirty="0"/>
              <a:t> </a:t>
            </a:r>
            <a:r>
              <a:rPr dirty="0"/>
              <a:t>Era</a:t>
            </a:r>
            <a:r>
              <a:rPr spc="-98" dirty="0"/>
              <a:t> </a:t>
            </a:r>
            <a:r>
              <a:rPr dirty="0"/>
              <a:t>–</a:t>
            </a:r>
            <a:r>
              <a:rPr spc="-113" dirty="0"/>
              <a:t> </a:t>
            </a:r>
            <a:r>
              <a:rPr spc="-15" dirty="0"/>
              <a:t>Paradigm</a:t>
            </a:r>
            <a:r>
              <a:rPr spc="-105" dirty="0"/>
              <a:t> </a:t>
            </a:r>
            <a:r>
              <a:rPr dirty="0"/>
              <a:t>Shift</a:t>
            </a:r>
            <a:r>
              <a:rPr spc="-98" dirty="0"/>
              <a:t> </a:t>
            </a:r>
            <a:r>
              <a:rPr dirty="0"/>
              <a:t>in</a:t>
            </a:r>
            <a:r>
              <a:rPr spc="-98" dirty="0"/>
              <a:t> </a:t>
            </a:r>
            <a:r>
              <a:rPr dirty="0"/>
              <a:t>Machine</a:t>
            </a:r>
            <a:r>
              <a:rPr spc="-105" dirty="0"/>
              <a:t> </a:t>
            </a:r>
            <a:r>
              <a:rPr spc="-15" dirty="0"/>
              <a:t>Learning</a:t>
            </a:r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xfrm>
            <a:off x="11664267" y="6371008"/>
            <a:ext cx="322579" cy="2114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193675">
              <a:spcBef>
                <a:spcPts val="40"/>
              </a:spcBef>
            </a:pPr>
            <a:fld id="{81D60167-4931-47E6-BA6A-407CBD079E47}" type="slidenum">
              <a:rPr lang="en-GB" spc="-50" smtClean="0"/>
              <a:pPr marL="193675">
                <a:spcBef>
                  <a:spcPts val="40"/>
                </a:spcBef>
              </a:pPr>
              <a:t>127</a:t>
            </a:fld>
            <a:endParaRPr spc="-38" dirty="0"/>
          </a:p>
        </p:txBody>
      </p:sp>
      <p:sp>
        <p:nvSpPr>
          <p:cNvPr id="2" name="object 2"/>
          <p:cNvSpPr txBox="1"/>
          <p:nvPr/>
        </p:nvSpPr>
        <p:spPr>
          <a:xfrm>
            <a:off x="607946" y="1489710"/>
            <a:ext cx="16050578" cy="4988032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331469">
              <a:spcBef>
                <a:spcPts val="150"/>
              </a:spcBef>
            </a:pPr>
            <a:r>
              <a:rPr sz="3600" b="1" dirty="0">
                <a:solidFill>
                  <a:srgbClr val="3B3838"/>
                </a:solidFill>
                <a:latin typeface="Calibri"/>
                <a:cs typeface="Calibri"/>
              </a:rPr>
              <a:t>From</a:t>
            </a:r>
            <a:r>
              <a:rPr sz="3600" b="1" spc="-75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600" b="1" dirty="0">
                <a:solidFill>
                  <a:srgbClr val="3B3838"/>
                </a:solidFill>
                <a:latin typeface="Calibri"/>
                <a:cs typeface="Calibri"/>
              </a:rPr>
              <a:t>both</a:t>
            </a:r>
            <a:r>
              <a:rPr sz="3600" b="1" spc="-60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600" b="1" dirty="0">
                <a:solidFill>
                  <a:srgbClr val="3B3838"/>
                </a:solidFill>
                <a:latin typeface="Calibri"/>
                <a:cs typeface="Calibri"/>
              </a:rPr>
              <a:t>BERT</a:t>
            </a:r>
            <a:r>
              <a:rPr sz="3600" b="1" spc="-75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600" b="1" dirty="0">
                <a:solidFill>
                  <a:srgbClr val="3B3838"/>
                </a:solidFill>
                <a:latin typeface="Calibri"/>
                <a:cs typeface="Calibri"/>
              </a:rPr>
              <a:t>and</a:t>
            </a:r>
            <a:r>
              <a:rPr sz="3600" b="1" spc="-60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600" b="1" spc="-68" dirty="0">
                <a:solidFill>
                  <a:srgbClr val="3B3838"/>
                </a:solidFill>
                <a:latin typeface="Calibri"/>
                <a:cs typeface="Calibri"/>
              </a:rPr>
              <a:t>GPT,</a:t>
            </a:r>
            <a:r>
              <a:rPr sz="3600" b="1" spc="-60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600" b="1" dirty="0">
                <a:solidFill>
                  <a:srgbClr val="3B3838"/>
                </a:solidFill>
                <a:latin typeface="Calibri"/>
                <a:cs typeface="Calibri"/>
              </a:rPr>
              <a:t>we</a:t>
            </a:r>
            <a:r>
              <a:rPr sz="3600" b="1" spc="-60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600" b="1" dirty="0">
                <a:solidFill>
                  <a:srgbClr val="3B3838"/>
                </a:solidFill>
                <a:latin typeface="Calibri"/>
                <a:cs typeface="Calibri"/>
              </a:rPr>
              <a:t>learn</a:t>
            </a:r>
            <a:r>
              <a:rPr sz="3600" b="1" spc="-60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600" b="1" spc="-15" dirty="0">
                <a:solidFill>
                  <a:srgbClr val="3B3838"/>
                </a:solidFill>
                <a:latin typeface="Calibri"/>
                <a:cs typeface="Calibri"/>
              </a:rPr>
              <a:t>that…</a:t>
            </a:r>
            <a:endParaRPr sz="3600">
              <a:latin typeface="Calibri"/>
              <a:cs typeface="Calibri"/>
            </a:endParaRPr>
          </a:p>
          <a:p>
            <a:pPr marL="845820" marR="7620" indent="-514350">
              <a:lnSpc>
                <a:spcPct val="100800"/>
              </a:lnSpc>
              <a:buFont typeface="Arial"/>
              <a:buChar char="•"/>
              <a:tabLst>
                <a:tab pos="845820" algn="l"/>
              </a:tabLst>
            </a:pPr>
            <a:r>
              <a:rPr sz="3600" spc="-45" dirty="0">
                <a:solidFill>
                  <a:srgbClr val="3B3838"/>
                </a:solidFill>
                <a:latin typeface="Calibri"/>
                <a:cs typeface="Calibri"/>
              </a:rPr>
              <a:t>Transformers</a:t>
            </a:r>
            <a:r>
              <a:rPr sz="3600" spc="-83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3B3838"/>
                </a:solidFill>
                <a:latin typeface="Calibri"/>
                <a:cs typeface="Calibri"/>
              </a:rPr>
              <a:t>seem</a:t>
            </a:r>
            <a:r>
              <a:rPr sz="3600" spc="-75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3B3838"/>
                </a:solidFill>
                <a:latin typeface="Calibri"/>
                <a:cs typeface="Calibri"/>
              </a:rPr>
              <a:t>to</a:t>
            </a:r>
            <a:r>
              <a:rPr sz="3600" spc="-83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3B3838"/>
                </a:solidFill>
                <a:latin typeface="Calibri"/>
                <a:cs typeface="Calibri"/>
              </a:rPr>
              <a:t>provide</a:t>
            </a:r>
            <a:r>
              <a:rPr sz="3600" spc="-60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3B3838"/>
                </a:solidFill>
                <a:latin typeface="Calibri"/>
                <a:cs typeface="Calibri"/>
              </a:rPr>
              <a:t>a</a:t>
            </a:r>
            <a:r>
              <a:rPr sz="3600" spc="-75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3B3838"/>
                </a:solidFill>
                <a:latin typeface="Calibri"/>
                <a:cs typeface="Calibri"/>
              </a:rPr>
              <a:t>new</a:t>
            </a:r>
            <a:r>
              <a:rPr sz="3600" spc="-75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3B3838"/>
                </a:solidFill>
                <a:latin typeface="Calibri"/>
                <a:cs typeface="Calibri"/>
              </a:rPr>
              <a:t>class</a:t>
            </a:r>
            <a:r>
              <a:rPr sz="3600" spc="-83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3B3838"/>
                </a:solidFill>
                <a:latin typeface="Calibri"/>
                <a:cs typeface="Calibri"/>
              </a:rPr>
              <a:t>of</a:t>
            </a:r>
            <a:r>
              <a:rPr sz="3600" spc="-60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600" spc="-15" dirty="0">
                <a:solidFill>
                  <a:srgbClr val="3B3838"/>
                </a:solidFill>
                <a:latin typeface="Calibri"/>
                <a:cs typeface="Calibri"/>
              </a:rPr>
              <a:t>generalist</a:t>
            </a:r>
            <a:r>
              <a:rPr sz="3600" spc="-83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3B3838"/>
                </a:solidFill>
                <a:latin typeface="Calibri"/>
                <a:cs typeface="Calibri"/>
              </a:rPr>
              <a:t>models</a:t>
            </a:r>
            <a:r>
              <a:rPr sz="3600" spc="-75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3B3838"/>
                </a:solidFill>
                <a:latin typeface="Calibri"/>
                <a:cs typeface="Calibri"/>
              </a:rPr>
              <a:t>that</a:t>
            </a:r>
            <a:r>
              <a:rPr sz="3600" spc="-98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3B3838"/>
                </a:solidFill>
                <a:latin typeface="Calibri"/>
                <a:cs typeface="Calibri"/>
              </a:rPr>
              <a:t>are</a:t>
            </a:r>
            <a:r>
              <a:rPr sz="3600" spc="-68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3B3838"/>
                </a:solidFill>
                <a:latin typeface="Calibri"/>
                <a:cs typeface="Calibri"/>
              </a:rPr>
              <a:t>capable</a:t>
            </a:r>
            <a:r>
              <a:rPr sz="3600" spc="-75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600" spc="-38" dirty="0">
                <a:solidFill>
                  <a:srgbClr val="3B3838"/>
                </a:solidFill>
                <a:latin typeface="Calibri"/>
                <a:cs typeface="Calibri"/>
              </a:rPr>
              <a:t>of </a:t>
            </a:r>
            <a:r>
              <a:rPr sz="3600" dirty="0">
                <a:solidFill>
                  <a:srgbClr val="3B3838"/>
                </a:solidFill>
                <a:latin typeface="Calibri"/>
                <a:cs typeface="Calibri"/>
              </a:rPr>
              <a:t>capturing</a:t>
            </a:r>
            <a:r>
              <a:rPr sz="3600" spc="-98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3B3838"/>
                </a:solidFill>
                <a:latin typeface="Calibri"/>
                <a:cs typeface="Calibri"/>
              </a:rPr>
              <a:t>knowledge</a:t>
            </a:r>
            <a:r>
              <a:rPr sz="3600" spc="-83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3B3838"/>
                </a:solidFill>
                <a:latin typeface="Calibri"/>
                <a:cs typeface="Calibri"/>
              </a:rPr>
              <a:t>which</a:t>
            </a:r>
            <a:r>
              <a:rPr sz="3600" spc="-83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3B3838"/>
                </a:solidFill>
                <a:latin typeface="Calibri"/>
                <a:cs typeface="Calibri"/>
              </a:rPr>
              <a:t>is</a:t>
            </a:r>
            <a:r>
              <a:rPr sz="3600" spc="-90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3B3838"/>
                </a:solidFill>
                <a:latin typeface="Calibri"/>
                <a:cs typeface="Calibri"/>
              </a:rPr>
              <a:t>more</a:t>
            </a:r>
            <a:r>
              <a:rPr sz="3600" spc="-75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600" spc="-15" dirty="0">
                <a:solidFill>
                  <a:srgbClr val="3B3838"/>
                </a:solidFill>
                <a:latin typeface="Calibri"/>
                <a:cs typeface="Calibri"/>
              </a:rPr>
              <a:t>fundamental</a:t>
            </a:r>
            <a:r>
              <a:rPr sz="3600" spc="-98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3B3838"/>
                </a:solidFill>
                <a:latin typeface="Calibri"/>
                <a:cs typeface="Calibri"/>
              </a:rPr>
              <a:t>than</a:t>
            </a:r>
            <a:r>
              <a:rPr sz="3600" spc="-83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600" spc="-53" dirty="0">
                <a:solidFill>
                  <a:srgbClr val="3B3838"/>
                </a:solidFill>
                <a:latin typeface="Calibri"/>
                <a:cs typeface="Calibri"/>
              </a:rPr>
              <a:t>task-</a:t>
            </a:r>
            <a:r>
              <a:rPr sz="3600" dirty="0">
                <a:solidFill>
                  <a:srgbClr val="3B3838"/>
                </a:solidFill>
                <a:latin typeface="Calibri"/>
                <a:cs typeface="Calibri"/>
              </a:rPr>
              <a:t>specific</a:t>
            </a:r>
            <a:r>
              <a:rPr sz="3600" spc="-98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600" spc="-15" dirty="0">
                <a:solidFill>
                  <a:srgbClr val="3B3838"/>
                </a:solidFill>
                <a:latin typeface="Calibri"/>
                <a:cs typeface="Calibri"/>
              </a:rPr>
              <a:t>abilities.</a:t>
            </a:r>
            <a:endParaRPr sz="3600">
              <a:latin typeface="Calibri"/>
              <a:cs typeface="Calibri"/>
            </a:endParaRPr>
          </a:p>
          <a:p>
            <a:pPr marL="466725" algn="ctr">
              <a:spcBef>
                <a:spcPts val="1245"/>
              </a:spcBef>
              <a:tabLst>
                <a:tab pos="7728585" algn="l"/>
              </a:tabLst>
            </a:pPr>
            <a:r>
              <a:rPr sz="3000" b="1" u="sng" dirty="0">
                <a:solidFill>
                  <a:srgbClr val="3B3838"/>
                </a:solidFill>
                <a:uFill>
                  <a:solidFill>
                    <a:srgbClr val="3B3838"/>
                  </a:solidFill>
                </a:uFill>
                <a:latin typeface="Calibri"/>
                <a:cs typeface="Calibri"/>
              </a:rPr>
              <a:t>Before</a:t>
            </a:r>
            <a:r>
              <a:rPr sz="3000" b="1" u="sng" spc="-165" dirty="0">
                <a:solidFill>
                  <a:srgbClr val="3B3838"/>
                </a:solidFill>
                <a:uFill>
                  <a:solidFill>
                    <a:srgbClr val="3B3838"/>
                  </a:solidFill>
                </a:uFill>
                <a:latin typeface="Calibri"/>
                <a:cs typeface="Calibri"/>
              </a:rPr>
              <a:t> </a:t>
            </a:r>
            <a:r>
              <a:rPr sz="3000" b="1" u="sng" spc="-30" dirty="0">
                <a:solidFill>
                  <a:srgbClr val="3B3838"/>
                </a:solidFill>
                <a:uFill>
                  <a:solidFill>
                    <a:srgbClr val="3B3838"/>
                  </a:solidFill>
                </a:uFill>
                <a:latin typeface="Calibri"/>
                <a:cs typeface="Calibri"/>
              </a:rPr>
              <a:t>LLMs</a:t>
            </a:r>
            <a:r>
              <a:rPr sz="3000" b="1" dirty="0">
                <a:solidFill>
                  <a:srgbClr val="3B3838"/>
                </a:solidFill>
                <a:latin typeface="Calibri"/>
                <a:cs typeface="Calibri"/>
              </a:rPr>
              <a:t>	</a:t>
            </a:r>
            <a:r>
              <a:rPr sz="3000" b="1" u="sng" dirty="0">
                <a:solidFill>
                  <a:srgbClr val="3B3838"/>
                </a:solidFill>
                <a:uFill>
                  <a:solidFill>
                    <a:srgbClr val="3B3838"/>
                  </a:solidFill>
                </a:uFill>
                <a:latin typeface="Calibri"/>
                <a:cs typeface="Calibri"/>
              </a:rPr>
              <a:t>Since</a:t>
            </a:r>
            <a:r>
              <a:rPr sz="3000" b="1" u="sng" spc="-75" dirty="0">
                <a:solidFill>
                  <a:srgbClr val="3B3838"/>
                </a:solidFill>
                <a:uFill>
                  <a:solidFill>
                    <a:srgbClr val="3B3838"/>
                  </a:solidFill>
                </a:uFill>
                <a:latin typeface="Calibri"/>
                <a:cs typeface="Calibri"/>
              </a:rPr>
              <a:t> </a:t>
            </a:r>
            <a:r>
              <a:rPr sz="3000" b="1" u="sng" spc="-30" dirty="0">
                <a:solidFill>
                  <a:srgbClr val="3B3838"/>
                </a:solidFill>
                <a:uFill>
                  <a:solidFill>
                    <a:srgbClr val="3B3838"/>
                  </a:solidFill>
                </a:uFill>
                <a:latin typeface="Calibri"/>
                <a:cs typeface="Calibri"/>
              </a:rPr>
              <a:t>LLMs</a:t>
            </a:r>
            <a:endParaRPr sz="3000">
              <a:latin typeface="Calibri"/>
              <a:cs typeface="Calibri"/>
            </a:endParaRPr>
          </a:p>
          <a:p>
            <a:pPr marL="532448" indent="-513398">
              <a:spcBef>
                <a:spcPts val="2880"/>
              </a:spcBef>
              <a:buFont typeface="Arial"/>
              <a:buChar char="•"/>
              <a:tabLst>
                <a:tab pos="532448" algn="l"/>
              </a:tabLst>
            </a:pPr>
            <a:r>
              <a:rPr sz="3000" b="1" spc="-15" dirty="0">
                <a:solidFill>
                  <a:srgbClr val="3B3838"/>
                </a:solidFill>
                <a:latin typeface="Calibri"/>
                <a:cs typeface="Calibri"/>
              </a:rPr>
              <a:t>Feature</a:t>
            </a:r>
            <a:r>
              <a:rPr sz="3000" b="1" spc="-105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000" b="1" spc="-15" dirty="0">
                <a:solidFill>
                  <a:srgbClr val="3B3838"/>
                </a:solidFill>
                <a:latin typeface="Calibri"/>
                <a:cs typeface="Calibri"/>
              </a:rPr>
              <a:t>Engineering</a:t>
            </a:r>
            <a:endParaRPr sz="3000">
              <a:latin typeface="Calibri"/>
              <a:cs typeface="Calibri"/>
            </a:endParaRPr>
          </a:p>
          <a:p>
            <a:pPr marL="1219200" marR="9218295" lvl="1" indent="-514350">
              <a:buFont typeface="Arial"/>
              <a:buChar char="•"/>
              <a:tabLst>
                <a:tab pos="1219200" algn="l"/>
              </a:tabLst>
            </a:pPr>
            <a:r>
              <a:rPr sz="3000" dirty="0">
                <a:solidFill>
                  <a:srgbClr val="3B3838"/>
                </a:solidFill>
                <a:latin typeface="Calibri"/>
                <a:cs typeface="Calibri"/>
              </a:rPr>
              <a:t>How</a:t>
            </a:r>
            <a:r>
              <a:rPr sz="3000" spc="-53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3B3838"/>
                </a:solidFill>
                <a:latin typeface="Calibri"/>
                <a:cs typeface="Calibri"/>
              </a:rPr>
              <a:t>do</a:t>
            </a:r>
            <a:r>
              <a:rPr sz="3000" spc="-45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3B3838"/>
                </a:solidFill>
                <a:latin typeface="Calibri"/>
                <a:cs typeface="Calibri"/>
              </a:rPr>
              <a:t>we</a:t>
            </a:r>
            <a:r>
              <a:rPr sz="3000" spc="-30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3B3838"/>
                </a:solidFill>
                <a:latin typeface="Calibri"/>
                <a:cs typeface="Calibri"/>
              </a:rPr>
              <a:t>design</a:t>
            </a:r>
            <a:r>
              <a:rPr sz="3000" spc="-38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3B3838"/>
                </a:solidFill>
                <a:latin typeface="Calibri"/>
                <a:cs typeface="Calibri"/>
              </a:rPr>
              <a:t>or</a:t>
            </a:r>
            <a:r>
              <a:rPr sz="3000" spc="-38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3B3838"/>
                </a:solidFill>
                <a:latin typeface="Calibri"/>
                <a:cs typeface="Calibri"/>
              </a:rPr>
              <a:t>select</a:t>
            </a:r>
            <a:r>
              <a:rPr sz="3000" spc="-30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3B3838"/>
                </a:solidFill>
                <a:latin typeface="Calibri"/>
                <a:cs typeface="Calibri"/>
              </a:rPr>
              <a:t>the</a:t>
            </a:r>
            <a:r>
              <a:rPr sz="3000" spc="-30" dirty="0">
                <a:solidFill>
                  <a:srgbClr val="3B3838"/>
                </a:solidFill>
                <a:latin typeface="Calibri"/>
                <a:cs typeface="Calibri"/>
              </a:rPr>
              <a:t> best </a:t>
            </a:r>
            <a:r>
              <a:rPr sz="3000" spc="-15" dirty="0">
                <a:solidFill>
                  <a:srgbClr val="3B3838"/>
                </a:solidFill>
                <a:latin typeface="Calibri"/>
                <a:cs typeface="Calibri"/>
              </a:rPr>
              <a:t>features</a:t>
            </a:r>
            <a:r>
              <a:rPr sz="3000" spc="-75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3B3838"/>
                </a:solidFill>
                <a:latin typeface="Calibri"/>
                <a:cs typeface="Calibri"/>
              </a:rPr>
              <a:t>for</a:t>
            </a:r>
            <a:r>
              <a:rPr sz="3000" spc="-68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3B3838"/>
                </a:solidFill>
                <a:latin typeface="Calibri"/>
                <a:cs typeface="Calibri"/>
              </a:rPr>
              <a:t>a</a:t>
            </a:r>
            <a:r>
              <a:rPr sz="3000" spc="-75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000" spc="-30" dirty="0">
                <a:solidFill>
                  <a:srgbClr val="3B3838"/>
                </a:solidFill>
                <a:latin typeface="Calibri"/>
                <a:cs typeface="Calibri"/>
              </a:rPr>
              <a:t>task?</a:t>
            </a:r>
            <a:endParaRPr sz="3000">
              <a:latin typeface="Calibri"/>
              <a:cs typeface="Calibri"/>
            </a:endParaRPr>
          </a:p>
          <a:p>
            <a:pPr marL="532448" indent="-513398">
              <a:buFont typeface="Arial"/>
              <a:buChar char="•"/>
              <a:tabLst>
                <a:tab pos="532448" algn="l"/>
              </a:tabLst>
            </a:pPr>
            <a:r>
              <a:rPr sz="3000" b="1" dirty="0">
                <a:solidFill>
                  <a:srgbClr val="C00000"/>
                </a:solidFill>
                <a:latin typeface="Calibri"/>
                <a:cs typeface="Calibri"/>
              </a:rPr>
              <a:t>Model</a:t>
            </a:r>
            <a:r>
              <a:rPr sz="3000" b="1" spc="-7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000" b="1" spc="-15" dirty="0">
                <a:solidFill>
                  <a:srgbClr val="C00000"/>
                </a:solidFill>
                <a:latin typeface="Calibri"/>
                <a:cs typeface="Calibri"/>
              </a:rPr>
              <a:t>Selection</a:t>
            </a:r>
            <a:endParaRPr sz="3000">
              <a:latin typeface="Calibri"/>
              <a:cs typeface="Calibri"/>
            </a:endParaRPr>
          </a:p>
          <a:p>
            <a:pPr marL="1218248" lvl="1" indent="-513398">
              <a:buFont typeface="Arial"/>
              <a:buChar char="•"/>
              <a:tabLst>
                <a:tab pos="1218248" algn="l"/>
              </a:tabLst>
            </a:pPr>
            <a:r>
              <a:rPr sz="3000" dirty="0">
                <a:solidFill>
                  <a:srgbClr val="C00000"/>
                </a:solidFill>
                <a:latin typeface="Calibri"/>
                <a:cs typeface="Calibri"/>
              </a:rPr>
              <a:t>Which</a:t>
            </a:r>
            <a:r>
              <a:rPr sz="3000" spc="-6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C00000"/>
                </a:solidFill>
                <a:latin typeface="Calibri"/>
                <a:cs typeface="Calibri"/>
              </a:rPr>
              <a:t>model</a:t>
            </a:r>
            <a:r>
              <a:rPr sz="3000" spc="-6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C00000"/>
                </a:solidFill>
                <a:latin typeface="Calibri"/>
                <a:cs typeface="Calibri"/>
              </a:rPr>
              <a:t>is</a:t>
            </a:r>
            <a:r>
              <a:rPr sz="3000" spc="-53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C00000"/>
                </a:solidFill>
                <a:latin typeface="Calibri"/>
                <a:cs typeface="Calibri"/>
              </a:rPr>
              <a:t>best</a:t>
            </a:r>
            <a:r>
              <a:rPr sz="3000" spc="-53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C00000"/>
                </a:solidFill>
                <a:latin typeface="Calibri"/>
                <a:cs typeface="Calibri"/>
              </a:rPr>
              <a:t>for</a:t>
            </a:r>
            <a:r>
              <a:rPr sz="3000" spc="-53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C00000"/>
                </a:solidFill>
                <a:latin typeface="Calibri"/>
                <a:cs typeface="Calibri"/>
              </a:rPr>
              <a:t>which</a:t>
            </a:r>
            <a:r>
              <a:rPr sz="3000" spc="-6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C00000"/>
                </a:solidFill>
                <a:latin typeface="Calibri"/>
                <a:cs typeface="Calibri"/>
              </a:rPr>
              <a:t>type</a:t>
            </a:r>
            <a:r>
              <a:rPr sz="3000" spc="-53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C00000"/>
                </a:solidFill>
                <a:latin typeface="Calibri"/>
                <a:cs typeface="Calibri"/>
              </a:rPr>
              <a:t>of</a:t>
            </a:r>
            <a:r>
              <a:rPr sz="3000" spc="-6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000" spc="-15" dirty="0">
                <a:solidFill>
                  <a:srgbClr val="C00000"/>
                </a:solidFill>
                <a:latin typeface="Calibri"/>
                <a:cs typeface="Calibri"/>
              </a:rPr>
              <a:t>task?</a:t>
            </a:r>
            <a:endParaRPr sz="3000">
              <a:latin typeface="Calibri"/>
              <a:cs typeface="Calibri"/>
            </a:endParaRPr>
          </a:p>
        </p:txBody>
      </p:sp>
      <p:sp>
        <p:nvSpPr>
          <p:cNvPr id="3" name="object 3" descr="$PPTXTitle"/>
          <p:cNvSpPr txBox="1">
            <a:spLocks noGrp="1"/>
          </p:cNvSpPr>
          <p:nvPr>
            <p:ph type="title"/>
          </p:nvPr>
        </p:nvSpPr>
        <p:spPr>
          <a:xfrm>
            <a:off x="2037492" y="319341"/>
            <a:ext cx="14213205" cy="696344"/>
          </a:xfrm>
          <a:prstGeom prst="rect">
            <a:avLst/>
          </a:prstGeom>
        </p:spPr>
        <p:txBody>
          <a:bodyPr vert="horz" wrap="square" lIns="0" tIns="19050" rIns="0" bIns="0" rtlCol="0" anchor="ctr">
            <a:spAutoFit/>
          </a:bodyPr>
          <a:lstStyle/>
          <a:p>
            <a:pPr marL="19050">
              <a:spcBef>
                <a:spcPts val="150"/>
              </a:spcBef>
            </a:pPr>
            <a:r>
              <a:rPr dirty="0"/>
              <a:t>The</a:t>
            </a:r>
            <a:r>
              <a:rPr spc="-105" dirty="0"/>
              <a:t> </a:t>
            </a:r>
            <a:r>
              <a:rPr dirty="0"/>
              <a:t>LLM</a:t>
            </a:r>
            <a:r>
              <a:rPr spc="-105" dirty="0"/>
              <a:t> </a:t>
            </a:r>
            <a:r>
              <a:rPr dirty="0"/>
              <a:t>Era</a:t>
            </a:r>
            <a:r>
              <a:rPr spc="-98" dirty="0"/>
              <a:t> </a:t>
            </a:r>
            <a:r>
              <a:rPr dirty="0"/>
              <a:t>–</a:t>
            </a:r>
            <a:r>
              <a:rPr spc="-113" dirty="0"/>
              <a:t> </a:t>
            </a:r>
            <a:r>
              <a:rPr spc="-15" dirty="0"/>
              <a:t>Paradigm</a:t>
            </a:r>
            <a:r>
              <a:rPr spc="-105" dirty="0"/>
              <a:t> </a:t>
            </a:r>
            <a:r>
              <a:rPr dirty="0"/>
              <a:t>Shift</a:t>
            </a:r>
            <a:r>
              <a:rPr spc="-98" dirty="0"/>
              <a:t> </a:t>
            </a:r>
            <a:r>
              <a:rPr dirty="0"/>
              <a:t>in</a:t>
            </a:r>
            <a:r>
              <a:rPr spc="-98" dirty="0"/>
              <a:t> </a:t>
            </a:r>
            <a:r>
              <a:rPr dirty="0"/>
              <a:t>Machine</a:t>
            </a:r>
            <a:r>
              <a:rPr spc="-105" dirty="0"/>
              <a:t> </a:t>
            </a:r>
            <a:r>
              <a:rPr spc="-15" dirty="0"/>
              <a:t>Learning</a:t>
            </a:r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xfrm>
            <a:off x="11664267" y="6371008"/>
            <a:ext cx="322579" cy="2114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193675">
              <a:spcBef>
                <a:spcPts val="40"/>
              </a:spcBef>
            </a:pPr>
            <a:fld id="{81D60167-4931-47E6-BA6A-407CBD079E47}" type="slidenum">
              <a:rPr lang="en-GB" spc="-50" smtClean="0"/>
              <a:pPr marL="193675">
                <a:spcBef>
                  <a:spcPts val="40"/>
                </a:spcBef>
              </a:pPr>
              <a:t>128</a:t>
            </a:fld>
            <a:endParaRPr spc="-38" dirty="0"/>
          </a:p>
        </p:txBody>
      </p:sp>
      <p:sp>
        <p:nvSpPr>
          <p:cNvPr id="2" name="object 2"/>
          <p:cNvSpPr txBox="1"/>
          <p:nvPr/>
        </p:nvSpPr>
        <p:spPr>
          <a:xfrm>
            <a:off x="607946" y="1489711"/>
            <a:ext cx="16050578" cy="6373027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331469">
              <a:spcBef>
                <a:spcPts val="150"/>
              </a:spcBef>
            </a:pPr>
            <a:r>
              <a:rPr sz="3600" b="1" dirty="0">
                <a:solidFill>
                  <a:srgbClr val="3B3838"/>
                </a:solidFill>
                <a:latin typeface="Calibri"/>
                <a:cs typeface="Calibri"/>
              </a:rPr>
              <a:t>From</a:t>
            </a:r>
            <a:r>
              <a:rPr sz="3600" b="1" spc="-75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600" b="1" dirty="0">
                <a:solidFill>
                  <a:srgbClr val="3B3838"/>
                </a:solidFill>
                <a:latin typeface="Calibri"/>
                <a:cs typeface="Calibri"/>
              </a:rPr>
              <a:t>both</a:t>
            </a:r>
            <a:r>
              <a:rPr sz="3600" b="1" spc="-60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600" b="1" dirty="0">
                <a:solidFill>
                  <a:srgbClr val="3B3838"/>
                </a:solidFill>
                <a:latin typeface="Calibri"/>
                <a:cs typeface="Calibri"/>
              </a:rPr>
              <a:t>BERT</a:t>
            </a:r>
            <a:r>
              <a:rPr sz="3600" b="1" spc="-75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600" b="1" dirty="0">
                <a:solidFill>
                  <a:srgbClr val="3B3838"/>
                </a:solidFill>
                <a:latin typeface="Calibri"/>
                <a:cs typeface="Calibri"/>
              </a:rPr>
              <a:t>and</a:t>
            </a:r>
            <a:r>
              <a:rPr sz="3600" b="1" spc="-60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600" b="1" spc="-68" dirty="0">
                <a:solidFill>
                  <a:srgbClr val="3B3838"/>
                </a:solidFill>
                <a:latin typeface="Calibri"/>
                <a:cs typeface="Calibri"/>
              </a:rPr>
              <a:t>GPT,</a:t>
            </a:r>
            <a:r>
              <a:rPr sz="3600" b="1" spc="-60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600" b="1" dirty="0">
                <a:solidFill>
                  <a:srgbClr val="3B3838"/>
                </a:solidFill>
                <a:latin typeface="Calibri"/>
                <a:cs typeface="Calibri"/>
              </a:rPr>
              <a:t>we</a:t>
            </a:r>
            <a:r>
              <a:rPr sz="3600" b="1" spc="-60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600" b="1" dirty="0">
                <a:solidFill>
                  <a:srgbClr val="3B3838"/>
                </a:solidFill>
                <a:latin typeface="Calibri"/>
                <a:cs typeface="Calibri"/>
              </a:rPr>
              <a:t>learn</a:t>
            </a:r>
            <a:r>
              <a:rPr sz="3600" b="1" spc="-60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600" b="1" spc="-15" dirty="0">
                <a:solidFill>
                  <a:srgbClr val="3B3838"/>
                </a:solidFill>
                <a:latin typeface="Calibri"/>
                <a:cs typeface="Calibri"/>
              </a:rPr>
              <a:t>that…</a:t>
            </a:r>
            <a:endParaRPr sz="3600">
              <a:latin typeface="Calibri"/>
              <a:cs typeface="Calibri"/>
            </a:endParaRPr>
          </a:p>
          <a:p>
            <a:pPr marL="845820" marR="7620" indent="-514350">
              <a:lnSpc>
                <a:spcPct val="100800"/>
              </a:lnSpc>
              <a:buFont typeface="Arial"/>
              <a:buChar char="•"/>
              <a:tabLst>
                <a:tab pos="845820" algn="l"/>
              </a:tabLst>
            </a:pPr>
            <a:r>
              <a:rPr sz="3600" spc="-45" dirty="0">
                <a:solidFill>
                  <a:srgbClr val="3B3838"/>
                </a:solidFill>
                <a:latin typeface="Calibri"/>
                <a:cs typeface="Calibri"/>
              </a:rPr>
              <a:t>Transformers</a:t>
            </a:r>
            <a:r>
              <a:rPr sz="3600" spc="-83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3B3838"/>
                </a:solidFill>
                <a:latin typeface="Calibri"/>
                <a:cs typeface="Calibri"/>
              </a:rPr>
              <a:t>seem</a:t>
            </a:r>
            <a:r>
              <a:rPr sz="3600" spc="-75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3B3838"/>
                </a:solidFill>
                <a:latin typeface="Calibri"/>
                <a:cs typeface="Calibri"/>
              </a:rPr>
              <a:t>to</a:t>
            </a:r>
            <a:r>
              <a:rPr sz="3600" spc="-83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3B3838"/>
                </a:solidFill>
                <a:latin typeface="Calibri"/>
                <a:cs typeface="Calibri"/>
              </a:rPr>
              <a:t>provide</a:t>
            </a:r>
            <a:r>
              <a:rPr sz="3600" spc="-60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3B3838"/>
                </a:solidFill>
                <a:latin typeface="Calibri"/>
                <a:cs typeface="Calibri"/>
              </a:rPr>
              <a:t>a</a:t>
            </a:r>
            <a:r>
              <a:rPr sz="3600" spc="-75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3B3838"/>
                </a:solidFill>
                <a:latin typeface="Calibri"/>
                <a:cs typeface="Calibri"/>
              </a:rPr>
              <a:t>new</a:t>
            </a:r>
            <a:r>
              <a:rPr sz="3600" spc="-75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3B3838"/>
                </a:solidFill>
                <a:latin typeface="Calibri"/>
                <a:cs typeface="Calibri"/>
              </a:rPr>
              <a:t>class</a:t>
            </a:r>
            <a:r>
              <a:rPr sz="3600" spc="-83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3B3838"/>
                </a:solidFill>
                <a:latin typeface="Calibri"/>
                <a:cs typeface="Calibri"/>
              </a:rPr>
              <a:t>of</a:t>
            </a:r>
            <a:r>
              <a:rPr sz="3600" spc="-60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600" spc="-15" dirty="0">
                <a:solidFill>
                  <a:srgbClr val="3B3838"/>
                </a:solidFill>
                <a:latin typeface="Calibri"/>
                <a:cs typeface="Calibri"/>
              </a:rPr>
              <a:t>generalist</a:t>
            </a:r>
            <a:r>
              <a:rPr sz="3600" spc="-83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3B3838"/>
                </a:solidFill>
                <a:latin typeface="Calibri"/>
                <a:cs typeface="Calibri"/>
              </a:rPr>
              <a:t>models</a:t>
            </a:r>
            <a:r>
              <a:rPr sz="3600" spc="-75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3B3838"/>
                </a:solidFill>
                <a:latin typeface="Calibri"/>
                <a:cs typeface="Calibri"/>
              </a:rPr>
              <a:t>that</a:t>
            </a:r>
            <a:r>
              <a:rPr sz="3600" spc="-98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3B3838"/>
                </a:solidFill>
                <a:latin typeface="Calibri"/>
                <a:cs typeface="Calibri"/>
              </a:rPr>
              <a:t>are</a:t>
            </a:r>
            <a:r>
              <a:rPr sz="3600" spc="-68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3B3838"/>
                </a:solidFill>
                <a:latin typeface="Calibri"/>
                <a:cs typeface="Calibri"/>
              </a:rPr>
              <a:t>capable</a:t>
            </a:r>
            <a:r>
              <a:rPr sz="3600" spc="-75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600" spc="-38" dirty="0">
                <a:solidFill>
                  <a:srgbClr val="3B3838"/>
                </a:solidFill>
                <a:latin typeface="Calibri"/>
                <a:cs typeface="Calibri"/>
              </a:rPr>
              <a:t>of </a:t>
            </a:r>
            <a:r>
              <a:rPr sz="3600" dirty="0">
                <a:solidFill>
                  <a:srgbClr val="3B3838"/>
                </a:solidFill>
                <a:latin typeface="Calibri"/>
                <a:cs typeface="Calibri"/>
              </a:rPr>
              <a:t>capturing</a:t>
            </a:r>
            <a:r>
              <a:rPr sz="3600" spc="-98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3B3838"/>
                </a:solidFill>
                <a:latin typeface="Calibri"/>
                <a:cs typeface="Calibri"/>
              </a:rPr>
              <a:t>knowledge</a:t>
            </a:r>
            <a:r>
              <a:rPr sz="3600" spc="-83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3B3838"/>
                </a:solidFill>
                <a:latin typeface="Calibri"/>
                <a:cs typeface="Calibri"/>
              </a:rPr>
              <a:t>which</a:t>
            </a:r>
            <a:r>
              <a:rPr sz="3600" spc="-83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3B3838"/>
                </a:solidFill>
                <a:latin typeface="Calibri"/>
                <a:cs typeface="Calibri"/>
              </a:rPr>
              <a:t>is</a:t>
            </a:r>
            <a:r>
              <a:rPr sz="3600" spc="-90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3B3838"/>
                </a:solidFill>
                <a:latin typeface="Calibri"/>
                <a:cs typeface="Calibri"/>
              </a:rPr>
              <a:t>more</a:t>
            </a:r>
            <a:r>
              <a:rPr sz="3600" spc="-75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600" spc="-15" dirty="0">
                <a:solidFill>
                  <a:srgbClr val="3B3838"/>
                </a:solidFill>
                <a:latin typeface="Calibri"/>
                <a:cs typeface="Calibri"/>
              </a:rPr>
              <a:t>fundamental</a:t>
            </a:r>
            <a:r>
              <a:rPr sz="3600" spc="-98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3B3838"/>
                </a:solidFill>
                <a:latin typeface="Calibri"/>
                <a:cs typeface="Calibri"/>
              </a:rPr>
              <a:t>than</a:t>
            </a:r>
            <a:r>
              <a:rPr sz="3600" spc="-83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600" spc="-53" dirty="0">
                <a:solidFill>
                  <a:srgbClr val="3B3838"/>
                </a:solidFill>
                <a:latin typeface="Calibri"/>
                <a:cs typeface="Calibri"/>
              </a:rPr>
              <a:t>task-</a:t>
            </a:r>
            <a:r>
              <a:rPr sz="3600" dirty="0">
                <a:solidFill>
                  <a:srgbClr val="3B3838"/>
                </a:solidFill>
                <a:latin typeface="Calibri"/>
                <a:cs typeface="Calibri"/>
              </a:rPr>
              <a:t>specific</a:t>
            </a:r>
            <a:r>
              <a:rPr sz="3600" spc="-98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600" spc="-15" dirty="0">
                <a:solidFill>
                  <a:srgbClr val="3B3838"/>
                </a:solidFill>
                <a:latin typeface="Calibri"/>
                <a:cs typeface="Calibri"/>
              </a:rPr>
              <a:t>abilities.</a:t>
            </a:r>
            <a:endParaRPr sz="3600">
              <a:latin typeface="Calibri"/>
              <a:cs typeface="Calibri"/>
            </a:endParaRPr>
          </a:p>
          <a:p>
            <a:pPr marL="466725" algn="ctr">
              <a:spcBef>
                <a:spcPts val="1245"/>
              </a:spcBef>
              <a:tabLst>
                <a:tab pos="7728585" algn="l"/>
              </a:tabLst>
            </a:pPr>
            <a:r>
              <a:rPr sz="3000" b="1" u="sng" dirty="0">
                <a:solidFill>
                  <a:srgbClr val="3B3838"/>
                </a:solidFill>
                <a:uFill>
                  <a:solidFill>
                    <a:srgbClr val="3B3838"/>
                  </a:solidFill>
                </a:uFill>
                <a:latin typeface="Calibri"/>
                <a:cs typeface="Calibri"/>
              </a:rPr>
              <a:t>Before</a:t>
            </a:r>
            <a:r>
              <a:rPr sz="3000" b="1" u="sng" spc="-165" dirty="0">
                <a:solidFill>
                  <a:srgbClr val="3B3838"/>
                </a:solidFill>
                <a:uFill>
                  <a:solidFill>
                    <a:srgbClr val="3B3838"/>
                  </a:solidFill>
                </a:uFill>
                <a:latin typeface="Calibri"/>
                <a:cs typeface="Calibri"/>
              </a:rPr>
              <a:t> </a:t>
            </a:r>
            <a:r>
              <a:rPr sz="3000" b="1" u="sng" spc="-30" dirty="0">
                <a:solidFill>
                  <a:srgbClr val="3B3838"/>
                </a:solidFill>
                <a:uFill>
                  <a:solidFill>
                    <a:srgbClr val="3B3838"/>
                  </a:solidFill>
                </a:uFill>
                <a:latin typeface="Calibri"/>
                <a:cs typeface="Calibri"/>
              </a:rPr>
              <a:t>LLMs</a:t>
            </a:r>
            <a:r>
              <a:rPr sz="3000" b="1" dirty="0">
                <a:solidFill>
                  <a:srgbClr val="3B3838"/>
                </a:solidFill>
                <a:latin typeface="Calibri"/>
                <a:cs typeface="Calibri"/>
              </a:rPr>
              <a:t>	</a:t>
            </a:r>
            <a:r>
              <a:rPr sz="3000" b="1" u="sng" dirty="0">
                <a:solidFill>
                  <a:srgbClr val="3B3838"/>
                </a:solidFill>
                <a:uFill>
                  <a:solidFill>
                    <a:srgbClr val="3B3838"/>
                  </a:solidFill>
                </a:uFill>
                <a:latin typeface="Calibri"/>
                <a:cs typeface="Calibri"/>
              </a:rPr>
              <a:t>Since</a:t>
            </a:r>
            <a:r>
              <a:rPr sz="3000" b="1" u="sng" spc="-75" dirty="0">
                <a:solidFill>
                  <a:srgbClr val="3B3838"/>
                </a:solidFill>
                <a:uFill>
                  <a:solidFill>
                    <a:srgbClr val="3B3838"/>
                  </a:solidFill>
                </a:uFill>
                <a:latin typeface="Calibri"/>
                <a:cs typeface="Calibri"/>
              </a:rPr>
              <a:t> </a:t>
            </a:r>
            <a:r>
              <a:rPr sz="3000" b="1" u="sng" spc="-30" dirty="0">
                <a:solidFill>
                  <a:srgbClr val="3B3838"/>
                </a:solidFill>
                <a:uFill>
                  <a:solidFill>
                    <a:srgbClr val="3B3838"/>
                  </a:solidFill>
                </a:uFill>
                <a:latin typeface="Calibri"/>
                <a:cs typeface="Calibri"/>
              </a:rPr>
              <a:t>LLMs</a:t>
            </a:r>
            <a:endParaRPr sz="3000">
              <a:latin typeface="Calibri"/>
              <a:cs typeface="Calibri"/>
            </a:endParaRPr>
          </a:p>
          <a:p>
            <a:pPr marL="532448" indent="-513398">
              <a:spcBef>
                <a:spcPts val="2880"/>
              </a:spcBef>
              <a:buFont typeface="Arial"/>
              <a:buChar char="•"/>
              <a:tabLst>
                <a:tab pos="532448" algn="l"/>
              </a:tabLst>
            </a:pPr>
            <a:r>
              <a:rPr sz="3000" b="1" spc="-15" dirty="0">
                <a:solidFill>
                  <a:srgbClr val="3B3838"/>
                </a:solidFill>
                <a:latin typeface="Calibri"/>
                <a:cs typeface="Calibri"/>
              </a:rPr>
              <a:t>Feature</a:t>
            </a:r>
            <a:r>
              <a:rPr sz="3000" b="1" spc="-105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000" b="1" spc="-15" dirty="0">
                <a:solidFill>
                  <a:srgbClr val="3B3838"/>
                </a:solidFill>
                <a:latin typeface="Calibri"/>
                <a:cs typeface="Calibri"/>
              </a:rPr>
              <a:t>Engineering</a:t>
            </a:r>
            <a:endParaRPr sz="3000">
              <a:latin typeface="Calibri"/>
              <a:cs typeface="Calibri"/>
            </a:endParaRPr>
          </a:p>
          <a:p>
            <a:pPr marL="1219200" marR="9218295" lvl="1" indent="-514350">
              <a:buFont typeface="Arial"/>
              <a:buChar char="•"/>
              <a:tabLst>
                <a:tab pos="1219200" algn="l"/>
              </a:tabLst>
            </a:pPr>
            <a:r>
              <a:rPr sz="3000" dirty="0">
                <a:solidFill>
                  <a:srgbClr val="3B3838"/>
                </a:solidFill>
                <a:latin typeface="Calibri"/>
                <a:cs typeface="Calibri"/>
              </a:rPr>
              <a:t>How</a:t>
            </a:r>
            <a:r>
              <a:rPr sz="3000" spc="-53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3B3838"/>
                </a:solidFill>
                <a:latin typeface="Calibri"/>
                <a:cs typeface="Calibri"/>
              </a:rPr>
              <a:t>do</a:t>
            </a:r>
            <a:r>
              <a:rPr sz="3000" spc="-45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3B3838"/>
                </a:solidFill>
                <a:latin typeface="Calibri"/>
                <a:cs typeface="Calibri"/>
              </a:rPr>
              <a:t>we</a:t>
            </a:r>
            <a:r>
              <a:rPr sz="3000" spc="-30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3B3838"/>
                </a:solidFill>
                <a:latin typeface="Calibri"/>
                <a:cs typeface="Calibri"/>
              </a:rPr>
              <a:t>design</a:t>
            </a:r>
            <a:r>
              <a:rPr sz="3000" spc="-38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3B3838"/>
                </a:solidFill>
                <a:latin typeface="Calibri"/>
                <a:cs typeface="Calibri"/>
              </a:rPr>
              <a:t>or</a:t>
            </a:r>
            <a:r>
              <a:rPr sz="3000" spc="-38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3B3838"/>
                </a:solidFill>
                <a:latin typeface="Calibri"/>
                <a:cs typeface="Calibri"/>
              </a:rPr>
              <a:t>select</a:t>
            </a:r>
            <a:r>
              <a:rPr sz="3000" spc="-30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3B3838"/>
                </a:solidFill>
                <a:latin typeface="Calibri"/>
                <a:cs typeface="Calibri"/>
              </a:rPr>
              <a:t>the</a:t>
            </a:r>
            <a:r>
              <a:rPr sz="3000" spc="-30" dirty="0">
                <a:solidFill>
                  <a:srgbClr val="3B3838"/>
                </a:solidFill>
                <a:latin typeface="Calibri"/>
                <a:cs typeface="Calibri"/>
              </a:rPr>
              <a:t> best </a:t>
            </a:r>
            <a:r>
              <a:rPr sz="3000" spc="-15" dirty="0">
                <a:solidFill>
                  <a:srgbClr val="3B3838"/>
                </a:solidFill>
                <a:latin typeface="Calibri"/>
                <a:cs typeface="Calibri"/>
              </a:rPr>
              <a:t>features</a:t>
            </a:r>
            <a:r>
              <a:rPr sz="3000" spc="-75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3B3838"/>
                </a:solidFill>
                <a:latin typeface="Calibri"/>
                <a:cs typeface="Calibri"/>
              </a:rPr>
              <a:t>for</a:t>
            </a:r>
            <a:r>
              <a:rPr sz="3000" spc="-68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3B3838"/>
                </a:solidFill>
                <a:latin typeface="Calibri"/>
                <a:cs typeface="Calibri"/>
              </a:rPr>
              <a:t>a</a:t>
            </a:r>
            <a:r>
              <a:rPr sz="3000" spc="-75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000" spc="-30" dirty="0">
                <a:solidFill>
                  <a:srgbClr val="3B3838"/>
                </a:solidFill>
                <a:latin typeface="Calibri"/>
                <a:cs typeface="Calibri"/>
              </a:rPr>
              <a:t>task?</a:t>
            </a:r>
            <a:endParaRPr sz="3000">
              <a:latin typeface="Calibri"/>
              <a:cs typeface="Calibri"/>
            </a:endParaRPr>
          </a:p>
          <a:p>
            <a:pPr marL="532448" indent="-513398">
              <a:buFont typeface="Arial"/>
              <a:buChar char="•"/>
              <a:tabLst>
                <a:tab pos="532448" algn="l"/>
              </a:tabLst>
            </a:pPr>
            <a:r>
              <a:rPr sz="3000" b="1" dirty="0">
                <a:solidFill>
                  <a:srgbClr val="3B3838"/>
                </a:solidFill>
                <a:latin typeface="Calibri"/>
                <a:cs typeface="Calibri"/>
              </a:rPr>
              <a:t>Model</a:t>
            </a:r>
            <a:r>
              <a:rPr sz="3000" b="1" spc="-75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000" b="1" spc="-15" dirty="0">
                <a:solidFill>
                  <a:srgbClr val="3B3838"/>
                </a:solidFill>
                <a:latin typeface="Calibri"/>
                <a:cs typeface="Calibri"/>
              </a:rPr>
              <a:t>Selection</a:t>
            </a:r>
            <a:endParaRPr sz="3000">
              <a:latin typeface="Calibri"/>
              <a:cs typeface="Calibri"/>
            </a:endParaRPr>
          </a:p>
          <a:p>
            <a:pPr marL="1218248" lvl="1" indent="-513398">
              <a:buFont typeface="Arial"/>
              <a:buChar char="•"/>
              <a:tabLst>
                <a:tab pos="1218248" algn="l"/>
              </a:tabLst>
            </a:pPr>
            <a:r>
              <a:rPr sz="3000" dirty="0">
                <a:solidFill>
                  <a:srgbClr val="3B3838"/>
                </a:solidFill>
                <a:latin typeface="Calibri"/>
                <a:cs typeface="Calibri"/>
              </a:rPr>
              <a:t>Which</a:t>
            </a:r>
            <a:r>
              <a:rPr sz="3000" spc="-60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3B3838"/>
                </a:solidFill>
                <a:latin typeface="Calibri"/>
                <a:cs typeface="Calibri"/>
              </a:rPr>
              <a:t>model</a:t>
            </a:r>
            <a:r>
              <a:rPr sz="3000" spc="-60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3B3838"/>
                </a:solidFill>
                <a:latin typeface="Calibri"/>
                <a:cs typeface="Calibri"/>
              </a:rPr>
              <a:t>is</a:t>
            </a:r>
            <a:r>
              <a:rPr sz="3000" spc="-53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3B3838"/>
                </a:solidFill>
                <a:latin typeface="Calibri"/>
                <a:cs typeface="Calibri"/>
              </a:rPr>
              <a:t>best</a:t>
            </a:r>
            <a:r>
              <a:rPr sz="3000" spc="-53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3B3838"/>
                </a:solidFill>
                <a:latin typeface="Calibri"/>
                <a:cs typeface="Calibri"/>
              </a:rPr>
              <a:t>for</a:t>
            </a:r>
            <a:r>
              <a:rPr sz="3000" spc="-53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3B3838"/>
                </a:solidFill>
                <a:latin typeface="Calibri"/>
                <a:cs typeface="Calibri"/>
              </a:rPr>
              <a:t>which</a:t>
            </a:r>
            <a:r>
              <a:rPr sz="3000" spc="-60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3B3838"/>
                </a:solidFill>
                <a:latin typeface="Calibri"/>
                <a:cs typeface="Calibri"/>
              </a:rPr>
              <a:t>type</a:t>
            </a:r>
            <a:r>
              <a:rPr sz="3000" spc="-53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3B3838"/>
                </a:solidFill>
                <a:latin typeface="Calibri"/>
                <a:cs typeface="Calibri"/>
              </a:rPr>
              <a:t>of</a:t>
            </a:r>
            <a:r>
              <a:rPr sz="3000" spc="-60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000" spc="-15" dirty="0">
                <a:solidFill>
                  <a:srgbClr val="3B3838"/>
                </a:solidFill>
                <a:latin typeface="Calibri"/>
                <a:cs typeface="Calibri"/>
              </a:rPr>
              <a:t>task?</a:t>
            </a:r>
            <a:endParaRPr sz="3000">
              <a:latin typeface="Calibri"/>
              <a:cs typeface="Calibri"/>
            </a:endParaRPr>
          </a:p>
          <a:p>
            <a:pPr marL="532448" indent="-513398">
              <a:buFont typeface="Arial"/>
              <a:buChar char="•"/>
              <a:tabLst>
                <a:tab pos="532448" algn="l"/>
              </a:tabLst>
            </a:pPr>
            <a:r>
              <a:rPr sz="3000" b="1" spc="-38" dirty="0">
                <a:solidFill>
                  <a:srgbClr val="C00000"/>
                </a:solidFill>
                <a:latin typeface="Calibri"/>
                <a:cs typeface="Calibri"/>
              </a:rPr>
              <a:t>Transfer</a:t>
            </a:r>
            <a:r>
              <a:rPr sz="3000" b="1" spc="-83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000" b="1" spc="-15" dirty="0">
                <a:solidFill>
                  <a:srgbClr val="C00000"/>
                </a:solidFill>
                <a:latin typeface="Calibri"/>
                <a:cs typeface="Calibri"/>
              </a:rPr>
              <a:t>Learning</a:t>
            </a:r>
            <a:endParaRPr sz="3000">
              <a:latin typeface="Calibri"/>
              <a:cs typeface="Calibri"/>
            </a:endParaRPr>
          </a:p>
          <a:p>
            <a:pPr marL="1219200" marR="8467725" lvl="1" indent="-514350">
              <a:buFont typeface="Arial"/>
              <a:buChar char="•"/>
              <a:tabLst>
                <a:tab pos="1219200" algn="l"/>
              </a:tabLst>
            </a:pPr>
            <a:r>
              <a:rPr sz="3000" dirty="0">
                <a:solidFill>
                  <a:srgbClr val="C00000"/>
                </a:solidFill>
                <a:latin typeface="Calibri"/>
                <a:cs typeface="Calibri"/>
              </a:rPr>
              <a:t>Given</a:t>
            </a:r>
            <a:r>
              <a:rPr sz="3000" spc="-83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C00000"/>
                </a:solidFill>
                <a:latin typeface="Calibri"/>
                <a:cs typeface="Calibri"/>
              </a:rPr>
              <a:t>scarce</a:t>
            </a:r>
            <a:r>
              <a:rPr sz="3000" spc="-7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C00000"/>
                </a:solidFill>
                <a:latin typeface="Calibri"/>
                <a:cs typeface="Calibri"/>
              </a:rPr>
              <a:t>labeled</a:t>
            </a:r>
            <a:r>
              <a:rPr sz="3000" spc="-83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C00000"/>
                </a:solidFill>
                <a:latin typeface="Calibri"/>
                <a:cs typeface="Calibri"/>
              </a:rPr>
              <a:t>data,</a:t>
            </a:r>
            <a:r>
              <a:rPr sz="3000" spc="-83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C00000"/>
                </a:solidFill>
                <a:latin typeface="Calibri"/>
                <a:cs typeface="Calibri"/>
              </a:rPr>
              <a:t>how</a:t>
            </a:r>
            <a:r>
              <a:rPr sz="3000" spc="-9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C00000"/>
                </a:solidFill>
                <a:latin typeface="Calibri"/>
                <a:cs typeface="Calibri"/>
              </a:rPr>
              <a:t>do</a:t>
            </a:r>
            <a:r>
              <a:rPr sz="3000" spc="-83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000" spc="-38" dirty="0">
                <a:solidFill>
                  <a:srgbClr val="C00000"/>
                </a:solidFill>
                <a:latin typeface="Calibri"/>
                <a:cs typeface="Calibri"/>
              </a:rPr>
              <a:t>we </a:t>
            </a:r>
            <a:r>
              <a:rPr sz="3000" spc="-15" dirty="0">
                <a:solidFill>
                  <a:srgbClr val="C00000"/>
                </a:solidFill>
                <a:latin typeface="Calibri"/>
                <a:cs typeface="Calibri"/>
              </a:rPr>
              <a:t>transfer</a:t>
            </a:r>
            <a:r>
              <a:rPr sz="3000" spc="-10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C00000"/>
                </a:solidFill>
                <a:latin typeface="Calibri"/>
                <a:cs typeface="Calibri"/>
              </a:rPr>
              <a:t>knowledge</a:t>
            </a:r>
            <a:r>
              <a:rPr sz="3000" spc="-10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C00000"/>
                </a:solidFill>
                <a:latin typeface="Calibri"/>
                <a:cs typeface="Calibri"/>
              </a:rPr>
              <a:t>from</a:t>
            </a:r>
            <a:r>
              <a:rPr sz="3000" spc="-98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C00000"/>
                </a:solidFill>
                <a:latin typeface="Calibri"/>
                <a:cs typeface="Calibri"/>
              </a:rPr>
              <a:t>other</a:t>
            </a:r>
            <a:r>
              <a:rPr sz="3000" spc="-10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000" spc="-15" dirty="0">
                <a:solidFill>
                  <a:srgbClr val="C00000"/>
                </a:solidFill>
                <a:latin typeface="Calibri"/>
                <a:cs typeface="Calibri"/>
              </a:rPr>
              <a:t>domains?</a:t>
            </a:r>
            <a:endParaRPr sz="3000">
              <a:latin typeface="Calibri"/>
              <a:cs typeface="Calibri"/>
            </a:endParaRPr>
          </a:p>
        </p:txBody>
      </p:sp>
      <p:sp>
        <p:nvSpPr>
          <p:cNvPr id="3" name="object 3" descr="$PPTXTitle"/>
          <p:cNvSpPr txBox="1">
            <a:spLocks noGrp="1"/>
          </p:cNvSpPr>
          <p:nvPr>
            <p:ph type="title"/>
          </p:nvPr>
        </p:nvSpPr>
        <p:spPr>
          <a:xfrm>
            <a:off x="2037492" y="319341"/>
            <a:ext cx="14213205" cy="696344"/>
          </a:xfrm>
          <a:prstGeom prst="rect">
            <a:avLst/>
          </a:prstGeom>
        </p:spPr>
        <p:txBody>
          <a:bodyPr vert="horz" wrap="square" lIns="0" tIns="19050" rIns="0" bIns="0" rtlCol="0" anchor="ctr">
            <a:spAutoFit/>
          </a:bodyPr>
          <a:lstStyle/>
          <a:p>
            <a:pPr marL="19050">
              <a:spcBef>
                <a:spcPts val="150"/>
              </a:spcBef>
            </a:pPr>
            <a:r>
              <a:rPr dirty="0"/>
              <a:t>The</a:t>
            </a:r>
            <a:r>
              <a:rPr spc="-105" dirty="0"/>
              <a:t> </a:t>
            </a:r>
            <a:r>
              <a:rPr dirty="0"/>
              <a:t>LLM</a:t>
            </a:r>
            <a:r>
              <a:rPr spc="-105" dirty="0"/>
              <a:t> </a:t>
            </a:r>
            <a:r>
              <a:rPr dirty="0"/>
              <a:t>Era</a:t>
            </a:r>
            <a:r>
              <a:rPr spc="-98" dirty="0"/>
              <a:t> </a:t>
            </a:r>
            <a:r>
              <a:rPr dirty="0"/>
              <a:t>–</a:t>
            </a:r>
            <a:r>
              <a:rPr spc="-113" dirty="0"/>
              <a:t> </a:t>
            </a:r>
            <a:r>
              <a:rPr spc="-15" dirty="0"/>
              <a:t>Paradigm</a:t>
            </a:r>
            <a:r>
              <a:rPr spc="-105" dirty="0"/>
              <a:t> </a:t>
            </a:r>
            <a:r>
              <a:rPr dirty="0"/>
              <a:t>Shift</a:t>
            </a:r>
            <a:r>
              <a:rPr spc="-98" dirty="0"/>
              <a:t> </a:t>
            </a:r>
            <a:r>
              <a:rPr dirty="0"/>
              <a:t>in</a:t>
            </a:r>
            <a:r>
              <a:rPr spc="-98" dirty="0"/>
              <a:t> </a:t>
            </a:r>
            <a:r>
              <a:rPr dirty="0"/>
              <a:t>Machine</a:t>
            </a:r>
            <a:r>
              <a:rPr spc="-105" dirty="0"/>
              <a:t> </a:t>
            </a:r>
            <a:r>
              <a:rPr spc="-15" dirty="0"/>
              <a:t>Learning</a:t>
            </a:r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xfrm>
            <a:off x="11664267" y="6371008"/>
            <a:ext cx="322579" cy="2114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193675">
              <a:spcBef>
                <a:spcPts val="40"/>
              </a:spcBef>
            </a:pPr>
            <a:fld id="{81D60167-4931-47E6-BA6A-407CBD079E47}" type="slidenum">
              <a:rPr lang="en-GB" spc="-50" smtClean="0"/>
              <a:pPr marL="193675">
                <a:spcBef>
                  <a:spcPts val="40"/>
                </a:spcBef>
              </a:pPr>
              <a:t>129</a:t>
            </a:fld>
            <a:endParaRPr spc="-38" dirty="0"/>
          </a:p>
        </p:txBody>
      </p:sp>
      <p:sp>
        <p:nvSpPr>
          <p:cNvPr id="2" name="object 2"/>
          <p:cNvSpPr txBox="1"/>
          <p:nvPr/>
        </p:nvSpPr>
        <p:spPr>
          <a:xfrm>
            <a:off x="607946" y="1489710"/>
            <a:ext cx="16050578" cy="8219686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331469">
              <a:spcBef>
                <a:spcPts val="150"/>
              </a:spcBef>
            </a:pPr>
            <a:r>
              <a:rPr sz="3600" b="1" dirty="0">
                <a:solidFill>
                  <a:srgbClr val="3B3838"/>
                </a:solidFill>
                <a:latin typeface="Calibri"/>
                <a:cs typeface="Calibri"/>
              </a:rPr>
              <a:t>From</a:t>
            </a:r>
            <a:r>
              <a:rPr sz="3600" b="1" spc="-75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600" b="1" dirty="0">
                <a:solidFill>
                  <a:srgbClr val="3B3838"/>
                </a:solidFill>
                <a:latin typeface="Calibri"/>
                <a:cs typeface="Calibri"/>
              </a:rPr>
              <a:t>both</a:t>
            </a:r>
            <a:r>
              <a:rPr sz="3600" b="1" spc="-60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600" b="1" dirty="0">
                <a:solidFill>
                  <a:srgbClr val="3B3838"/>
                </a:solidFill>
                <a:latin typeface="Calibri"/>
                <a:cs typeface="Calibri"/>
              </a:rPr>
              <a:t>BERT</a:t>
            </a:r>
            <a:r>
              <a:rPr sz="3600" b="1" spc="-75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600" b="1" dirty="0">
                <a:solidFill>
                  <a:srgbClr val="3B3838"/>
                </a:solidFill>
                <a:latin typeface="Calibri"/>
                <a:cs typeface="Calibri"/>
              </a:rPr>
              <a:t>and</a:t>
            </a:r>
            <a:r>
              <a:rPr sz="3600" b="1" spc="-60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600" b="1" spc="-68" dirty="0">
                <a:solidFill>
                  <a:srgbClr val="3B3838"/>
                </a:solidFill>
                <a:latin typeface="Calibri"/>
                <a:cs typeface="Calibri"/>
              </a:rPr>
              <a:t>GPT,</a:t>
            </a:r>
            <a:r>
              <a:rPr sz="3600" b="1" spc="-60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600" b="1" dirty="0">
                <a:solidFill>
                  <a:srgbClr val="3B3838"/>
                </a:solidFill>
                <a:latin typeface="Calibri"/>
                <a:cs typeface="Calibri"/>
              </a:rPr>
              <a:t>we</a:t>
            </a:r>
            <a:r>
              <a:rPr sz="3600" b="1" spc="-60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600" b="1" dirty="0">
                <a:solidFill>
                  <a:srgbClr val="3B3838"/>
                </a:solidFill>
                <a:latin typeface="Calibri"/>
                <a:cs typeface="Calibri"/>
              </a:rPr>
              <a:t>learn</a:t>
            </a:r>
            <a:r>
              <a:rPr sz="3600" b="1" spc="-60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600" b="1" spc="-15" dirty="0">
                <a:solidFill>
                  <a:srgbClr val="3B3838"/>
                </a:solidFill>
                <a:latin typeface="Calibri"/>
                <a:cs typeface="Calibri"/>
              </a:rPr>
              <a:t>that…</a:t>
            </a:r>
            <a:endParaRPr sz="3600">
              <a:latin typeface="Calibri"/>
              <a:cs typeface="Calibri"/>
            </a:endParaRPr>
          </a:p>
          <a:p>
            <a:pPr marL="845820" marR="7620" indent="-514350">
              <a:lnSpc>
                <a:spcPct val="100800"/>
              </a:lnSpc>
              <a:buFont typeface="Arial"/>
              <a:buChar char="•"/>
              <a:tabLst>
                <a:tab pos="845820" algn="l"/>
              </a:tabLst>
            </a:pPr>
            <a:r>
              <a:rPr sz="3600" spc="-45" dirty="0">
                <a:solidFill>
                  <a:srgbClr val="3B3838"/>
                </a:solidFill>
                <a:latin typeface="Calibri"/>
                <a:cs typeface="Calibri"/>
              </a:rPr>
              <a:t>Transformers</a:t>
            </a:r>
            <a:r>
              <a:rPr sz="3600" spc="-83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3B3838"/>
                </a:solidFill>
                <a:latin typeface="Calibri"/>
                <a:cs typeface="Calibri"/>
              </a:rPr>
              <a:t>seem</a:t>
            </a:r>
            <a:r>
              <a:rPr sz="3600" spc="-75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3B3838"/>
                </a:solidFill>
                <a:latin typeface="Calibri"/>
                <a:cs typeface="Calibri"/>
              </a:rPr>
              <a:t>to</a:t>
            </a:r>
            <a:r>
              <a:rPr sz="3600" spc="-83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3B3838"/>
                </a:solidFill>
                <a:latin typeface="Calibri"/>
                <a:cs typeface="Calibri"/>
              </a:rPr>
              <a:t>provide</a:t>
            </a:r>
            <a:r>
              <a:rPr sz="3600" spc="-60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3B3838"/>
                </a:solidFill>
                <a:latin typeface="Calibri"/>
                <a:cs typeface="Calibri"/>
              </a:rPr>
              <a:t>a</a:t>
            </a:r>
            <a:r>
              <a:rPr sz="3600" spc="-75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3B3838"/>
                </a:solidFill>
                <a:latin typeface="Calibri"/>
                <a:cs typeface="Calibri"/>
              </a:rPr>
              <a:t>new</a:t>
            </a:r>
            <a:r>
              <a:rPr sz="3600" spc="-75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3B3838"/>
                </a:solidFill>
                <a:latin typeface="Calibri"/>
                <a:cs typeface="Calibri"/>
              </a:rPr>
              <a:t>class</a:t>
            </a:r>
            <a:r>
              <a:rPr sz="3600" spc="-83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3B3838"/>
                </a:solidFill>
                <a:latin typeface="Calibri"/>
                <a:cs typeface="Calibri"/>
              </a:rPr>
              <a:t>of</a:t>
            </a:r>
            <a:r>
              <a:rPr sz="3600" spc="-60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600" spc="-15" dirty="0">
                <a:solidFill>
                  <a:srgbClr val="3B3838"/>
                </a:solidFill>
                <a:latin typeface="Calibri"/>
                <a:cs typeface="Calibri"/>
              </a:rPr>
              <a:t>generalist</a:t>
            </a:r>
            <a:r>
              <a:rPr sz="3600" spc="-83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3B3838"/>
                </a:solidFill>
                <a:latin typeface="Calibri"/>
                <a:cs typeface="Calibri"/>
              </a:rPr>
              <a:t>models</a:t>
            </a:r>
            <a:r>
              <a:rPr sz="3600" spc="-75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3B3838"/>
                </a:solidFill>
                <a:latin typeface="Calibri"/>
                <a:cs typeface="Calibri"/>
              </a:rPr>
              <a:t>that</a:t>
            </a:r>
            <a:r>
              <a:rPr sz="3600" spc="-98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3B3838"/>
                </a:solidFill>
                <a:latin typeface="Calibri"/>
                <a:cs typeface="Calibri"/>
              </a:rPr>
              <a:t>are</a:t>
            </a:r>
            <a:r>
              <a:rPr sz="3600" spc="-68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3B3838"/>
                </a:solidFill>
                <a:latin typeface="Calibri"/>
                <a:cs typeface="Calibri"/>
              </a:rPr>
              <a:t>capable</a:t>
            </a:r>
            <a:r>
              <a:rPr sz="3600" spc="-75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600" spc="-38" dirty="0">
                <a:solidFill>
                  <a:srgbClr val="3B3838"/>
                </a:solidFill>
                <a:latin typeface="Calibri"/>
                <a:cs typeface="Calibri"/>
              </a:rPr>
              <a:t>of </a:t>
            </a:r>
            <a:r>
              <a:rPr sz="3600" dirty="0">
                <a:solidFill>
                  <a:srgbClr val="3B3838"/>
                </a:solidFill>
                <a:latin typeface="Calibri"/>
                <a:cs typeface="Calibri"/>
              </a:rPr>
              <a:t>capturing</a:t>
            </a:r>
            <a:r>
              <a:rPr sz="3600" spc="-98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3B3838"/>
                </a:solidFill>
                <a:latin typeface="Calibri"/>
                <a:cs typeface="Calibri"/>
              </a:rPr>
              <a:t>knowledge</a:t>
            </a:r>
            <a:r>
              <a:rPr sz="3600" spc="-83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3B3838"/>
                </a:solidFill>
                <a:latin typeface="Calibri"/>
                <a:cs typeface="Calibri"/>
              </a:rPr>
              <a:t>which</a:t>
            </a:r>
            <a:r>
              <a:rPr sz="3600" spc="-83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3B3838"/>
                </a:solidFill>
                <a:latin typeface="Calibri"/>
                <a:cs typeface="Calibri"/>
              </a:rPr>
              <a:t>is</a:t>
            </a:r>
            <a:r>
              <a:rPr sz="3600" spc="-90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3B3838"/>
                </a:solidFill>
                <a:latin typeface="Calibri"/>
                <a:cs typeface="Calibri"/>
              </a:rPr>
              <a:t>more</a:t>
            </a:r>
            <a:r>
              <a:rPr sz="3600" spc="-75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600" spc="-15" dirty="0">
                <a:solidFill>
                  <a:srgbClr val="3B3838"/>
                </a:solidFill>
                <a:latin typeface="Calibri"/>
                <a:cs typeface="Calibri"/>
              </a:rPr>
              <a:t>fundamental</a:t>
            </a:r>
            <a:r>
              <a:rPr sz="3600" spc="-98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3B3838"/>
                </a:solidFill>
                <a:latin typeface="Calibri"/>
                <a:cs typeface="Calibri"/>
              </a:rPr>
              <a:t>than</a:t>
            </a:r>
            <a:r>
              <a:rPr sz="3600" spc="-83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600" spc="-53" dirty="0">
                <a:solidFill>
                  <a:srgbClr val="3B3838"/>
                </a:solidFill>
                <a:latin typeface="Calibri"/>
                <a:cs typeface="Calibri"/>
              </a:rPr>
              <a:t>task-</a:t>
            </a:r>
            <a:r>
              <a:rPr sz="3600" dirty="0">
                <a:solidFill>
                  <a:srgbClr val="3B3838"/>
                </a:solidFill>
                <a:latin typeface="Calibri"/>
                <a:cs typeface="Calibri"/>
              </a:rPr>
              <a:t>specific</a:t>
            </a:r>
            <a:r>
              <a:rPr sz="3600" spc="-98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600" spc="-15" dirty="0">
                <a:solidFill>
                  <a:srgbClr val="3B3838"/>
                </a:solidFill>
                <a:latin typeface="Calibri"/>
                <a:cs typeface="Calibri"/>
              </a:rPr>
              <a:t>abilities.</a:t>
            </a:r>
            <a:endParaRPr sz="3600">
              <a:latin typeface="Calibri"/>
              <a:cs typeface="Calibri"/>
            </a:endParaRPr>
          </a:p>
          <a:p>
            <a:pPr marL="466725" algn="ctr">
              <a:spcBef>
                <a:spcPts val="1245"/>
              </a:spcBef>
              <a:tabLst>
                <a:tab pos="7728585" algn="l"/>
              </a:tabLst>
            </a:pPr>
            <a:r>
              <a:rPr sz="3000" b="1" u="sng" dirty="0">
                <a:solidFill>
                  <a:srgbClr val="3B3838"/>
                </a:solidFill>
                <a:uFill>
                  <a:solidFill>
                    <a:srgbClr val="3B3838"/>
                  </a:solidFill>
                </a:uFill>
                <a:latin typeface="Calibri"/>
                <a:cs typeface="Calibri"/>
              </a:rPr>
              <a:t>Before</a:t>
            </a:r>
            <a:r>
              <a:rPr sz="3000" b="1" u="sng" spc="-165" dirty="0">
                <a:solidFill>
                  <a:srgbClr val="3B3838"/>
                </a:solidFill>
                <a:uFill>
                  <a:solidFill>
                    <a:srgbClr val="3B3838"/>
                  </a:solidFill>
                </a:uFill>
                <a:latin typeface="Calibri"/>
                <a:cs typeface="Calibri"/>
              </a:rPr>
              <a:t> </a:t>
            </a:r>
            <a:r>
              <a:rPr sz="3000" b="1" u="sng" spc="-30" dirty="0">
                <a:solidFill>
                  <a:srgbClr val="3B3838"/>
                </a:solidFill>
                <a:uFill>
                  <a:solidFill>
                    <a:srgbClr val="3B3838"/>
                  </a:solidFill>
                </a:uFill>
                <a:latin typeface="Calibri"/>
                <a:cs typeface="Calibri"/>
              </a:rPr>
              <a:t>LLMs</a:t>
            </a:r>
            <a:r>
              <a:rPr sz="3000" b="1" dirty="0">
                <a:solidFill>
                  <a:srgbClr val="3B3838"/>
                </a:solidFill>
                <a:latin typeface="Calibri"/>
                <a:cs typeface="Calibri"/>
              </a:rPr>
              <a:t>	</a:t>
            </a:r>
            <a:r>
              <a:rPr sz="3000" b="1" u="sng" dirty="0">
                <a:solidFill>
                  <a:srgbClr val="3B3838"/>
                </a:solidFill>
                <a:uFill>
                  <a:solidFill>
                    <a:srgbClr val="3B3838"/>
                  </a:solidFill>
                </a:uFill>
                <a:latin typeface="Calibri"/>
                <a:cs typeface="Calibri"/>
              </a:rPr>
              <a:t>Since</a:t>
            </a:r>
            <a:r>
              <a:rPr sz="3000" b="1" u="sng" spc="-75" dirty="0">
                <a:solidFill>
                  <a:srgbClr val="3B3838"/>
                </a:solidFill>
                <a:uFill>
                  <a:solidFill>
                    <a:srgbClr val="3B3838"/>
                  </a:solidFill>
                </a:uFill>
                <a:latin typeface="Calibri"/>
                <a:cs typeface="Calibri"/>
              </a:rPr>
              <a:t> </a:t>
            </a:r>
            <a:r>
              <a:rPr sz="3000" b="1" u="sng" spc="-30" dirty="0">
                <a:solidFill>
                  <a:srgbClr val="3B3838"/>
                </a:solidFill>
                <a:uFill>
                  <a:solidFill>
                    <a:srgbClr val="3B3838"/>
                  </a:solidFill>
                </a:uFill>
                <a:latin typeface="Calibri"/>
                <a:cs typeface="Calibri"/>
              </a:rPr>
              <a:t>LLMs</a:t>
            </a:r>
            <a:endParaRPr sz="3000">
              <a:latin typeface="Calibri"/>
              <a:cs typeface="Calibri"/>
            </a:endParaRPr>
          </a:p>
          <a:p>
            <a:pPr marL="532448" indent="-513398">
              <a:spcBef>
                <a:spcPts val="2880"/>
              </a:spcBef>
              <a:buFont typeface="Arial"/>
              <a:buChar char="•"/>
              <a:tabLst>
                <a:tab pos="532448" algn="l"/>
              </a:tabLst>
            </a:pPr>
            <a:r>
              <a:rPr sz="3000" b="1" spc="-15" dirty="0">
                <a:solidFill>
                  <a:srgbClr val="3B3838"/>
                </a:solidFill>
                <a:latin typeface="Calibri"/>
                <a:cs typeface="Calibri"/>
              </a:rPr>
              <a:t>Feature</a:t>
            </a:r>
            <a:r>
              <a:rPr sz="3000" b="1" spc="-105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000" b="1" spc="-15" dirty="0">
                <a:solidFill>
                  <a:srgbClr val="3B3838"/>
                </a:solidFill>
                <a:latin typeface="Calibri"/>
                <a:cs typeface="Calibri"/>
              </a:rPr>
              <a:t>Engineering</a:t>
            </a:r>
            <a:endParaRPr sz="3000">
              <a:latin typeface="Calibri"/>
              <a:cs typeface="Calibri"/>
            </a:endParaRPr>
          </a:p>
          <a:p>
            <a:pPr marL="1219200" marR="9218295" lvl="1" indent="-514350">
              <a:buFont typeface="Arial"/>
              <a:buChar char="•"/>
              <a:tabLst>
                <a:tab pos="1219200" algn="l"/>
              </a:tabLst>
            </a:pPr>
            <a:r>
              <a:rPr sz="3000" dirty="0">
                <a:solidFill>
                  <a:srgbClr val="3B3838"/>
                </a:solidFill>
                <a:latin typeface="Calibri"/>
                <a:cs typeface="Calibri"/>
              </a:rPr>
              <a:t>How</a:t>
            </a:r>
            <a:r>
              <a:rPr sz="3000" spc="-53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3B3838"/>
                </a:solidFill>
                <a:latin typeface="Calibri"/>
                <a:cs typeface="Calibri"/>
              </a:rPr>
              <a:t>do</a:t>
            </a:r>
            <a:r>
              <a:rPr sz="3000" spc="-45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3B3838"/>
                </a:solidFill>
                <a:latin typeface="Calibri"/>
                <a:cs typeface="Calibri"/>
              </a:rPr>
              <a:t>we</a:t>
            </a:r>
            <a:r>
              <a:rPr sz="3000" spc="-30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3B3838"/>
                </a:solidFill>
                <a:latin typeface="Calibri"/>
                <a:cs typeface="Calibri"/>
              </a:rPr>
              <a:t>design</a:t>
            </a:r>
            <a:r>
              <a:rPr sz="3000" spc="-38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3B3838"/>
                </a:solidFill>
                <a:latin typeface="Calibri"/>
                <a:cs typeface="Calibri"/>
              </a:rPr>
              <a:t>or</a:t>
            </a:r>
            <a:r>
              <a:rPr sz="3000" spc="-38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3B3838"/>
                </a:solidFill>
                <a:latin typeface="Calibri"/>
                <a:cs typeface="Calibri"/>
              </a:rPr>
              <a:t>select</a:t>
            </a:r>
            <a:r>
              <a:rPr sz="3000" spc="-30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3B3838"/>
                </a:solidFill>
                <a:latin typeface="Calibri"/>
                <a:cs typeface="Calibri"/>
              </a:rPr>
              <a:t>the</a:t>
            </a:r>
            <a:r>
              <a:rPr sz="3000" spc="-30" dirty="0">
                <a:solidFill>
                  <a:srgbClr val="3B3838"/>
                </a:solidFill>
                <a:latin typeface="Calibri"/>
                <a:cs typeface="Calibri"/>
              </a:rPr>
              <a:t> best </a:t>
            </a:r>
            <a:r>
              <a:rPr sz="3000" spc="-15" dirty="0">
                <a:solidFill>
                  <a:srgbClr val="3B3838"/>
                </a:solidFill>
                <a:latin typeface="Calibri"/>
                <a:cs typeface="Calibri"/>
              </a:rPr>
              <a:t>features</a:t>
            </a:r>
            <a:r>
              <a:rPr sz="3000" spc="-75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3B3838"/>
                </a:solidFill>
                <a:latin typeface="Calibri"/>
                <a:cs typeface="Calibri"/>
              </a:rPr>
              <a:t>for</a:t>
            </a:r>
            <a:r>
              <a:rPr sz="3000" spc="-68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3B3838"/>
                </a:solidFill>
                <a:latin typeface="Calibri"/>
                <a:cs typeface="Calibri"/>
              </a:rPr>
              <a:t>a</a:t>
            </a:r>
            <a:r>
              <a:rPr sz="3000" spc="-75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000" spc="-30" dirty="0">
                <a:solidFill>
                  <a:srgbClr val="3B3838"/>
                </a:solidFill>
                <a:latin typeface="Calibri"/>
                <a:cs typeface="Calibri"/>
              </a:rPr>
              <a:t>task?</a:t>
            </a:r>
            <a:endParaRPr sz="3000">
              <a:latin typeface="Calibri"/>
              <a:cs typeface="Calibri"/>
            </a:endParaRPr>
          </a:p>
          <a:p>
            <a:pPr marL="532448" indent="-513398">
              <a:buFont typeface="Arial"/>
              <a:buChar char="•"/>
              <a:tabLst>
                <a:tab pos="532448" algn="l"/>
              </a:tabLst>
            </a:pPr>
            <a:r>
              <a:rPr sz="3000" b="1" dirty="0">
                <a:solidFill>
                  <a:srgbClr val="3B3838"/>
                </a:solidFill>
                <a:latin typeface="Calibri"/>
                <a:cs typeface="Calibri"/>
              </a:rPr>
              <a:t>Model</a:t>
            </a:r>
            <a:r>
              <a:rPr sz="3000" b="1" spc="-75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000" b="1" spc="-15" dirty="0">
                <a:solidFill>
                  <a:srgbClr val="3B3838"/>
                </a:solidFill>
                <a:latin typeface="Calibri"/>
                <a:cs typeface="Calibri"/>
              </a:rPr>
              <a:t>Selection</a:t>
            </a:r>
            <a:endParaRPr sz="3000">
              <a:latin typeface="Calibri"/>
              <a:cs typeface="Calibri"/>
            </a:endParaRPr>
          </a:p>
          <a:p>
            <a:pPr marL="1218248" lvl="1" indent="-513398">
              <a:buFont typeface="Arial"/>
              <a:buChar char="•"/>
              <a:tabLst>
                <a:tab pos="1218248" algn="l"/>
              </a:tabLst>
            </a:pPr>
            <a:r>
              <a:rPr sz="3000" dirty="0">
                <a:solidFill>
                  <a:srgbClr val="3B3838"/>
                </a:solidFill>
                <a:latin typeface="Calibri"/>
                <a:cs typeface="Calibri"/>
              </a:rPr>
              <a:t>Which</a:t>
            </a:r>
            <a:r>
              <a:rPr sz="3000" spc="-60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3B3838"/>
                </a:solidFill>
                <a:latin typeface="Calibri"/>
                <a:cs typeface="Calibri"/>
              </a:rPr>
              <a:t>model</a:t>
            </a:r>
            <a:r>
              <a:rPr sz="3000" spc="-60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3B3838"/>
                </a:solidFill>
                <a:latin typeface="Calibri"/>
                <a:cs typeface="Calibri"/>
              </a:rPr>
              <a:t>is</a:t>
            </a:r>
            <a:r>
              <a:rPr sz="3000" spc="-53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3B3838"/>
                </a:solidFill>
                <a:latin typeface="Calibri"/>
                <a:cs typeface="Calibri"/>
              </a:rPr>
              <a:t>best</a:t>
            </a:r>
            <a:r>
              <a:rPr sz="3000" spc="-53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3B3838"/>
                </a:solidFill>
                <a:latin typeface="Calibri"/>
                <a:cs typeface="Calibri"/>
              </a:rPr>
              <a:t>for</a:t>
            </a:r>
            <a:r>
              <a:rPr sz="3000" spc="-53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3B3838"/>
                </a:solidFill>
                <a:latin typeface="Calibri"/>
                <a:cs typeface="Calibri"/>
              </a:rPr>
              <a:t>which</a:t>
            </a:r>
            <a:r>
              <a:rPr sz="3000" spc="-60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3B3838"/>
                </a:solidFill>
                <a:latin typeface="Calibri"/>
                <a:cs typeface="Calibri"/>
              </a:rPr>
              <a:t>type</a:t>
            </a:r>
            <a:r>
              <a:rPr sz="3000" spc="-53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3B3838"/>
                </a:solidFill>
                <a:latin typeface="Calibri"/>
                <a:cs typeface="Calibri"/>
              </a:rPr>
              <a:t>of</a:t>
            </a:r>
            <a:r>
              <a:rPr sz="3000" spc="-60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000" spc="-15" dirty="0">
                <a:solidFill>
                  <a:srgbClr val="3B3838"/>
                </a:solidFill>
                <a:latin typeface="Calibri"/>
                <a:cs typeface="Calibri"/>
              </a:rPr>
              <a:t>task?</a:t>
            </a:r>
            <a:endParaRPr sz="3000">
              <a:latin typeface="Calibri"/>
              <a:cs typeface="Calibri"/>
            </a:endParaRPr>
          </a:p>
          <a:p>
            <a:pPr marL="532448" indent="-513398">
              <a:buFont typeface="Arial"/>
              <a:buChar char="•"/>
              <a:tabLst>
                <a:tab pos="532448" algn="l"/>
              </a:tabLst>
            </a:pPr>
            <a:r>
              <a:rPr sz="3000" b="1" spc="-38" dirty="0">
                <a:solidFill>
                  <a:srgbClr val="3B3838"/>
                </a:solidFill>
                <a:latin typeface="Calibri"/>
                <a:cs typeface="Calibri"/>
              </a:rPr>
              <a:t>Transfer</a:t>
            </a:r>
            <a:r>
              <a:rPr sz="3000" b="1" spc="-83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000" b="1" spc="-15" dirty="0">
                <a:solidFill>
                  <a:srgbClr val="3B3838"/>
                </a:solidFill>
                <a:latin typeface="Calibri"/>
                <a:cs typeface="Calibri"/>
              </a:rPr>
              <a:t>Learning</a:t>
            </a:r>
            <a:endParaRPr sz="3000">
              <a:latin typeface="Calibri"/>
              <a:cs typeface="Calibri"/>
            </a:endParaRPr>
          </a:p>
          <a:p>
            <a:pPr marL="1219200" marR="8467725" lvl="1" indent="-514350">
              <a:buFont typeface="Arial"/>
              <a:buChar char="•"/>
              <a:tabLst>
                <a:tab pos="1219200" algn="l"/>
              </a:tabLst>
            </a:pPr>
            <a:r>
              <a:rPr sz="3000" dirty="0">
                <a:solidFill>
                  <a:srgbClr val="3B3838"/>
                </a:solidFill>
                <a:latin typeface="Calibri"/>
                <a:cs typeface="Calibri"/>
              </a:rPr>
              <a:t>Given</a:t>
            </a:r>
            <a:r>
              <a:rPr sz="3000" spc="-83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3B3838"/>
                </a:solidFill>
                <a:latin typeface="Calibri"/>
                <a:cs typeface="Calibri"/>
              </a:rPr>
              <a:t>scarce</a:t>
            </a:r>
            <a:r>
              <a:rPr sz="3000" spc="-75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3B3838"/>
                </a:solidFill>
                <a:latin typeface="Calibri"/>
                <a:cs typeface="Calibri"/>
              </a:rPr>
              <a:t>labeled</a:t>
            </a:r>
            <a:r>
              <a:rPr sz="3000" spc="-83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3B3838"/>
                </a:solidFill>
                <a:latin typeface="Calibri"/>
                <a:cs typeface="Calibri"/>
              </a:rPr>
              <a:t>data,</a:t>
            </a:r>
            <a:r>
              <a:rPr sz="3000" spc="-83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3B3838"/>
                </a:solidFill>
                <a:latin typeface="Calibri"/>
                <a:cs typeface="Calibri"/>
              </a:rPr>
              <a:t>how</a:t>
            </a:r>
            <a:r>
              <a:rPr sz="3000" spc="-90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3B3838"/>
                </a:solidFill>
                <a:latin typeface="Calibri"/>
                <a:cs typeface="Calibri"/>
              </a:rPr>
              <a:t>do</a:t>
            </a:r>
            <a:r>
              <a:rPr sz="3000" spc="-83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000" spc="-38" dirty="0">
                <a:solidFill>
                  <a:srgbClr val="3B3838"/>
                </a:solidFill>
                <a:latin typeface="Calibri"/>
                <a:cs typeface="Calibri"/>
              </a:rPr>
              <a:t>we </a:t>
            </a:r>
            <a:r>
              <a:rPr sz="3000" spc="-15" dirty="0">
                <a:solidFill>
                  <a:srgbClr val="3B3838"/>
                </a:solidFill>
                <a:latin typeface="Calibri"/>
                <a:cs typeface="Calibri"/>
              </a:rPr>
              <a:t>transfer</a:t>
            </a:r>
            <a:r>
              <a:rPr sz="3000" spc="-105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3B3838"/>
                </a:solidFill>
                <a:latin typeface="Calibri"/>
                <a:cs typeface="Calibri"/>
              </a:rPr>
              <a:t>knowledge</a:t>
            </a:r>
            <a:r>
              <a:rPr sz="3000" spc="-105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3B3838"/>
                </a:solidFill>
                <a:latin typeface="Calibri"/>
                <a:cs typeface="Calibri"/>
              </a:rPr>
              <a:t>from</a:t>
            </a:r>
            <a:r>
              <a:rPr sz="3000" spc="-98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3B3838"/>
                </a:solidFill>
                <a:latin typeface="Calibri"/>
                <a:cs typeface="Calibri"/>
              </a:rPr>
              <a:t>other</a:t>
            </a:r>
            <a:r>
              <a:rPr sz="3000" spc="-105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000" spc="-15" dirty="0">
                <a:solidFill>
                  <a:srgbClr val="3B3838"/>
                </a:solidFill>
                <a:latin typeface="Calibri"/>
                <a:cs typeface="Calibri"/>
              </a:rPr>
              <a:t>domains?</a:t>
            </a:r>
            <a:endParaRPr sz="3000">
              <a:latin typeface="Calibri"/>
              <a:cs typeface="Calibri"/>
            </a:endParaRPr>
          </a:p>
          <a:p>
            <a:pPr marL="532448" indent="-513398">
              <a:buFont typeface="Arial"/>
              <a:buChar char="•"/>
              <a:tabLst>
                <a:tab pos="532448" algn="l"/>
              </a:tabLst>
            </a:pPr>
            <a:r>
              <a:rPr sz="3000" b="1" spc="-15" dirty="0">
                <a:solidFill>
                  <a:srgbClr val="C00000"/>
                </a:solidFill>
                <a:latin typeface="Calibri"/>
                <a:cs typeface="Calibri"/>
              </a:rPr>
              <a:t>Overfitting</a:t>
            </a:r>
            <a:r>
              <a:rPr sz="3000" b="1" spc="-38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000" b="1" dirty="0">
                <a:solidFill>
                  <a:srgbClr val="C00000"/>
                </a:solidFill>
                <a:latin typeface="Calibri"/>
                <a:cs typeface="Calibri"/>
              </a:rPr>
              <a:t>vs</a:t>
            </a:r>
            <a:r>
              <a:rPr sz="3000" b="1" spc="-38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000" b="1" spc="-15" dirty="0">
                <a:solidFill>
                  <a:srgbClr val="C00000"/>
                </a:solidFill>
                <a:latin typeface="Calibri"/>
                <a:cs typeface="Calibri"/>
              </a:rPr>
              <a:t>Generalization</a:t>
            </a:r>
            <a:endParaRPr sz="3000">
              <a:latin typeface="Calibri"/>
              <a:cs typeface="Calibri"/>
            </a:endParaRPr>
          </a:p>
          <a:p>
            <a:pPr marL="1219200" marR="9224963" lvl="1" indent="-514350">
              <a:buFont typeface="Arial"/>
              <a:buChar char="•"/>
              <a:tabLst>
                <a:tab pos="1219200" algn="l"/>
              </a:tabLst>
            </a:pPr>
            <a:r>
              <a:rPr sz="3000" dirty="0">
                <a:solidFill>
                  <a:srgbClr val="C00000"/>
                </a:solidFill>
                <a:latin typeface="Calibri"/>
                <a:cs typeface="Calibri"/>
              </a:rPr>
              <a:t>How</a:t>
            </a:r>
            <a:r>
              <a:rPr sz="3000" spc="-6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C00000"/>
                </a:solidFill>
                <a:latin typeface="Calibri"/>
                <a:cs typeface="Calibri"/>
              </a:rPr>
              <a:t>do</a:t>
            </a:r>
            <a:r>
              <a:rPr sz="3000" spc="-6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C00000"/>
                </a:solidFill>
                <a:latin typeface="Calibri"/>
                <a:cs typeface="Calibri"/>
              </a:rPr>
              <a:t>we</a:t>
            </a:r>
            <a:r>
              <a:rPr sz="3000" spc="-4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C00000"/>
                </a:solidFill>
                <a:latin typeface="Calibri"/>
                <a:cs typeface="Calibri"/>
              </a:rPr>
              <a:t>balance</a:t>
            </a:r>
            <a:r>
              <a:rPr sz="3000" spc="-4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000" spc="-15" dirty="0">
                <a:solidFill>
                  <a:srgbClr val="C00000"/>
                </a:solidFill>
                <a:latin typeface="Calibri"/>
                <a:cs typeface="Calibri"/>
              </a:rPr>
              <a:t>complexity</a:t>
            </a:r>
            <a:r>
              <a:rPr sz="3000" spc="-6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000" spc="-38" dirty="0">
                <a:solidFill>
                  <a:srgbClr val="C00000"/>
                </a:solidFill>
                <a:latin typeface="Calibri"/>
                <a:cs typeface="Calibri"/>
              </a:rPr>
              <a:t>and </a:t>
            </a:r>
            <a:r>
              <a:rPr sz="3000" dirty="0">
                <a:solidFill>
                  <a:srgbClr val="C00000"/>
                </a:solidFill>
                <a:latin typeface="Calibri"/>
                <a:cs typeface="Calibri"/>
              </a:rPr>
              <a:t>capacity</a:t>
            </a:r>
            <a:r>
              <a:rPr sz="3000" spc="-83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C00000"/>
                </a:solidFill>
                <a:latin typeface="Calibri"/>
                <a:cs typeface="Calibri"/>
              </a:rPr>
              <a:t>to</a:t>
            </a:r>
            <a:r>
              <a:rPr sz="3000" spc="-68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000" spc="-15" dirty="0">
                <a:solidFill>
                  <a:srgbClr val="C00000"/>
                </a:solidFill>
                <a:latin typeface="Calibri"/>
                <a:cs typeface="Calibri"/>
              </a:rPr>
              <a:t>prevent</a:t>
            </a:r>
            <a:r>
              <a:rPr sz="3000" spc="-6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000" spc="-15" dirty="0">
                <a:solidFill>
                  <a:srgbClr val="C00000"/>
                </a:solidFill>
                <a:latin typeface="Calibri"/>
                <a:cs typeface="Calibri"/>
              </a:rPr>
              <a:t>overfitting</a:t>
            </a:r>
            <a:r>
              <a:rPr sz="3000" spc="-6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000" spc="-15" dirty="0">
                <a:solidFill>
                  <a:srgbClr val="C00000"/>
                </a:solidFill>
                <a:latin typeface="Calibri"/>
                <a:cs typeface="Calibri"/>
              </a:rPr>
              <a:t>while maintaining</a:t>
            </a:r>
            <a:r>
              <a:rPr sz="3000" spc="-4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C00000"/>
                </a:solidFill>
                <a:latin typeface="Calibri"/>
                <a:cs typeface="Calibri"/>
              </a:rPr>
              <a:t>good</a:t>
            </a:r>
            <a:r>
              <a:rPr sz="3000" spc="-3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000" spc="-15" dirty="0">
                <a:solidFill>
                  <a:srgbClr val="C00000"/>
                </a:solidFill>
                <a:latin typeface="Calibri"/>
                <a:cs typeface="Calibri"/>
              </a:rPr>
              <a:t>performance?</a:t>
            </a:r>
            <a:endParaRPr sz="3000">
              <a:latin typeface="Calibri"/>
              <a:cs typeface="Calibri"/>
            </a:endParaRPr>
          </a:p>
        </p:txBody>
      </p:sp>
      <p:sp>
        <p:nvSpPr>
          <p:cNvPr id="3" name="object 3" descr="$PPTXTitle"/>
          <p:cNvSpPr txBox="1">
            <a:spLocks noGrp="1"/>
          </p:cNvSpPr>
          <p:nvPr>
            <p:ph type="title"/>
          </p:nvPr>
        </p:nvSpPr>
        <p:spPr>
          <a:xfrm>
            <a:off x="2037492" y="319341"/>
            <a:ext cx="14213205" cy="696344"/>
          </a:xfrm>
          <a:prstGeom prst="rect">
            <a:avLst/>
          </a:prstGeom>
        </p:spPr>
        <p:txBody>
          <a:bodyPr vert="horz" wrap="square" lIns="0" tIns="19050" rIns="0" bIns="0" rtlCol="0" anchor="ctr">
            <a:spAutoFit/>
          </a:bodyPr>
          <a:lstStyle/>
          <a:p>
            <a:pPr marL="19050">
              <a:spcBef>
                <a:spcPts val="150"/>
              </a:spcBef>
            </a:pPr>
            <a:r>
              <a:rPr dirty="0"/>
              <a:t>The</a:t>
            </a:r>
            <a:r>
              <a:rPr spc="-105" dirty="0"/>
              <a:t> </a:t>
            </a:r>
            <a:r>
              <a:rPr dirty="0"/>
              <a:t>LLM</a:t>
            </a:r>
            <a:r>
              <a:rPr spc="-105" dirty="0"/>
              <a:t> </a:t>
            </a:r>
            <a:r>
              <a:rPr dirty="0"/>
              <a:t>Era</a:t>
            </a:r>
            <a:r>
              <a:rPr spc="-98" dirty="0"/>
              <a:t> </a:t>
            </a:r>
            <a:r>
              <a:rPr dirty="0"/>
              <a:t>–</a:t>
            </a:r>
            <a:r>
              <a:rPr spc="-113" dirty="0"/>
              <a:t> </a:t>
            </a:r>
            <a:r>
              <a:rPr spc="-15" dirty="0"/>
              <a:t>Paradigm</a:t>
            </a:r>
            <a:r>
              <a:rPr spc="-105" dirty="0"/>
              <a:t> </a:t>
            </a:r>
            <a:r>
              <a:rPr dirty="0"/>
              <a:t>Shift</a:t>
            </a:r>
            <a:r>
              <a:rPr spc="-98" dirty="0"/>
              <a:t> </a:t>
            </a:r>
            <a:r>
              <a:rPr dirty="0"/>
              <a:t>in</a:t>
            </a:r>
            <a:r>
              <a:rPr spc="-98" dirty="0"/>
              <a:t> </a:t>
            </a:r>
            <a:r>
              <a:rPr dirty="0"/>
              <a:t>Machine</a:t>
            </a:r>
            <a:r>
              <a:rPr spc="-105" dirty="0"/>
              <a:t> </a:t>
            </a:r>
            <a:r>
              <a:rPr spc="-15" dirty="0"/>
              <a:t>Learning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089194" y="9670570"/>
            <a:ext cx="556964" cy="629088"/>
            <a:chOff x="0" y="0"/>
            <a:chExt cx="742619" cy="83878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42569" cy="838835"/>
            </a:xfrm>
            <a:custGeom>
              <a:avLst/>
              <a:gdLst/>
              <a:ahLst/>
              <a:cxnLst/>
              <a:rect l="l" t="t" r="r" b="b"/>
              <a:pathLst>
                <a:path w="742569" h="838835">
                  <a:moveTo>
                    <a:pt x="0" y="0"/>
                  </a:moveTo>
                  <a:lnTo>
                    <a:pt x="742569" y="0"/>
                  </a:lnTo>
                  <a:lnTo>
                    <a:pt x="742569" y="838835"/>
                  </a:lnTo>
                  <a:lnTo>
                    <a:pt x="0" y="838835"/>
                  </a:lnTo>
                  <a:close/>
                </a:path>
              </a:pathLst>
            </a:custGeom>
            <a:solidFill>
              <a:srgbClr val="C39A5C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273100" y="38140"/>
            <a:ext cx="1525644" cy="681090"/>
            <a:chOff x="0" y="0"/>
            <a:chExt cx="2034192" cy="90812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034159" cy="908177"/>
            </a:xfrm>
            <a:custGeom>
              <a:avLst/>
              <a:gdLst/>
              <a:ahLst/>
              <a:cxnLst/>
              <a:rect l="l" t="t" r="r" b="b"/>
              <a:pathLst>
                <a:path w="2034159" h="908177">
                  <a:moveTo>
                    <a:pt x="0" y="0"/>
                  </a:moveTo>
                  <a:lnTo>
                    <a:pt x="2034159" y="0"/>
                  </a:lnTo>
                  <a:lnTo>
                    <a:pt x="2034159" y="908177"/>
                  </a:lnTo>
                  <a:lnTo>
                    <a:pt x="0" y="9081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id="6" name="AutoShape 6"/>
          <p:cNvSpPr/>
          <p:nvPr/>
        </p:nvSpPr>
        <p:spPr>
          <a:xfrm>
            <a:off x="650250" y="1150806"/>
            <a:ext cx="12505112" cy="12700"/>
          </a:xfrm>
          <a:prstGeom prst="line">
            <a:avLst/>
          </a:prstGeom>
          <a:ln w="47625" cap="rnd">
            <a:solidFill>
              <a:srgbClr val="C4995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Freeform 7"/>
          <p:cNvSpPr/>
          <p:nvPr/>
        </p:nvSpPr>
        <p:spPr>
          <a:xfrm>
            <a:off x="1542321" y="1711377"/>
            <a:ext cx="256423" cy="375660"/>
          </a:xfrm>
          <a:custGeom>
            <a:avLst/>
            <a:gdLst/>
            <a:ahLst/>
            <a:cxnLst/>
            <a:rect l="l" t="t" r="r" b="b"/>
            <a:pathLst>
              <a:path w="256423" h="375660">
                <a:moveTo>
                  <a:pt x="0" y="0"/>
                </a:moveTo>
                <a:lnTo>
                  <a:pt x="256423" y="0"/>
                </a:lnTo>
                <a:lnTo>
                  <a:pt x="256423" y="375660"/>
                </a:lnTo>
                <a:lnTo>
                  <a:pt x="0" y="3756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275599" y="116891"/>
            <a:ext cx="5001851" cy="8182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59"/>
              </a:lnSpc>
              <a:spcBef>
                <a:spcPct val="0"/>
              </a:spcBef>
            </a:pPr>
            <a:r>
              <a:rPr lang="en-US" sz="4328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Text Preprocessing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7222643" y="9786677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13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918448" y="1467009"/>
            <a:ext cx="15170746" cy="6975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29"/>
              </a:lnSpc>
              <a:spcBef>
                <a:spcPct val="0"/>
              </a:spcBef>
            </a:pPr>
            <a:r>
              <a:rPr lang="en-US" sz="3664" dirty="0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Stop-word Removal</a:t>
            </a:r>
          </a:p>
        </p:txBody>
      </p:sp>
      <p:sp>
        <p:nvSpPr>
          <p:cNvPr id="11" name="Freeform 11"/>
          <p:cNvSpPr/>
          <p:nvPr/>
        </p:nvSpPr>
        <p:spPr>
          <a:xfrm>
            <a:off x="2541643" y="2839254"/>
            <a:ext cx="13204713" cy="5942121"/>
          </a:xfrm>
          <a:custGeom>
            <a:avLst/>
            <a:gdLst/>
            <a:ahLst/>
            <a:cxnLst/>
            <a:rect l="l" t="t" r="r" b="b"/>
            <a:pathLst>
              <a:path w="13204713" h="5942121">
                <a:moveTo>
                  <a:pt x="0" y="0"/>
                </a:moveTo>
                <a:lnTo>
                  <a:pt x="13204714" y="0"/>
                </a:lnTo>
                <a:lnTo>
                  <a:pt x="13204714" y="5942121"/>
                </a:lnTo>
                <a:lnTo>
                  <a:pt x="0" y="594212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7534501" y="9545573"/>
            <a:ext cx="388619" cy="296235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spc="-38" dirty="0">
                <a:solidFill>
                  <a:srgbClr val="898989"/>
                </a:solidFill>
                <a:latin typeface="Calibri"/>
                <a:cs typeface="Calibri"/>
              </a:rPr>
              <a:t>145</a:t>
            </a:r>
            <a:endParaRPr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20461" y="1489710"/>
            <a:ext cx="15738158" cy="2307811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sz="3600" b="1" dirty="0">
                <a:solidFill>
                  <a:srgbClr val="3B3838"/>
                </a:solidFill>
                <a:latin typeface="Calibri"/>
                <a:cs typeface="Calibri"/>
              </a:rPr>
              <a:t>From</a:t>
            </a:r>
            <a:r>
              <a:rPr sz="3600" b="1" spc="-75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600" b="1" dirty="0">
                <a:solidFill>
                  <a:srgbClr val="3B3838"/>
                </a:solidFill>
                <a:latin typeface="Calibri"/>
                <a:cs typeface="Calibri"/>
              </a:rPr>
              <a:t>both</a:t>
            </a:r>
            <a:r>
              <a:rPr sz="3600" b="1" spc="-60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600" b="1" dirty="0">
                <a:solidFill>
                  <a:srgbClr val="3B3838"/>
                </a:solidFill>
                <a:latin typeface="Calibri"/>
                <a:cs typeface="Calibri"/>
              </a:rPr>
              <a:t>BERT</a:t>
            </a:r>
            <a:r>
              <a:rPr sz="3600" b="1" spc="-75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600" b="1" dirty="0">
                <a:solidFill>
                  <a:srgbClr val="3B3838"/>
                </a:solidFill>
                <a:latin typeface="Calibri"/>
                <a:cs typeface="Calibri"/>
              </a:rPr>
              <a:t>and</a:t>
            </a:r>
            <a:r>
              <a:rPr sz="3600" b="1" spc="-60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600" b="1" spc="-68" dirty="0">
                <a:solidFill>
                  <a:srgbClr val="3B3838"/>
                </a:solidFill>
                <a:latin typeface="Calibri"/>
                <a:cs typeface="Calibri"/>
              </a:rPr>
              <a:t>GPT,</a:t>
            </a:r>
            <a:r>
              <a:rPr sz="3600" b="1" spc="-60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600" b="1" dirty="0">
                <a:solidFill>
                  <a:srgbClr val="3B3838"/>
                </a:solidFill>
                <a:latin typeface="Calibri"/>
                <a:cs typeface="Calibri"/>
              </a:rPr>
              <a:t>we</a:t>
            </a:r>
            <a:r>
              <a:rPr sz="3600" b="1" spc="-60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600" b="1" dirty="0">
                <a:solidFill>
                  <a:srgbClr val="3B3838"/>
                </a:solidFill>
                <a:latin typeface="Calibri"/>
                <a:cs typeface="Calibri"/>
              </a:rPr>
              <a:t>learn</a:t>
            </a:r>
            <a:r>
              <a:rPr sz="3600" b="1" spc="-60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600" b="1" spc="-15" dirty="0">
                <a:solidFill>
                  <a:srgbClr val="3B3838"/>
                </a:solidFill>
                <a:latin typeface="Calibri"/>
                <a:cs typeface="Calibri"/>
              </a:rPr>
              <a:t>that…</a:t>
            </a:r>
            <a:endParaRPr sz="3600">
              <a:latin typeface="Calibri"/>
              <a:cs typeface="Calibri"/>
            </a:endParaRPr>
          </a:p>
          <a:p>
            <a:pPr marL="533400" marR="7620" indent="-514350">
              <a:lnSpc>
                <a:spcPct val="100800"/>
              </a:lnSpc>
              <a:buFont typeface="Arial"/>
              <a:buChar char="•"/>
              <a:tabLst>
                <a:tab pos="533400" algn="l"/>
              </a:tabLst>
            </a:pPr>
            <a:r>
              <a:rPr sz="3600" spc="-45" dirty="0">
                <a:solidFill>
                  <a:srgbClr val="3B3838"/>
                </a:solidFill>
                <a:latin typeface="Calibri"/>
                <a:cs typeface="Calibri"/>
              </a:rPr>
              <a:t>Transformers</a:t>
            </a:r>
            <a:r>
              <a:rPr sz="3600" spc="-83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3B3838"/>
                </a:solidFill>
                <a:latin typeface="Calibri"/>
                <a:cs typeface="Calibri"/>
              </a:rPr>
              <a:t>seem</a:t>
            </a:r>
            <a:r>
              <a:rPr sz="3600" spc="-75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3B3838"/>
                </a:solidFill>
                <a:latin typeface="Calibri"/>
                <a:cs typeface="Calibri"/>
              </a:rPr>
              <a:t>to</a:t>
            </a:r>
            <a:r>
              <a:rPr sz="3600" spc="-83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3B3838"/>
                </a:solidFill>
                <a:latin typeface="Calibri"/>
                <a:cs typeface="Calibri"/>
              </a:rPr>
              <a:t>provide</a:t>
            </a:r>
            <a:r>
              <a:rPr sz="3600" spc="-60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3B3838"/>
                </a:solidFill>
                <a:latin typeface="Calibri"/>
                <a:cs typeface="Calibri"/>
              </a:rPr>
              <a:t>a</a:t>
            </a:r>
            <a:r>
              <a:rPr sz="3600" spc="-75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3B3838"/>
                </a:solidFill>
                <a:latin typeface="Calibri"/>
                <a:cs typeface="Calibri"/>
              </a:rPr>
              <a:t>new</a:t>
            </a:r>
            <a:r>
              <a:rPr sz="3600" spc="-75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3B3838"/>
                </a:solidFill>
                <a:latin typeface="Calibri"/>
                <a:cs typeface="Calibri"/>
              </a:rPr>
              <a:t>class</a:t>
            </a:r>
            <a:r>
              <a:rPr sz="3600" spc="-83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3B3838"/>
                </a:solidFill>
                <a:latin typeface="Calibri"/>
                <a:cs typeface="Calibri"/>
              </a:rPr>
              <a:t>of</a:t>
            </a:r>
            <a:r>
              <a:rPr sz="3600" spc="-60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600" spc="-15" dirty="0">
                <a:solidFill>
                  <a:srgbClr val="3B3838"/>
                </a:solidFill>
                <a:latin typeface="Calibri"/>
                <a:cs typeface="Calibri"/>
              </a:rPr>
              <a:t>generalist</a:t>
            </a:r>
            <a:r>
              <a:rPr sz="3600" spc="-83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3B3838"/>
                </a:solidFill>
                <a:latin typeface="Calibri"/>
                <a:cs typeface="Calibri"/>
              </a:rPr>
              <a:t>models</a:t>
            </a:r>
            <a:r>
              <a:rPr sz="3600" spc="-75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3B3838"/>
                </a:solidFill>
                <a:latin typeface="Calibri"/>
                <a:cs typeface="Calibri"/>
              </a:rPr>
              <a:t>that</a:t>
            </a:r>
            <a:r>
              <a:rPr sz="3600" spc="-98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3B3838"/>
                </a:solidFill>
                <a:latin typeface="Calibri"/>
                <a:cs typeface="Calibri"/>
              </a:rPr>
              <a:t>are</a:t>
            </a:r>
            <a:r>
              <a:rPr sz="3600" spc="-68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3B3838"/>
                </a:solidFill>
                <a:latin typeface="Calibri"/>
                <a:cs typeface="Calibri"/>
              </a:rPr>
              <a:t>capable</a:t>
            </a:r>
            <a:r>
              <a:rPr sz="3600" spc="-75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600" spc="-38" dirty="0">
                <a:solidFill>
                  <a:srgbClr val="3B3838"/>
                </a:solidFill>
                <a:latin typeface="Calibri"/>
                <a:cs typeface="Calibri"/>
              </a:rPr>
              <a:t>of </a:t>
            </a:r>
            <a:r>
              <a:rPr sz="3600" dirty="0">
                <a:solidFill>
                  <a:srgbClr val="3B3838"/>
                </a:solidFill>
                <a:latin typeface="Calibri"/>
                <a:cs typeface="Calibri"/>
              </a:rPr>
              <a:t>capturing</a:t>
            </a:r>
            <a:r>
              <a:rPr sz="3600" spc="-98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3B3838"/>
                </a:solidFill>
                <a:latin typeface="Calibri"/>
                <a:cs typeface="Calibri"/>
              </a:rPr>
              <a:t>knowledge</a:t>
            </a:r>
            <a:r>
              <a:rPr sz="3600" spc="-83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3B3838"/>
                </a:solidFill>
                <a:latin typeface="Calibri"/>
                <a:cs typeface="Calibri"/>
              </a:rPr>
              <a:t>which</a:t>
            </a:r>
            <a:r>
              <a:rPr sz="3600" spc="-83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3B3838"/>
                </a:solidFill>
                <a:latin typeface="Calibri"/>
                <a:cs typeface="Calibri"/>
              </a:rPr>
              <a:t>is</a:t>
            </a:r>
            <a:r>
              <a:rPr sz="3600" spc="-90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3B3838"/>
                </a:solidFill>
                <a:latin typeface="Calibri"/>
                <a:cs typeface="Calibri"/>
              </a:rPr>
              <a:t>more</a:t>
            </a:r>
            <a:r>
              <a:rPr sz="3600" spc="-75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600" spc="-15" dirty="0">
                <a:solidFill>
                  <a:srgbClr val="3B3838"/>
                </a:solidFill>
                <a:latin typeface="Calibri"/>
                <a:cs typeface="Calibri"/>
              </a:rPr>
              <a:t>fundamental</a:t>
            </a:r>
            <a:r>
              <a:rPr sz="3600" spc="-98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3B3838"/>
                </a:solidFill>
                <a:latin typeface="Calibri"/>
                <a:cs typeface="Calibri"/>
              </a:rPr>
              <a:t>than</a:t>
            </a:r>
            <a:r>
              <a:rPr sz="3600" spc="-83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600" spc="-53" dirty="0">
                <a:solidFill>
                  <a:srgbClr val="3B3838"/>
                </a:solidFill>
                <a:latin typeface="Calibri"/>
                <a:cs typeface="Calibri"/>
              </a:rPr>
              <a:t>task-</a:t>
            </a:r>
            <a:r>
              <a:rPr sz="3600" dirty="0">
                <a:solidFill>
                  <a:srgbClr val="3B3838"/>
                </a:solidFill>
                <a:latin typeface="Calibri"/>
                <a:cs typeface="Calibri"/>
              </a:rPr>
              <a:t>specific</a:t>
            </a:r>
            <a:r>
              <a:rPr sz="3600" spc="-98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600" spc="-15" dirty="0">
                <a:solidFill>
                  <a:srgbClr val="3B3838"/>
                </a:solidFill>
                <a:latin typeface="Calibri"/>
                <a:cs typeface="Calibri"/>
              </a:rPr>
              <a:t>abilities.</a:t>
            </a:r>
            <a:endParaRPr sz="3600">
              <a:latin typeface="Calibri"/>
              <a:cs typeface="Calibri"/>
            </a:endParaRPr>
          </a:p>
          <a:p>
            <a:pPr marL="154305" algn="ctr">
              <a:spcBef>
                <a:spcPts val="1245"/>
              </a:spcBef>
              <a:tabLst>
                <a:tab pos="7416165" algn="l"/>
              </a:tabLst>
            </a:pPr>
            <a:r>
              <a:rPr sz="3000" b="1" u="sng" dirty="0">
                <a:solidFill>
                  <a:srgbClr val="3B3838"/>
                </a:solidFill>
                <a:uFill>
                  <a:solidFill>
                    <a:srgbClr val="3B3838"/>
                  </a:solidFill>
                </a:uFill>
                <a:latin typeface="Calibri"/>
                <a:cs typeface="Calibri"/>
              </a:rPr>
              <a:t>Before</a:t>
            </a:r>
            <a:r>
              <a:rPr sz="3000" b="1" u="sng" spc="-165" dirty="0">
                <a:solidFill>
                  <a:srgbClr val="3B3838"/>
                </a:solidFill>
                <a:uFill>
                  <a:solidFill>
                    <a:srgbClr val="3B3838"/>
                  </a:solidFill>
                </a:uFill>
                <a:latin typeface="Calibri"/>
                <a:cs typeface="Calibri"/>
              </a:rPr>
              <a:t> </a:t>
            </a:r>
            <a:r>
              <a:rPr sz="3000" b="1" u="sng" spc="-30" dirty="0">
                <a:solidFill>
                  <a:srgbClr val="3B3838"/>
                </a:solidFill>
                <a:uFill>
                  <a:solidFill>
                    <a:srgbClr val="3B3838"/>
                  </a:solidFill>
                </a:uFill>
                <a:latin typeface="Calibri"/>
                <a:cs typeface="Calibri"/>
              </a:rPr>
              <a:t>LLMs</a:t>
            </a:r>
            <a:r>
              <a:rPr sz="3000" b="1" dirty="0">
                <a:solidFill>
                  <a:srgbClr val="3B3838"/>
                </a:solidFill>
                <a:latin typeface="Calibri"/>
                <a:cs typeface="Calibri"/>
              </a:rPr>
              <a:t>	</a:t>
            </a:r>
            <a:r>
              <a:rPr sz="3000" b="1" u="sng" dirty="0">
                <a:solidFill>
                  <a:srgbClr val="3B3838"/>
                </a:solidFill>
                <a:uFill>
                  <a:solidFill>
                    <a:srgbClr val="3B3838"/>
                  </a:solidFill>
                </a:uFill>
                <a:latin typeface="Calibri"/>
                <a:cs typeface="Calibri"/>
              </a:rPr>
              <a:t>Since</a:t>
            </a:r>
            <a:r>
              <a:rPr sz="3000" b="1" u="sng" spc="-75" dirty="0">
                <a:solidFill>
                  <a:srgbClr val="3B3838"/>
                </a:solidFill>
                <a:uFill>
                  <a:solidFill>
                    <a:srgbClr val="3B3838"/>
                  </a:solidFill>
                </a:uFill>
                <a:latin typeface="Calibri"/>
                <a:cs typeface="Calibri"/>
              </a:rPr>
              <a:t> </a:t>
            </a:r>
            <a:r>
              <a:rPr sz="3000" b="1" u="sng" spc="-30" dirty="0">
                <a:solidFill>
                  <a:srgbClr val="3B3838"/>
                </a:solidFill>
                <a:uFill>
                  <a:solidFill>
                    <a:srgbClr val="3B3838"/>
                  </a:solidFill>
                </a:uFill>
                <a:latin typeface="Calibri"/>
                <a:cs typeface="Calibri"/>
              </a:rPr>
              <a:t>LLMs</a:t>
            </a:r>
            <a:endParaRPr sz="3000">
              <a:latin typeface="Calibri"/>
              <a:cs typeface="Calibri"/>
            </a:endParaRPr>
          </a:p>
        </p:txBody>
      </p:sp>
      <p:sp>
        <p:nvSpPr>
          <p:cNvPr id="4" name="object 4" descr="$PPTXTitle"/>
          <p:cNvSpPr txBox="1">
            <a:spLocks noGrp="1"/>
          </p:cNvSpPr>
          <p:nvPr>
            <p:ph type="title"/>
          </p:nvPr>
        </p:nvSpPr>
        <p:spPr>
          <a:xfrm>
            <a:off x="2037492" y="319341"/>
            <a:ext cx="14213205" cy="696344"/>
          </a:xfrm>
          <a:prstGeom prst="rect">
            <a:avLst/>
          </a:prstGeom>
        </p:spPr>
        <p:txBody>
          <a:bodyPr vert="horz" wrap="square" lIns="0" tIns="19050" rIns="0" bIns="0" rtlCol="0" anchor="ctr">
            <a:spAutoFit/>
          </a:bodyPr>
          <a:lstStyle/>
          <a:p>
            <a:pPr marL="19050">
              <a:spcBef>
                <a:spcPts val="150"/>
              </a:spcBef>
            </a:pPr>
            <a:r>
              <a:rPr dirty="0"/>
              <a:t>The</a:t>
            </a:r>
            <a:r>
              <a:rPr spc="-105" dirty="0"/>
              <a:t> </a:t>
            </a:r>
            <a:r>
              <a:rPr dirty="0"/>
              <a:t>LLM</a:t>
            </a:r>
            <a:r>
              <a:rPr spc="-105" dirty="0"/>
              <a:t> </a:t>
            </a:r>
            <a:r>
              <a:rPr dirty="0"/>
              <a:t>Era</a:t>
            </a:r>
            <a:r>
              <a:rPr spc="-98" dirty="0"/>
              <a:t> </a:t>
            </a:r>
            <a:r>
              <a:rPr dirty="0"/>
              <a:t>–</a:t>
            </a:r>
            <a:r>
              <a:rPr spc="-113" dirty="0"/>
              <a:t> </a:t>
            </a:r>
            <a:r>
              <a:rPr spc="-15" dirty="0"/>
              <a:t>Paradigm</a:t>
            </a:r>
            <a:r>
              <a:rPr spc="-105" dirty="0"/>
              <a:t> </a:t>
            </a:r>
            <a:r>
              <a:rPr dirty="0"/>
              <a:t>Shift</a:t>
            </a:r>
            <a:r>
              <a:rPr spc="-98" dirty="0"/>
              <a:t> </a:t>
            </a:r>
            <a:r>
              <a:rPr dirty="0"/>
              <a:t>in</a:t>
            </a:r>
            <a:r>
              <a:rPr spc="-98" dirty="0"/>
              <a:t> </a:t>
            </a:r>
            <a:r>
              <a:rPr dirty="0"/>
              <a:t>Machine</a:t>
            </a:r>
            <a:r>
              <a:rPr spc="-105" dirty="0"/>
              <a:t> </a:t>
            </a:r>
            <a:r>
              <a:rPr spc="-15" dirty="0"/>
              <a:t>Learning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607946" y="4126231"/>
            <a:ext cx="7978140" cy="2789225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532448" indent="-513398">
              <a:spcBef>
                <a:spcPts val="150"/>
              </a:spcBef>
              <a:buFont typeface="Arial"/>
              <a:buChar char="•"/>
              <a:tabLst>
                <a:tab pos="532448" algn="l"/>
              </a:tabLst>
            </a:pPr>
            <a:r>
              <a:rPr sz="3000" b="1" spc="-15" dirty="0">
                <a:solidFill>
                  <a:srgbClr val="3B3838"/>
                </a:solidFill>
                <a:latin typeface="Calibri"/>
                <a:cs typeface="Calibri"/>
              </a:rPr>
              <a:t>Feature</a:t>
            </a:r>
            <a:r>
              <a:rPr sz="3000" b="1" spc="-105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000" b="1" spc="-15" dirty="0">
                <a:solidFill>
                  <a:srgbClr val="3B3838"/>
                </a:solidFill>
                <a:latin typeface="Calibri"/>
                <a:cs typeface="Calibri"/>
              </a:rPr>
              <a:t>Engineering</a:t>
            </a:r>
            <a:endParaRPr sz="3000">
              <a:latin typeface="Calibri"/>
              <a:cs typeface="Calibri"/>
            </a:endParaRPr>
          </a:p>
          <a:p>
            <a:pPr marL="1219200" marR="1144905" lvl="1" indent="-514350">
              <a:buFont typeface="Arial"/>
              <a:buChar char="•"/>
              <a:tabLst>
                <a:tab pos="1219200" algn="l"/>
              </a:tabLst>
            </a:pPr>
            <a:r>
              <a:rPr sz="3000" dirty="0">
                <a:solidFill>
                  <a:srgbClr val="3B3838"/>
                </a:solidFill>
                <a:latin typeface="Calibri"/>
                <a:cs typeface="Calibri"/>
              </a:rPr>
              <a:t>How</a:t>
            </a:r>
            <a:r>
              <a:rPr sz="3000" spc="-53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3B3838"/>
                </a:solidFill>
                <a:latin typeface="Calibri"/>
                <a:cs typeface="Calibri"/>
              </a:rPr>
              <a:t>do</a:t>
            </a:r>
            <a:r>
              <a:rPr sz="3000" spc="-45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3B3838"/>
                </a:solidFill>
                <a:latin typeface="Calibri"/>
                <a:cs typeface="Calibri"/>
              </a:rPr>
              <a:t>we</a:t>
            </a:r>
            <a:r>
              <a:rPr sz="3000" spc="-30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3B3838"/>
                </a:solidFill>
                <a:latin typeface="Calibri"/>
                <a:cs typeface="Calibri"/>
              </a:rPr>
              <a:t>design</a:t>
            </a:r>
            <a:r>
              <a:rPr sz="3000" spc="-38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3B3838"/>
                </a:solidFill>
                <a:latin typeface="Calibri"/>
                <a:cs typeface="Calibri"/>
              </a:rPr>
              <a:t>or</a:t>
            </a:r>
            <a:r>
              <a:rPr sz="3000" spc="-38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3B3838"/>
                </a:solidFill>
                <a:latin typeface="Calibri"/>
                <a:cs typeface="Calibri"/>
              </a:rPr>
              <a:t>select</a:t>
            </a:r>
            <a:r>
              <a:rPr sz="3000" spc="-30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3B3838"/>
                </a:solidFill>
                <a:latin typeface="Calibri"/>
                <a:cs typeface="Calibri"/>
              </a:rPr>
              <a:t>the</a:t>
            </a:r>
            <a:r>
              <a:rPr sz="3000" spc="-30" dirty="0">
                <a:solidFill>
                  <a:srgbClr val="3B3838"/>
                </a:solidFill>
                <a:latin typeface="Calibri"/>
                <a:cs typeface="Calibri"/>
              </a:rPr>
              <a:t> best </a:t>
            </a:r>
            <a:r>
              <a:rPr sz="3000" spc="-15" dirty="0">
                <a:solidFill>
                  <a:srgbClr val="3B3838"/>
                </a:solidFill>
                <a:latin typeface="Calibri"/>
                <a:cs typeface="Calibri"/>
              </a:rPr>
              <a:t>features</a:t>
            </a:r>
            <a:r>
              <a:rPr sz="3000" spc="-75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3B3838"/>
                </a:solidFill>
                <a:latin typeface="Calibri"/>
                <a:cs typeface="Calibri"/>
              </a:rPr>
              <a:t>for</a:t>
            </a:r>
            <a:r>
              <a:rPr sz="3000" spc="-68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3B3838"/>
                </a:solidFill>
                <a:latin typeface="Calibri"/>
                <a:cs typeface="Calibri"/>
              </a:rPr>
              <a:t>a</a:t>
            </a:r>
            <a:r>
              <a:rPr sz="3000" spc="-75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000" spc="-30" dirty="0">
                <a:solidFill>
                  <a:srgbClr val="3B3838"/>
                </a:solidFill>
                <a:latin typeface="Calibri"/>
                <a:cs typeface="Calibri"/>
              </a:rPr>
              <a:t>task?</a:t>
            </a:r>
            <a:endParaRPr sz="3000">
              <a:latin typeface="Calibri"/>
              <a:cs typeface="Calibri"/>
            </a:endParaRPr>
          </a:p>
          <a:p>
            <a:pPr marL="532448" indent="-513398">
              <a:buFont typeface="Arial"/>
              <a:buChar char="•"/>
              <a:tabLst>
                <a:tab pos="532448" algn="l"/>
              </a:tabLst>
            </a:pPr>
            <a:r>
              <a:rPr sz="3000" b="1" dirty="0">
                <a:solidFill>
                  <a:srgbClr val="3B3838"/>
                </a:solidFill>
                <a:latin typeface="Calibri"/>
                <a:cs typeface="Calibri"/>
              </a:rPr>
              <a:t>Model</a:t>
            </a:r>
            <a:r>
              <a:rPr sz="3000" b="1" spc="-75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000" b="1" spc="-15" dirty="0">
                <a:solidFill>
                  <a:srgbClr val="3B3838"/>
                </a:solidFill>
                <a:latin typeface="Calibri"/>
                <a:cs typeface="Calibri"/>
              </a:rPr>
              <a:t>Selection</a:t>
            </a:r>
            <a:endParaRPr sz="3000">
              <a:latin typeface="Calibri"/>
              <a:cs typeface="Calibri"/>
            </a:endParaRPr>
          </a:p>
          <a:p>
            <a:pPr marL="1218248" lvl="1" indent="-513398">
              <a:buFont typeface="Arial"/>
              <a:buChar char="•"/>
              <a:tabLst>
                <a:tab pos="1218248" algn="l"/>
              </a:tabLst>
            </a:pPr>
            <a:r>
              <a:rPr sz="3000" dirty="0">
                <a:solidFill>
                  <a:srgbClr val="3B3838"/>
                </a:solidFill>
                <a:latin typeface="Calibri"/>
                <a:cs typeface="Calibri"/>
              </a:rPr>
              <a:t>Which</a:t>
            </a:r>
            <a:r>
              <a:rPr sz="3000" spc="-60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3B3838"/>
                </a:solidFill>
                <a:latin typeface="Calibri"/>
                <a:cs typeface="Calibri"/>
              </a:rPr>
              <a:t>model</a:t>
            </a:r>
            <a:r>
              <a:rPr sz="3000" spc="-53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3B3838"/>
                </a:solidFill>
                <a:latin typeface="Calibri"/>
                <a:cs typeface="Calibri"/>
              </a:rPr>
              <a:t>is</a:t>
            </a:r>
            <a:r>
              <a:rPr sz="3000" spc="-53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3B3838"/>
                </a:solidFill>
                <a:latin typeface="Calibri"/>
                <a:cs typeface="Calibri"/>
              </a:rPr>
              <a:t>best</a:t>
            </a:r>
            <a:r>
              <a:rPr sz="3000" spc="-53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3B3838"/>
                </a:solidFill>
                <a:latin typeface="Calibri"/>
                <a:cs typeface="Calibri"/>
              </a:rPr>
              <a:t>for</a:t>
            </a:r>
            <a:r>
              <a:rPr sz="3000" spc="-53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3B3838"/>
                </a:solidFill>
                <a:latin typeface="Calibri"/>
                <a:cs typeface="Calibri"/>
              </a:rPr>
              <a:t>which</a:t>
            </a:r>
            <a:r>
              <a:rPr sz="3000" spc="-60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3B3838"/>
                </a:solidFill>
                <a:latin typeface="Calibri"/>
                <a:cs typeface="Calibri"/>
              </a:rPr>
              <a:t>type</a:t>
            </a:r>
            <a:r>
              <a:rPr sz="3000" spc="-53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3B3838"/>
                </a:solidFill>
                <a:latin typeface="Calibri"/>
                <a:cs typeface="Calibri"/>
              </a:rPr>
              <a:t>of</a:t>
            </a:r>
            <a:r>
              <a:rPr sz="3000" spc="-60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000" spc="-15" dirty="0">
                <a:solidFill>
                  <a:srgbClr val="3B3838"/>
                </a:solidFill>
                <a:latin typeface="Calibri"/>
                <a:cs typeface="Calibri"/>
              </a:rPr>
              <a:t>task?</a:t>
            </a:r>
            <a:endParaRPr sz="3000">
              <a:latin typeface="Calibri"/>
              <a:cs typeface="Calibri"/>
            </a:endParaRPr>
          </a:p>
          <a:p>
            <a:pPr marL="532448" indent="-513398">
              <a:buFont typeface="Arial"/>
              <a:buChar char="•"/>
              <a:tabLst>
                <a:tab pos="532448" algn="l"/>
              </a:tabLst>
            </a:pPr>
            <a:r>
              <a:rPr sz="3000" b="1" spc="-38" dirty="0">
                <a:solidFill>
                  <a:srgbClr val="3B3838"/>
                </a:solidFill>
                <a:latin typeface="Calibri"/>
                <a:cs typeface="Calibri"/>
              </a:rPr>
              <a:t>Transfer</a:t>
            </a:r>
            <a:r>
              <a:rPr sz="3000" b="1" spc="-83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000" b="1" spc="-15" dirty="0">
                <a:solidFill>
                  <a:srgbClr val="3B3838"/>
                </a:solidFill>
                <a:latin typeface="Calibri"/>
                <a:cs typeface="Calibri"/>
              </a:rPr>
              <a:t>Learning</a:t>
            </a:r>
            <a:endParaRPr sz="30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07946" y="6869431"/>
            <a:ext cx="7590473" cy="2789225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219200" marR="7620" indent="-514350">
              <a:spcBef>
                <a:spcPts val="150"/>
              </a:spcBef>
              <a:buFont typeface="Arial"/>
              <a:buChar char="•"/>
              <a:tabLst>
                <a:tab pos="1219200" algn="l"/>
              </a:tabLst>
            </a:pPr>
            <a:r>
              <a:rPr sz="3000" dirty="0">
                <a:solidFill>
                  <a:srgbClr val="3B3838"/>
                </a:solidFill>
                <a:latin typeface="Calibri"/>
                <a:cs typeface="Calibri"/>
              </a:rPr>
              <a:t>Given</a:t>
            </a:r>
            <a:r>
              <a:rPr sz="3000" spc="-83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3B3838"/>
                </a:solidFill>
                <a:latin typeface="Calibri"/>
                <a:cs typeface="Calibri"/>
              </a:rPr>
              <a:t>scarce</a:t>
            </a:r>
            <a:r>
              <a:rPr sz="3000" spc="-75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3B3838"/>
                </a:solidFill>
                <a:latin typeface="Calibri"/>
                <a:cs typeface="Calibri"/>
              </a:rPr>
              <a:t>labeled</a:t>
            </a:r>
            <a:r>
              <a:rPr sz="3000" spc="-83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3B3838"/>
                </a:solidFill>
                <a:latin typeface="Calibri"/>
                <a:cs typeface="Calibri"/>
              </a:rPr>
              <a:t>data,</a:t>
            </a:r>
            <a:r>
              <a:rPr sz="3000" spc="-83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3B3838"/>
                </a:solidFill>
                <a:latin typeface="Calibri"/>
                <a:cs typeface="Calibri"/>
              </a:rPr>
              <a:t>how</a:t>
            </a:r>
            <a:r>
              <a:rPr sz="3000" spc="-90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3B3838"/>
                </a:solidFill>
                <a:latin typeface="Calibri"/>
                <a:cs typeface="Calibri"/>
              </a:rPr>
              <a:t>do</a:t>
            </a:r>
            <a:r>
              <a:rPr sz="3000" spc="-83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000" spc="-38" dirty="0">
                <a:solidFill>
                  <a:srgbClr val="3B3838"/>
                </a:solidFill>
                <a:latin typeface="Calibri"/>
                <a:cs typeface="Calibri"/>
              </a:rPr>
              <a:t>we </a:t>
            </a:r>
            <a:r>
              <a:rPr sz="3000" spc="-15" dirty="0">
                <a:solidFill>
                  <a:srgbClr val="3B3838"/>
                </a:solidFill>
                <a:latin typeface="Calibri"/>
                <a:cs typeface="Calibri"/>
              </a:rPr>
              <a:t>transfer</a:t>
            </a:r>
            <a:r>
              <a:rPr sz="3000" spc="-105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3B3838"/>
                </a:solidFill>
                <a:latin typeface="Calibri"/>
                <a:cs typeface="Calibri"/>
              </a:rPr>
              <a:t>knowledge</a:t>
            </a:r>
            <a:r>
              <a:rPr sz="3000" spc="-105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3B3838"/>
                </a:solidFill>
                <a:latin typeface="Calibri"/>
                <a:cs typeface="Calibri"/>
              </a:rPr>
              <a:t>from</a:t>
            </a:r>
            <a:r>
              <a:rPr sz="3000" spc="-98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3B3838"/>
                </a:solidFill>
                <a:latin typeface="Calibri"/>
                <a:cs typeface="Calibri"/>
              </a:rPr>
              <a:t>other</a:t>
            </a:r>
            <a:r>
              <a:rPr sz="3000" spc="-105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000" spc="-15" dirty="0">
                <a:solidFill>
                  <a:srgbClr val="3B3838"/>
                </a:solidFill>
                <a:latin typeface="Calibri"/>
                <a:cs typeface="Calibri"/>
              </a:rPr>
              <a:t>domains?</a:t>
            </a:r>
            <a:endParaRPr sz="3000">
              <a:latin typeface="Calibri"/>
              <a:cs typeface="Calibri"/>
            </a:endParaRPr>
          </a:p>
          <a:p>
            <a:pPr marL="532448" indent="-513398">
              <a:buFont typeface="Arial"/>
              <a:buChar char="•"/>
              <a:tabLst>
                <a:tab pos="532448" algn="l"/>
              </a:tabLst>
            </a:pPr>
            <a:r>
              <a:rPr sz="3000" b="1" spc="-15" dirty="0">
                <a:solidFill>
                  <a:srgbClr val="3B3838"/>
                </a:solidFill>
                <a:latin typeface="Calibri"/>
                <a:cs typeface="Calibri"/>
              </a:rPr>
              <a:t>Overfitting</a:t>
            </a:r>
            <a:r>
              <a:rPr sz="3000" b="1" spc="-38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000" b="1" dirty="0">
                <a:solidFill>
                  <a:srgbClr val="3B3838"/>
                </a:solidFill>
                <a:latin typeface="Calibri"/>
                <a:cs typeface="Calibri"/>
              </a:rPr>
              <a:t>vs</a:t>
            </a:r>
            <a:r>
              <a:rPr sz="3000" b="1" spc="-38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000" b="1" spc="-15" dirty="0">
                <a:solidFill>
                  <a:srgbClr val="3B3838"/>
                </a:solidFill>
                <a:latin typeface="Calibri"/>
                <a:cs typeface="Calibri"/>
              </a:rPr>
              <a:t>Generalization</a:t>
            </a:r>
            <a:endParaRPr sz="3000">
              <a:latin typeface="Calibri"/>
              <a:cs typeface="Calibri"/>
            </a:endParaRPr>
          </a:p>
          <a:p>
            <a:pPr marL="1219200" marR="763905" lvl="1" indent="-514350">
              <a:buFont typeface="Arial"/>
              <a:buChar char="•"/>
              <a:tabLst>
                <a:tab pos="1219200" algn="l"/>
              </a:tabLst>
            </a:pPr>
            <a:r>
              <a:rPr sz="3000" dirty="0">
                <a:solidFill>
                  <a:srgbClr val="3B3838"/>
                </a:solidFill>
                <a:latin typeface="Calibri"/>
                <a:cs typeface="Calibri"/>
              </a:rPr>
              <a:t>How</a:t>
            </a:r>
            <a:r>
              <a:rPr sz="3000" spc="-60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3B3838"/>
                </a:solidFill>
                <a:latin typeface="Calibri"/>
                <a:cs typeface="Calibri"/>
              </a:rPr>
              <a:t>do</a:t>
            </a:r>
            <a:r>
              <a:rPr sz="3000" spc="-60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3B3838"/>
                </a:solidFill>
                <a:latin typeface="Calibri"/>
                <a:cs typeface="Calibri"/>
              </a:rPr>
              <a:t>we</a:t>
            </a:r>
            <a:r>
              <a:rPr sz="3000" spc="-45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3B3838"/>
                </a:solidFill>
                <a:latin typeface="Calibri"/>
                <a:cs typeface="Calibri"/>
              </a:rPr>
              <a:t>balance</a:t>
            </a:r>
            <a:r>
              <a:rPr sz="3000" spc="-45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000" spc="-15" dirty="0">
                <a:solidFill>
                  <a:srgbClr val="3B3838"/>
                </a:solidFill>
                <a:latin typeface="Calibri"/>
                <a:cs typeface="Calibri"/>
              </a:rPr>
              <a:t>complexity</a:t>
            </a:r>
            <a:r>
              <a:rPr sz="3000" spc="-60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000" spc="-38" dirty="0">
                <a:solidFill>
                  <a:srgbClr val="3B3838"/>
                </a:solidFill>
                <a:latin typeface="Calibri"/>
                <a:cs typeface="Calibri"/>
              </a:rPr>
              <a:t>and </a:t>
            </a:r>
            <a:r>
              <a:rPr sz="3000" dirty="0">
                <a:solidFill>
                  <a:srgbClr val="3B3838"/>
                </a:solidFill>
                <a:latin typeface="Calibri"/>
                <a:cs typeface="Calibri"/>
              </a:rPr>
              <a:t>capacity</a:t>
            </a:r>
            <a:r>
              <a:rPr sz="3000" spc="-83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3B3838"/>
                </a:solidFill>
                <a:latin typeface="Calibri"/>
                <a:cs typeface="Calibri"/>
              </a:rPr>
              <a:t>to</a:t>
            </a:r>
            <a:r>
              <a:rPr sz="3000" spc="-68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000" spc="-15" dirty="0">
                <a:solidFill>
                  <a:srgbClr val="3B3838"/>
                </a:solidFill>
                <a:latin typeface="Calibri"/>
                <a:cs typeface="Calibri"/>
              </a:rPr>
              <a:t>prevent</a:t>
            </a:r>
            <a:r>
              <a:rPr sz="3000" spc="-60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000" spc="-15" dirty="0">
                <a:solidFill>
                  <a:srgbClr val="3B3838"/>
                </a:solidFill>
                <a:latin typeface="Calibri"/>
                <a:cs typeface="Calibri"/>
              </a:rPr>
              <a:t>overfitting</a:t>
            </a:r>
            <a:r>
              <a:rPr sz="3000" spc="-60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000" spc="-15" dirty="0">
                <a:solidFill>
                  <a:srgbClr val="3B3838"/>
                </a:solidFill>
                <a:latin typeface="Calibri"/>
                <a:cs typeface="Calibri"/>
              </a:rPr>
              <a:t>while maintaining</a:t>
            </a:r>
            <a:r>
              <a:rPr sz="3000" spc="-45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3B3838"/>
                </a:solidFill>
                <a:latin typeface="Calibri"/>
                <a:cs typeface="Calibri"/>
              </a:rPr>
              <a:t>good</a:t>
            </a:r>
            <a:r>
              <a:rPr sz="3000" spc="-30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000" spc="-15" dirty="0">
                <a:solidFill>
                  <a:srgbClr val="3B3838"/>
                </a:solidFill>
                <a:latin typeface="Calibri"/>
                <a:cs typeface="Calibri"/>
              </a:rPr>
              <a:t>performance?</a:t>
            </a:r>
            <a:endParaRPr sz="30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262087" y="4167378"/>
            <a:ext cx="8259128" cy="1404231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532448" indent="-513398">
              <a:spcBef>
                <a:spcPts val="150"/>
              </a:spcBef>
              <a:buFont typeface="Arial"/>
              <a:buChar char="•"/>
              <a:tabLst>
                <a:tab pos="532448" algn="l"/>
              </a:tabLst>
            </a:pPr>
            <a:r>
              <a:rPr sz="3000" b="1" spc="-30" dirty="0">
                <a:solidFill>
                  <a:srgbClr val="C00000"/>
                </a:solidFill>
                <a:latin typeface="Calibri"/>
                <a:cs typeface="Calibri"/>
              </a:rPr>
              <a:t>Pre-</a:t>
            </a:r>
            <a:r>
              <a:rPr sz="3000" b="1" dirty="0">
                <a:solidFill>
                  <a:srgbClr val="C00000"/>
                </a:solidFill>
                <a:latin typeface="Calibri"/>
                <a:cs typeface="Calibri"/>
              </a:rPr>
              <a:t>training</a:t>
            </a:r>
            <a:r>
              <a:rPr sz="3000" b="1" spc="-7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000" b="1" dirty="0">
                <a:solidFill>
                  <a:srgbClr val="C00000"/>
                </a:solidFill>
                <a:latin typeface="Calibri"/>
                <a:cs typeface="Calibri"/>
              </a:rPr>
              <a:t>and</a:t>
            </a:r>
            <a:r>
              <a:rPr sz="3000" b="1" spc="-7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000" b="1" spc="-15" dirty="0">
                <a:solidFill>
                  <a:srgbClr val="C00000"/>
                </a:solidFill>
                <a:latin typeface="Calibri"/>
                <a:cs typeface="Calibri"/>
              </a:rPr>
              <a:t>Fine-tuning</a:t>
            </a:r>
            <a:endParaRPr sz="3000">
              <a:latin typeface="Calibri"/>
              <a:cs typeface="Calibri"/>
            </a:endParaRPr>
          </a:p>
          <a:p>
            <a:pPr marL="1219200" marR="7620" lvl="1" indent="-514350">
              <a:buFont typeface="Arial"/>
              <a:buChar char="•"/>
              <a:tabLst>
                <a:tab pos="1219200" algn="l"/>
              </a:tabLst>
            </a:pPr>
            <a:r>
              <a:rPr sz="3000" dirty="0">
                <a:solidFill>
                  <a:srgbClr val="C00000"/>
                </a:solidFill>
                <a:latin typeface="Calibri"/>
                <a:cs typeface="Calibri"/>
              </a:rPr>
              <a:t>How</a:t>
            </a:r>
            <a:r>
              <a:rPr sz="3000" spc="-7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C00000"/>
                </a:solidFill>
                <a:latin typeface="Calibri"/>
                <a:cs typeface="Calibri"/>
              </a:rPr>
              <a:t>do</a:t>
            </a:r>
            <a:r>
              <a:rPr sz="3000" spc="-68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C00000"/>
                </a:solidFill>
                <a:latin typeface="Calibri"/>
                <a:cs typeface="Calibri"/>
              </a:rPr>
              <a:t>we</a:t>
            </a:r>
            <a:r>
              <a:rPr sz="3000" spc="-53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000" spc="-15" dirty="0">
                <a:solidFill>
                  <a:srgbClr val="C00000"/>
                </a:solidFill>
                <a:latin typeface="Calibri"/>
                <a:cs typeface="Calibri"/>
              </a:rPr>
              <a:t>leverage</a:t>
            </a:r>
            <a:r>
              <a:rPr sz="3000" spc="-6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C00000"/>
                </a:solidFill>
                <a:latin typeface="Calibri"/>
                <a:cs typeface="Calibri"/>
              </a:rPr>
              <a:t>large</a:t>
            </a:r>
            <a:r>
              <a:rPr sz="3000" spc="-53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C00000"/>
                </a:solidFill>
                <a:latin typeface="Calibri"/>
                <a:cs typeface="Calibri"/>
              </a:rPr>
              <a:t>scales</a:t>
            </a:r>
            <a:r>
              <a:rPr sz="3000" spc="-53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C00000"/>
                </a:solidFill>
                <a:latin typeface="Calibri"/>
                <a:cs typeface="Calibri"/>
              </a:rPr>
              <a:t>of</a:t>
            </a:r>
            <a:r>
              <a:rPr sz="3000" spc="-6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000" spc="-15" dirty="0">
                <a:solidFill>
                  <a:srgbClr val="C00000"/>
                </a:solidFill>
                <a:latin typeface="Calibri"/>
                <a:cs typeface="Calibri"/>
              </a:rPr>
              <a:t>unlabeled </a:t>
            </a:r>
            <a:r>
              <a:rPr sz="3000" dirty="0">
                <a:solidFill>
                  <a:srgbClr val="C00000"/>
                </a:solidFill>
                <a:latin typeface="Calibri"/>
                <a:cs typeface="Calibri"/>
              </a:rPr>
              <a:t>data</a:t>
            </a:r>
            <a:r>
              <a:rPr sz="3000" spc="-83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C00000"/>
                </a:solidFill>
                <a:latin typeface="Calibri"/>
                <a:cs typeface="Calibri"/>
              </a:rPr>
              <a:t>out</a:t>
            </a:r>
            <a:r>
              <a:rPr sz="3000" spc="-7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C00000"/>
                </a:solidFill>
                <a:latin typeface="Calibri"/>
                <a:cs typeface="Calibri"/>
              </a:rPr>
              <a:t>there</a:t>
            </a:r>
            <a:r>
              <a:rPr sz="3000" spc="-7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C00000"/>
                </a:solidFill>
                <a:latin typeface="Calibri"/>
                <a:cs typeface="Calibri"/>
              </a:rPr>
              <a:t>previously</a:t>
            </a:r>
            <a:r>
              <a:rPr sz="3000" spc="-9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000" spc="-45" dirty="0">
                <a:solidFill>
                  <a:srgbClr val="C00000"/>
                </a:solidFill>
                <a:latin typeface="Calibri"/>
                <a:cs typeface="Calibri"/>
              </a:rPr>
              <a:t>under-</a:t>
            </a:r>
            <a:r>
              <a:rPr sz="3000" spc="-15" dirty="0">
                <a:solidFill>
                  <a:srgbClr val="C00000"/>
                </a:solidFill>
                <a:latin typeface="Calibri"/>
                <a:cs typeface="Calibri"/>
              </a:rPr>
              <a:t>leveraged?</a:t>
            </a:r>
            <a:endParaRPr sz="3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/>
          <p:nvPr/>
        </p:nvSpPr>
        <p:spPr>
          <a:xfrm>
            <a:off x="1293745" y="8277121"/>
            <a:ext cx="172403" cy="4488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050">
              <a:lnSpc>
                <a:spcPts val="3465"/>
              </a:lnSpc>
            </a:pPr>
            <a:r>
              <a:rPr sz="3000" spc="-75" dirty="0">
                <a:solidFill>
                  <a:srgbClr val="3B3838"/>
                </a:solidFill>
                <a:latin typeface="Arial"/>
                <a:cs typeface="Arial"/>
              </a:rPr>
              <a:t>•</a:t>
            </a:r>
            <a:endParaRPr sz="30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808094" y="8259262"/>
            <a:ext cx="5633085" cy="1385957"/>
          </a:xfrm>
          <a:prstGeom prst="rect">
            <a:avLst/>
          </a:prstGeom>
        </p:spPr>
        <p:txBody>
          <a:bodyPr vert="horz" wrap="square" lIns="0" tIns="953" rIns="0" bIns="0" rtlCol="0">
            <a:spAutoFit/>
          </a:bodyPr>
          <a:lstStyle/>
          <a:p>
            <a:pPr marL="19050" marR="7620">
              <a:spcBef>
                <a:spcPts val="8"/>
              </a:spcBef>
            </a:pPr>
            <a:r>
              <a:rPr sz="3000" dirty="0">
                <a:solidFill>
                  <a:srgbClr val="3B3838"/>
                </a:solidFill>
                <a:latin typeface="Calibri"/>
                <a:cs typeface="Calibri"/>
              </a:rPr>
              <a:t>How</a:t>
            </a:r>
            <a:r>
              <a:rPr sz="3000" spc="-60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3B3838"/>
                </a:solidFill>
                <a:latin typeface="Calibri"/>
                <a:cs typeface="Calibri"/>
              </a:rPr>
              <a:t>do</a:t>
            </a:r>
            <a:r>
              <a:rPr sz="3000" spc="-60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3B3838"/>
                </a:solidFill>
                <a:latin typeface="Calibri"/>
                <a:cs typeface="Calibri"/>
              </a:rPr>
              <a:t>we</a:t>
            </a:r>
            <a:r>
              <a:rPr sz="3000" spc="-45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3B3838"/>
                </a:solidFill>
                <a:latin typeface="Calibri"/>
                <a:cs typeface="Calibri"/>
              </a:rPr>
              <a:t>balance</a:t>
            </a:r>
            <a:r>
              <a:rPr sz="3000" spc="-45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000" spc="-15" dirty="0">
                <a:solidFill>
                  <a:srgbClr val="3B3838"/>
                </a:solidFill>
                <a:latin typeface="Calibri"/>
                <a:cs typeface="Calibri"/>
              </a:rPr>
              <a:t>complexity</a:t>
            </a:r>
            <a:r>
              <a:rPr sz="3000" spc="-60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000" spc="-38" dirty="0">
                <a:solidFill>
                  <a:srgbClr val="3B3838"/>
                </a:solidFill>
                <a:latin typeface="Calibri"/>
                <a:cs typeface="Calibri"/>
              </a:rPr>
              <a:t>and </a:t>
            </a:r>
            <a:r>
              <a:rPr sz="3000" dirty="0">
                <a:solidFill>
                  <a:srgbClr val="3B3838"/>
                </a:solidFill>
                <a:latin typeface="Calibri"/>
                <a:cs typeface="Calibri"/>
              </a:rPr>
              <a:t>capacity</a:t>
            </a:r>
            <a:r>
              <a:rPr sz="3000" spc="-83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3B3838"/>
                </a:solidFill>
                <a:latin typeface="Calibri"/>
                <a:cs typeface="Calibri"/>
              </a:rPr>
              <a:t>to</a:t>
            </a:r>
            <a:r>
              <a:rPr sz="3000" spc="-68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000" spc="-15" dirty="0">
                <a:solidFill>
                  <a:srgbClr val="3B3838"/>
                </a:solidFill>
                <a:latin typeface="Calibri"/>
                <a:cs typeface="Calibri"/>
              </a:rPr>
              <a:t>prevent</a:t>
            </a:r>
            <a:r>
              <a:rPr sz="3000" spc="-60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000" spc="-15" dirty="0">
                <a:solidFill>
                  <a:srgbClr val="3B3838"/>
                </a:solidFill>
                <a:latin typeface="Calibri"/>
                <a:cs typeface="Calibri"/>
              </a:rPr>
              <a:t>overfitting</a:t>
            </a:r>
            <a:r>
              <a:rPr sz="3000" spc="-60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000" spc="-15" dirty="0">
                <a:solidFill>
                  <a:srgbClr val="3B3838"/>
                </a:solidFill>
                <a:latin typeface="Calibri"/>
                <a:cs typeface="Calibri"/>
              </a:rPr>
              <a:t>while maintaining</a:t>
            </a:r>
            <a:r>
              <a:rPr sz="3000" spc="-45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3B3838"/>
                </a:solidFill>
                <a:latin typeface="Calibri"/>
                <a:cs typeface="Calibri"/>
              </a:rPr>
              <a:t>good</a:t>
            </a:r>
            <a:r>
              <a:rPr sz="3000" spc="-30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000" spc="-15" dirty="0">
                <a:solidFill>
                  <a:srgbClr val="3B3838"/>
                </a:solidFill>
                <a:latin typeface="Calibri"/>
                <a:cs typeface="Calibri"/>
              </a:rPr>
              <a:t>performance?</a:t>
            </a:r>
            <a:endParaRPr sz="3000">
              <a:latin typeface="Calibri"/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xfrm>
            <a:off x="11664267" y="6371008"/>
            <a:ext cx="322579" cy="2114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193675">
              <a:spcBef>
                <a:spcPts val="40"/>
              </a:spcBef>
            </a:pPr>
            <a:fld id="{81D60167-4931-47E6-BA6A-407CBD079E47}" type="slidenum">
              <a:rPr lang="en-GB" spc="-50" smtClean="0"/>
              <a:pPr marL="193675">
                <a:spcBef>
                  <a:spcPts val="40"/>
                </a:spcBef>
              </a:pPr>
              <a:t>131</a:t>
            </a:fld>
            <a:endParaRPr spc="-38" dirty="0"/>
          </a:p>
        </p:txBody>
      </p:sp>
      <p:sp>
        <p:nvSpPr>
          <p:cNvPr id="2" name="object 2"/>
          <p:cNvSpPr txBox="1"/>
          <p:nvPr/>
        </p:nvSpPr>
        <p:spPr>
          <a:xfrm>
            <a:off x="920461" y="1489710"/>
            <a:ext cx="15738158" cy="2307811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sz="3600" b="1" dirty="0">
                <a:solidFill>
                  <a:srgbClr val="3B3838"/>
                </a:solidFill>
                <a:latin typeface="Calibri"/>
                <a:cs typeface="Calibri"/>
              </a:rPr>
              <a:t>From</a:t>
            </a:r>
            <a:r>
              <a:rPr sz="3600" b="1" spc="-75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600" b="1" dirty="0">
                <a:solidFill>
                  <a:srgbClr val="3B3838"/>
                </a:solidFill>
                <a:latin typeface="Calibri"/>
                <a:cs typeface="Calibri"/>
              </a:rPr>
              <a:t>both</a:t>
            </a:r>
            <a:r>
              <a:rPr sz="3600" b="1" spc="-60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600" b="1" dirty="0">
                <a:solidFill>
                  <a:srgbClr val="3B3838"/>
                </a:solidFill>
                <a:latin typeface="Calibri"/>
                <a:cs typeface="Calibri"/>
              </a:rPr>
              <a:t>BERT</a:t>
            </a:r>
            <a:r>
              <a:rPr sz="3600" b="1" spc="-75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600" b="1" dirty="0">
                <a:solidFill>
                  <a:srgbClr val="3B3838"/>
                </a:solidFill>
                <a:latin typeface="Calibri"/>
                <a:cs typeface="Calibri"/>
              </a:rPr>
              <a:t>and</a:t>
            </a:r>
            <a:r>
              <a:rPr sz="3600" b="1" spc="-60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600" b="1" spc="-68" dirty="0">
                <a:solidFill>
                  <a:srgbClr val="3B3838"/>
                </a:solidFill>
                <a:latin typeface="Calibri"/>
                <a:cs typeface="Calibri"/>
              </a:rPr>
              <a:t>GPT,</a:t>
            </a:r>
            <a:r>
              <a:rPr sz="3600" b="1" spc="-60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600" b="1" dirty="0">
                <a:solidFill>
                  <a:srgbClr val="3B3838"/>
                </a:solidFill>
                <a:latin typeface="Calibri"/>
                <a:cs typeface="Calibri"/>
              </a:rPr>
              <a:t>we</a:t>
            </a:r>
            <a:r>
              <a:rPr sz="3600" b="1" spc="-60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600" b="1" dirty="0">
                <a:solidFill>
                  <a:srgbClr val="3B3838"/>
                </a:solidFill>
                <a:latin typeface="Calibri"/>
                <a:cs typeface="Calibri"/>
              </a:rPr>
              <a:t>learn</a:t>
            </a:r>
            <a:r>
              <a:rPr sz="3600" b="1" spc="-60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600" b="1" spc="-15" dirty="0">
                <a:solidFill>
                  <a:srgbClr val="3B3838"/>
                </a:solidFill>
                <a:latin typeface="Calibri"/>
                <a:cs typeface="Calibri"/>
              </a:rPr>
              <a:t>that…</a:t>
            </a:r>
            <a:endParaRPr sz="3600">
              <a:latin typeface="Calibri"/>
              <a:cs typeface="Calibri"/>
            </a:endParaRPr>
          </a:p>
          <a:p>
            <a:pPr marL="533400" marR="7620" indent="-514350">
              <a:lnSpc>
                <a:spcPct val="100800"/>
              </a:lnSpc>
              <a:buFont typeface="Arial"/>
              <a:buChar char="•"/>
              <a:tabLst>
                <a:tab pos="533400" algn="l"/>
              </a:tabLst>
            </a:pPr>
            <a:r>
              <a:rPr sz="3600" spc="-45" dirty="0">
                <a:solidFill>
                  <a:srgbClr val="3B3838"/>
                </a:solidFill>
                <a:latin typeface="Calibri"/>
                <a:cs typeface="Calibri"/>
              </a:rPr>
              <a:t>Transformers</a:t>
            </a:r>
            <a:r>
              <a:rPr sz="3600" spc="-83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3B3838"/>
                </a:solidFill>
                <a:latin typeface="Calibri"/>
                <a:cs typeface="Calibri"/>
              </a:rPr>
              <a:t>seem</a:t>
            </a:r>
            <a:r>
              <a:rPr sz="3600" spc="-75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3B3838"/>
                </a:solidFill>
                <a:latin typeface="Calibri"/>
                <a:cs typeface="Calibri"/>
              </a:rPr>
              <a:t>to</a:t>
            </a:r>
            <a:r>
              <a:rPr sz="3600" spc="-83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3B3838"/>
                </a:solidFill>
                <a:latin typeface="Calibri"/>
                <a:cs typeface="Calibri"/>
              </a:rPr>
              <a:t>provide</a:t>
            </a:r>
            <a:r>
              <a:rPr sz="3600" spc="-60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3B3838"/>
                </a:solidFill>
                <a:latin typeface="Calibri"/>
                <a:cs typeface="Calibri"/>
              </a:rPr>
              <a:t>a</a:t>
            </a:r>
            <a:r>
              <a:rPr sz="3600" spc="-75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3B3838"/>
                </a:solidFill>
                <a:latin typeface="Calibri"/>
                <a:cs typeface="Calibri"/>
              </a:rPr>
              <a:t>new</a:t>
            </a:r>
            <a:r>
              <a:rPr sz="3600" spc="-75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3B3838"/>
                </a:solidFill>
                <a:latin typeface="Calibri"/>
                <a:cs typeface="Calibri"/>
              </a:rPr>
              <a:t>class</a:t>
            </a:r>
            <a:r>
              <a:rPr sz="3600" spc="-83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3B3838"/>
                </a:solidFill>
                <a:latin typeface="Calibri"/>
                <a:cs typeface="Calibri"/>
              </a:rPr>
              <a:t>of</a:t>
            </a:r>
            <a:r>
              <a:rPr sz="3600" spc="-60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600" spc="-15" dirty="0">
                <a:solidFill>
                  <a:srgbClr val="3B3838"/>
                </a:solidFill>
                <a:latin typeface="Calibri"/>
                <a:cs typeface="Calibri"/>
              </a:rPr>
              <a:t>generalist</a:t>
            </a:r>
            <a:r>
              <a:rPr sz="3600" spc="-83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3B3838"/>
                </a:solidFill>
                <a:latin typeface="Calibri"/>
                <a:cs typeface="Calibri"/>
              </a:rPr>
              <a:t>models</a:t>
            </a:r>
            <a:r>
              <a:rPr sz="3600" spc="-75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3B3838"/>
                </a:solidFill>
                <a:latin typeface="Calibri"/>
                <a:cs typeface="Calibri"/>
              </a:rPr>
              <a:t>that</a:t>
            </a:r>
            <a:r>
              <a:rPr sz="3600" spc="-98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3B3838"/>
                </a:solidFill>
                <a:latin typeface="Calibri"/>
                <a:cs typeface="Calibri"/>
              </a:rPr>
              <a:t>are</a:t>
            </a:r>
            <a:r>
              <a:rPr sz="3600" spc="-68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3B3838"/>
                </a:solidFill>
                <a:latin typeface="Calibri"/>
                <a:cs typeface="Calibri"/>
              </a:rPr>
              <a:t>capable</a:t>
            </a:r>
            <a:r>
              <a:rPr sz="3600" spc="-75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600" spc="-38" dirty="0">
                <a:solidFill>
                  <a:srgbClr val="3B3838"/>
                </a:solidFill>
                <a:latin typeface="Calibri"/>
                <a:cs typeface="Calibri"/>
              </a:rPr>
              <a:t>of </a:t>
            </a:r>
            <a:r>
              <a:rPr sz="3600" dirty="0">
                <a:solidFill>
                  <a:srgbClr val="3B3838"/>
                </a:solidFill>
                <a:latin typeface="Calibri"/>
                <a:cs typeface="Calibri"/>
              </a:rPr>
              <a:t>capturing</a:t>
            </a:r>
            <a:r>
              <a:rPr sz="3600" spc="-98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3B3838"/>
                </a:solidFill>
                <a:latin typeface="Calibri"/>
                <a:cs typeface="Calibri"/>
              </a:rPr>
              <a:t>knowledge</a:t>
            </a:r>
            <a:r>
              <a:rPr sz="3600" spc="-83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3B3838"/>
                </a:solidFill>
                <a:latin typeface="Calibri"/>
                <a:cs typeface="Calibri"/>
              </a:rPr>
              <a:t>which</a:t>
            </a:r>
            <a:r>
              <a:rPr sz="3600" spc="-83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3B3838"/>
                </a:solidFill>
                <a:latin typeface="Calibri"/>
                <a:cs typeface="Calibri"/>
              </a:rPr>
              <a:t>is</a:t>
            </a:r>
            <a:r>
              <a:rPr sz="3600" spc="-90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3B3838"/>
                </a:solidFill>
                <a:latin typeface="Calibri"/>
                <a:cs typeface="Calibri"/>
              </a:rPr>
              <a:t>more</a:t>
            </a:r>
            <a:r>
              <a:rPr sz="3600" spc="-75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600" spc="-15" dirty="0">
                <a:solidFill>
                  <a:srgbClr val="3B3838"/>
                </a:solidFill>
                <a:latin typeface="Calibri"/>
                <a:cs typeface="Calibri"/>
              </a:rPr>
              <a:t>fundamental</a:t>
            </a:r>
            <a:r>
              <a:rPr sz="3600" spc="-98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3B3838"/>
                </a:solidFill>
                <a:latin typeface="Calibri"/>
                <a:cs typeface="Calibri"/>
              </a:rPr>
              <a:t>than</a:t>
            </a:r>
            <a:r>
              <a:rPr sz="3600" spc="-83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600" spc="-53" dirty="0">
                <a:solidFill>
                  <a:srgbClr val="3B3838"/>
                </a:solidFill>
                <a:latin typeface="Calibri"/>
                <a:cs typeface="Calibri"/>
              </a:rPr>
              <a:t>task-</a:t>
            </a:r>
            <a:r>
              <a:rPr sz="3600" dirty="0">
                <a:solidFill>
                  <a:srgbClr val="3B3838"/>
                </a:solidFill>
                <a:latin typeface="Calibri"/>
                <a:cs typeface="Calibri"/>
              </a:rPr>
              <a:t>specific</a:t>
            </a:r>
            <a:r>
              <a:rPr sz="3600" spc="-98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600" spc="-15" dirty="0">
                <a:solidFill>
                  <a:srgbClr val="3B3838"/>
                </a:solidFill>
                <a:latin typeface="Calibri"/>
                <a:cs typeface="Calibri"/>
              </a:rPr>
              <a:t>abilities.</a:t>
            </a:r>
            <a:endParaRPr sz="3600">
              <a:latin typeface="Calibri"/>
              <a:cs typeface="Calibri"/>
            </a:endParaRPr>
          </a:p>
          <a:p>
            <a:pPr marL="154305" algn="ctr">
              <a:spcBef>
                <a:spcPts val="1245"/>
              </a:spcBef>
              <a:tabLst>
                <a:tab pos="7416165" algn="l"/>
              </a:tabLst>
            </a:pPr>
            <a:r>
              <a:rPr sz="3000" b="1" u="sng" dirty="0">
                <a:solidFill>
                  <a:srgbClr val="3B3838"/>
                </a:solidFill>
                <a:uFill>
                  <a:solidFill>
                    <a:srgbClr val="3B3838"/>
                  </a:solidFill>
                </a:uFill>
                <a:latin typeface="Calibri"/>
                <a:cs typeface="Calibri"/>
              </a:rPr>
              <a:t>Before</a:t>
            </a:r>
            <a:r>
              <a:rPr sz="3000" b="1" u="sng" spc="-165" dirty="0">
                <a:solidFill>
                  <a:srgbClr val="3B3838"/>
                </a:solidFill>
                <a:uFill>
                  <a:solidFill>
                    <a:srgbClr val="3B3838"/>
                  </a:solidFill>
                </a:uFill>
                <a:latin typeface="Calibri"/>
                <a:cs typeface="Calibri"/>
              </a:rPr>
              <a:t> </a:t>
            </a:r>
            <a:r>
              <a:rPr sz="3000" b="1" u="sng" spc="-30" dirty="0">
                <a:solidFill>
                  <a:srgbClr val="3B3838"/>
                </a:solidFill>
                <a:uFill>
                  <a:solidFill>
                    <a:srgbClr val="3B3838"/>
                  </a:solidFill>
                </a:uFill>
                <a:latin typeface="Calibri"/>
                <a:cs typeface="Calibri"/>
              </a:rPr>
              <a:t>LLMs</a:t>
            </a:r>
            <a:r>
              <a:rPr sz="3000" b="1" dirty="0">
                <a:solidFill>
                  <a:srgbClr val="3B3838"/>
                </a:solidFill>
                <a:latin typeface="Calibri"/>
                <a:cs typeface="Calibri"/>
              </a:rPr>
              <a:t>	</a:t>
            </a:r>
            <a:r>
              <a:rPr sz="3000" b="1" u="sng" dirty="0">
                <a:solidFill>
                  <a:srgbClr val="3B3838"/>
                </a:solidFill>
                <a:uFill>
                  <a:solidFill>
                    <a:srgbClr val="3B3838"/>
                  </a:solidFill>
                </a:uFill>
                <a:latin typeface="Calibri"/>
                <a:cs typeface="Calibri"/>
              </a:rPr>
              <a:t>Since</a:t>
            </a:r>
            <a:r>
              <a:rPr sz="3000" b="1" u="sng" spc="-75" dirty="0">
                <a:solidFill>
                  <a:srgbClr val="3B3838"/>
                </a:solidFill>
                <a:uFill>
                  <a:solidFill>
                    <a:srgbClr val="3B3838"/>
                  </a:solidFill>
                </a:uFill>
                <a:latin typeface="Calibri"/>
                <a:cs typeface="Calibri"/>
              </a:rPr>
              <a:t> </a:t>
            </a:r>
            <a:r>
              <a:rPr sz="3000" b="1" u="sng" spc="-30" dirty="0">
                <a:solidFill>
                  <a:srgbClr val="3B3838"/>
                </a:solidFill>
                <a:uFill>
                  <a:solidFill>
                    <a:srgbClr val="3B3838"/>
                  </a:solidFill>
                </a:uFill>
                <a:latin typeface="Calibri"/>
                <a:cs typeface="Calibri"/>
              </a:rPr>
              <a:t>LLMs</a:t>
            </a:r>
            <a:endParaRPr sz="3000">
              <a:latin typeface="Calibri"/>
              <a:cs typeface="Calibri"/>
            </a:endParaRPr>
          </a:p>
        </p:txBody>
      </p:sp>
      <p:sp>
        <p:nvSpPr>
          <p:cNvPr id="3" name="object 3" descr="$PPTXTitle"/>
          <p:cNvSpPr txBox="1">
            <a:spLocks noGrp="1"/>
          </p:cNvSpPr>
          <p:nvPr>
            <p:ph type="title"/>
          </p:nvPr>
        </p:nvSpPr>
        <p:spPr>
          <a:xfrm>
            <a:off x="2037492" y="319341"/>
            <a:ext cx="14213205" cy="696344"/>
          </a:xfrm>
          <a:prstGeom prst="rect">
            <a:avLst/>
          </a:prstGeom>
        </p:spPr>
        <p:txBody>
          <a:bodyPr vert="horz" wrap="square" lIns="0" tIns="19050" rIns="0" bIns="0" rtlCol="0" anchor="ctr">
            <a:spAutoFit/>
          </a:bodyPr>
          <a:lstStyle/>
          <a:p>
            <a:pPr marL="19050">
              <a:spcBef>
                <a:spcPts val="150"/>
              </a:spcBef>
            </a:pPr>
            <a:r>
              <a:rPr dirty="0"/>
              <a:t>The</a:t>
            </a:r>
            <a:r>
              <a:rPr spc="-105" dirty="0"/>
              <a:t> </a:t>
            </a:r>
            <a:r>
              <a:rPr dirty="0"/>
              <a:t>LLM</a:t>
            </a:r>
            <a:r>
              <a:rPr spc="-105" dirty="0"/>
              <a:t> </a:t>
            </a:r>
            <a:r>
              <a:rPr dirty="0"/>
              <a:t>Era</a:t>
            </a:r>
            <a:r>
              <a:rPr spc="-98" dirty="0"/>
              <a:t> </a:t>
            </a:r>
            <a:r>
              <a:rPr dirty="0"/>
              <a:t>–</a:t>
            </a:r>
            <a:r>
              <a:rPr spc="-113" dirty="0"/>
              <a:t> </a:t>
            </a:r>
            <a:r>
              <a:rPr spc="-15" dirty="0"/>
              <a:t>Paradigm</a:t>
            </a:r>
            <a:r>
              <a:rPr spc="-105" dirty="0"/>
              <a:t> </a:t>
            </a:r>
            <a:r>
              <a:rPr dirty="0"/>
              <a:t>Shift</a:t>
            </a:r>
            <a:r>
              <a:rPr spc="-98" dirty="0"/>
              <a:t> </a:t>
            </a:r>
            <a:r>
              <a:rPr dirty="0"/>
              <a:t>in</a:t>
            </a:r>
            <a:r>
              <a:rPr spc="-98" dirty="0"/>
              <a:t> </a:t>
            </a:r>
            <a:r>
              <a:rPr dirty="0"/>
              <a:t>Machine</a:t>
            </a:r>
            <a:r>
              <a:rPr spc="-105" dirty="0"/>
              <a:t> </a:t>
            </a:r>
            <a:r>
              <a:rPr spc="-15" dirty="0"/>
              <a:t>Learning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07946" y="4126231"/>
            <a:ext cx="7978140" cy="2789225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532448" indent="-513398">
              <a:spcBef>
                <a:spcPts val="150"/>
              </a:spcBef>
              <a:buFont typeface="Arial"/>
              <a:buChar char="•"/>
              <a:tabLst>
                <a:tab pos="532448" algn="l"/>
              </a:tabLst>
            </a:pPr>
            <a:r>
              <a:rPr sz="3000" b="1" spc="-15" dirty="0">
                <a:solidFill>
                  <a:srgbClr val="3B3838"/>
                </a:solidFill>
                <a:latin typeface="Calibri"/>
                <a:cs typeface="Calibri"/>
              </a:rPr>
              <a:t>Feature</a:t>
            </a:r>
            <a:r>
              <a:rPr sz="3000" b="1" spc="-105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000" b="1" spc="-15" dirty="0">
                <a:solidFill>
                  <a:srgbClr val="3B3838"/>
                </a:solidFill>
                <a:latin typeface="Calibri"/>
                <a:cs typeface="Calibri"/>
              </a:rPr>
              <a:t>Engineering</a:t>
            </a:r>
            <a:endParaRPr sz="3000">
              <a:latin typeface="Calibri"/>
              <a:cs typeface="Calibri"/>
            </a:endParaRPr>
          </a:p>
          <a:p>
            <a:pPr marL="1219200" marR="1144905" lvl="1" indent="-514350">
              <a:buFont typeface="Arial"/>
              <a:buChar char="•"/>
              <a:tabLst>
                <a:tab pos="1219200" algn="l"/>
              </a:tabLst>
            </a:pPr>
            <a:r>
              <a:rPr sz="3000" dirty="0">
                <a:solidFill>
                  <a:srgbClr val="3B3838"/>
                </a:solidFill>
                <a:latin typeface="Calibri"/>
                <a:cs typeface="Calibri"/>
              </a:rPr>
              <a:t>How</a:t>
            </a:r>
            <a:r>
              <a:rPr sz="3000" spc="-53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3B3838"/>
                </a:solidFill>
                <a:latin typeface="Calibri"/>
                <a:cs typeface="Calibri"/>
              </a:rPr>
              <a:t>do</a:t>
            </a:r>
            <a:r>
              <a:rPr sz="3000" spc="-45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3B3838"/>
                </a:solidFill>
                <a:latin typeface="Calibri"/>
                <a:cs typeface="Calibri"/>
              </a:rPr>
              <a:t>we</a:t>
            </a:r>
            <a:r>
              <a:rPr sz="3000" spc="-30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3B3838"/>
                </a:solidFill>
                <a:latin typeface="Calibri"/>
                <a:cs typeface="Calibri"/>
              </a:rPr>
              <a:t>design</a:t>
            </a:r>
            <a:r>
              <a:rPr sz="3000" spc="-38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3B3838"/>
                </a:solidFill>
                <a:latin typeface="Calibri"/>
                <a:cs typeface="Calibri"/>
              </a:rPr>
              <a:t>or</a:t>
            </a:r>
            <a:r>
              <a:rPr sz="3000" spc="-38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3B3838"/>
                </a:solidFill>
                <a:latin typeface="Calibri"/>
                <a:cs typeface="Calibri"/>
              </a:rPr>
              <a:t>select</a:t>
            </a:r>
            <a:r>
              <a:rPr sz="3000" spc="-30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3B3838"/>
                </a:solidFill>
                <a:latin typeface="Calibri"/>
                <a:cs typeface="Calibri"/>
              </a:rPr>
              <a:t>the</a:t>
            </a:r>
            <a:r>
              <a:rPr sz="3000" spc="-30" dirty="0">
                <a:solidFill>
                  <a:srgbClr val="3B3838"/>
                </a:solidFill>
                <a:latin typeface="Calibri"/>
                <a:cs typeface="Calibri"/>
              </a:rPr>
              <a:t> best </a:t>
            </a:r>
            <a:r>
              <a:rPr sz="3000" spc="-15" dirty="0">
                <a:solidFill>
                  <a:srgbClr val="3B3838"/>
                </a:solidFill>
                <a:latin typeface="Calibri"/>
                <a:cs typeface="Calibri"/>
              </a:rPr>
              <a:t>features</a:t>
            </a:r>
            <a:r>
              <a:rPr sz="3000" spc="-75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3B3838"/>
                </a:solidFill>
                <a:latin typeface="Calibri"/>
                <a:cs typeface="Calibri"/>
              </a:rPr>
              <a:t>for</a:t>
            </a:r>
            <a:r>
              <a:rPr sz="3000" spc="-68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3B3838"/>
                </a:solidFill>
                <a:latin typeface="Calibri"/>
                <a:cs typeface="Calibri"/>
              </a:rPr>
              <a:t>a</a:t>
            </a:r>
            <a:r>
              <a:rPr sz="3000" spc="-75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000" spc="-30" dirty="0">
                <a:solidFill>
                  <a:srgbClr val="3B3838"/>
                </a:solidFill>
                <a:latin typeface="Calibri"/>
                <a:cs typeface="Calibri"/>
              </a:rPr>
              <a:t>task?</a:t>
            </a:r>
            <a:endParaRPr sz="3000">
              <a:latin typeface="Calibri"/>
              <a:cs typeface="Calibri"/>
            </a:endParaRPr>
          </a:p>
          <a:p>
            <a:pPr marL="532448" indent="-513398">
              <a:buFont typeface="Arial"/>
              <a:buChar char="•"/>
              <a:tabLst>
                <a:tab pos="532448" algn="l"/>
              </a:tabLst>
            </a:pPr>
            <a:r>
              <a:rPr sz="3000" b="1" dirty="0">
                <a:solidFill>
                  <a:srgbClr val="3B3838"/>
                </a:solidFill>
                <a:latin typeface="Calibri"/>
                <a:cs typeface="Calibri"/>
              </a:rPr>
              <a:t>Model</a:t>
            </a:r>
            <a:r>
              <a:rPr sz="3000" b="1" spc="-75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000" b="1" spc="-15" dirty="0">
                <a:solidFill>
                  <a:srgbClr val="3B3838"/>
                </a:solidFill>
                <a:latin typeface="Calibri"/>
                <a:cs typeface="Calibri"/>
              </a:rPr>
              <a:t>Selection</a:t>
            </a:r>
            <a:endParaRPr sz="3000">
              <a:latin typeface="Calibri"/>
              <a:cs typeface="Calibri"/>
            </a:endParaRPr>
          </a:p>
          <a:p>
            <a:pPr marL="1218248" lvl="1" indent="-513398">
              <a:buFont typeface="Arial"/>
              <a:buChar char="•"/>
              <a:tabLst>
                <a:tab pos="1218248" algn="l"/>
              </a:tabLst>
            </a:pPr>
            <a:r>
              <a:rPr sz="3000" dirty="0">
                <a:solidFill>
                  <a:srgbClr val="3B3838"/>
                </a:solidFill>
                <a:latin typeface="Calibri"/>
                <a:cs typeface="Calibri"/>
              </a:rPr>
              <a:t>Which</a:t>
            </a:r>
            <a:r>
              <a:rPr sz="3000" spc="-60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3B3838"/>
                </a:solidFill>
                <a:latin typeface="Calibri"/>
                <a:cs typeface="Calibri"/>
              </a:rPr>
              <a:t>model</a:t>
            </a:r>
            <a:r>
              <a:rPr sz="3000" spc="-60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3B3838"/>
                </a:solidFill>
                <a:latin typeface="Calibri"/>
                <a:cs typeface="Calibri"/>
              </a:rPr>
              <a:t>is</a:t>
            </a:r>
            <a:r>
              <a:rPr sz="3000" spc="-53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3B3838"/>
                </a:solidFill>
                <a:latin typeface="Calibri"/>
                <a:cs typeface="Calibri"/>
              </a:rPr>
              <a:t>best</a:t>
            </a:r>
            <a:r>
              <a:rPr sz="3000" spc="-53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3B3838"/>
                </a:solidFill>
                <a:latin typeface="Calibri"/>
                <a:cs typeface="Calibri"/>
              </a:rPr>
              <a:t>for</a:t>
            </a:r>
            <a:r>
              <a:rPr sz="3000" spc="-53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3B3838"/>
                </a:solidFill>
                <a:latin typeface="Calibri"/>
                <a:cs typeface="Calibri"/>
              </a:rPr>
              <a:t>which</a:t>
            </a:r>
            <a:r>
              <a:rPr sz="3000" spc="-60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3B3838"/>
                </a:solidFill>
                <a:latin typeface="Calibri"/>
                <a:cs typeface="Calibri"/>
              </a:rPr>
              <a:t>type</a:t>
            </a:r>
            <a:r>
              <a:rPr sz="3000" spc="-53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3B3838"/>
                </a:solidFill>
                <a:latin typeface="Calibri"/>
                <a:cs typeface="Calibri"/>
              </a:rPr>
              <a:t>of</a:t>
            </a:r>
            <a:r>
              <a:rPr sz="3000" spc="-60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000" spc="-15" dirty="0">
                <a:solidFill>
                  <a:srgbClr val="3B3838"/>
                </a:solidFill>
                <a:latin typeface="Calibri"/>
                <a:cs typeface="Calibri"/>
              </a:rPr>
              <a:t>task?</a:t>
            </a:r>
            <a:endParaRPr sz="3000">
              <a:latin typeface="Calibri"/>
              <a:cs typeface="Calibri"/>
            </a:endParaRPr>
          </a:p>
          <a:p>
            <a:pPr marL="532448" indent="-513398">
              <a:buFont typeface="Arial"/>
              <a:buChar char="•"/>
              <a:tabLst>
                <a:tab pos="532448" algn="l"/>
              </a:tabLst>
            </a:pPr>
            <a:r>
              <a:rPr sz="3000" b="1" spc="-38" dirty="0">
                <a:solidFill>
                  <a:srgbClr val="3B3838"/>
                </a:solidFill>
                <a:latin typeface="Calibri"/>
                <a:cs typeface="Calibri"/>
              </a:rPr>
              <a:t>Transfer</a:t>
            </a:r>
            <a:r>
              <a:rPr sz="3000" b="1" spc="-83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000" b="1" spc="-15" dirty="0">
                <a:solidFill>
                  <a:srgbClr val="3B3838"/>
                </a:solidFill>
                <a:latin typeface="Calibri"/>
                <a:cs typeface="Calibri"/>
              </a:rPr>
              <a:t>Learning</a:t>
            </a:r>
            <a:endParaRPr sz="30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07946" y="6869430"/>
            <a:ext cx="7590473" cy="1404231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219200" marR="7620" indent="-514350">
              <a:spcBef>
                <a:spcPts val="150"/>
              </a:spcBef>
              <a:buFont typeface="Arial"/>
              <a:buChar char="•"/>
              <a:tabLst>
                <a:tab pos="1219200" algn="l"/>
              </a:tabLst>
            </a:pPr>
            <a:r>
              <a:rPr sz="3000" dirty="0">
                <a:solidFill>
                  <a:srgbClr val="3B3838"/>
                </a:solidFill>
                <a:latin typeface="Calibri"/>
                <a:cs typeface="Calibri"/>
              </a:rPr>
              <a:t>Given</a:t>
            </a:r>
            <a:r>
              <a:rPr sz="3000" spc="-83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3B3838"/>
                </a:solidFill>
                <a:latin typeface="Calibri"/>
                <a:cs typeface="Calibri"/>
              </a:rPr>
              <a:t>scarce</a:t>
            </a:r>
            <a:r>
              <a:rPr sz="3000" spc="-75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3B3838"/>
                </a:solidFill>
                <a:latin typeface="Calibri"/>
                <a:cs typeface="Calibri"/>
              </a:rPr>
              <a:t>labeled</a:t>
            </a:r>
            <a:r>
              <a:rPr sz="3000" spc="-83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3B3838"/>
                </a:solidFill>
                <a:latin typeface="Calibri"/>
                <a:cs typeface="Calibri"/>
              </a:rPr>
              <a:t>data,</a:t>
            </a:r>
            <a:r>
              <a:rPr sz="3000" spc="-83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3B3838"/>
                </a:solidFill>
                <a:latin typeface="Calibri"/>
                <a:cs typeface="Calibri"/>
              </a:rPr>
              <a:t>how</a:t>
            </a:r>
            <a:r>
              <a:rPr sz="3000" spc="-90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3B3838"/>
                </a:solidFill>
                <a:latin typeface="Calibri"/>
                <a:cs typeface="Calibri"/>
              </a:rPr>
              <a:t>do</a:t>
            </a:r>
            <a:r>
              <a:rPr sz="3000" spc="-83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000" spc="-38" dirty="0">
                <a:solidFill>
                  <a:srgbClr val="3B3838"/>
                </a:solidFill>
                <a:latin typeface="Calibri"/>
                <a:cs typeface="Calibri"/>
              </a:rPr>
              <a:t>we </a:t>
            </a:r>
            <a:r>
              <a:rPr sz="3000" spc="-15" dirty="0">
                <a:solidFill>
                  <a:srgbClr val="3B3838"/>
                </a:solidFill>
                <a:latin typeface="Calibri"/>
                <a:cs typeface="Calibri"/>
              </a:rPr>
              <a:t>transfer</a:t>
            </a:r>
            <a:r>
              <a:rPr sz="3000" spc="-105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3B3838"/>
                </a:solidFill>
                <a:latin typeface="Calibri"/>
                <a:cs typeface="Calibri"/>
              </a:rPr>
              <a:t>knowledge</a:t>
            </a:r>
            <a:r>
              <a:rPr sz="3000" spc="-105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3B3838"/>
                </a:solidFill>
                <a:latin typeface="Calibri"/>
                <a:cs typeface="Calibri"/>
              </a:rPr>
              <a:t>from</a:t>
            </a:r>
            <a:r>
              <a:rPr sz="3000" spc="-98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3B3838"/>
                </a:solidFill>
                <a:latin typeface="Calibri"/>
                <a:cs typeface="Calibri"/>
              </a:rPr>
              <a:t>other</a:t>
            </a:r>
            <a:r>
              <a:rPr sz="3000" spc="-105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000" spc="-15" dirty="0">
                <a:solidFill>
                  <a:srgbClr val="3B3838"/>
                </a:solidFill>
                <a:latin typeface="Calibri"/>
                <a:cs typeface="Calibri"/>
              </a:rPr>
              <a:t>domains?</a:t>
            </a:r>
            <a:endParaRPr sz="3000">
              <a:latin typeface="Calibri"/>
              <a:cs typeface="Calibri"/>
            </a:endParaRPr>
          </a:p>
          <a:p>
            <a:pPr marL="532448" indent="-513398">
              <a:buFont typeface="Arial"/>
              <a:buChar char="•"/>
              <a:tabLst>
                <a:tab pos="532448" algn="l"/>
              </a:tabLst>
            </a:pPr>
            <a:r>
              <a:rPr sz="3000" b="1" spc="-15" dirty="0">
                <a:solidFill>
                  <a:srgbClr val="3B3838"/>
                </a:solidFill>
                <a:latin typeface="Calibri"/>
                <a:cs typeface="Calibri"/>
              </a:rPr>
              <a:t>Overfitting</a:t>
            </a:r>
            <a:r>
              <a:rPr sz="3000" b="1" spc="-38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000" b="1" dirty="0">
                <a:solidFill>
                  <a:srgbClr val="3B3838"/>
                </a:solidFill>
                <a:latin typeface="Calibri"/>
                <a:cs typeface="Calibri"/>
              </a:rPr>
              <a:t>vs</a:t>
            </a:r>
            <a:r>
              <a:rPr sz="3000" b="1" spc="-38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000" b="1" spc="-15" dirty="0">
                <a:solidFill>
                  <a:srgbClr val="3B3838"/>
                </a:solidFill>
                <a:latin typeface="Calibri"/>
                <a:cs typeface="Calibri"/>
              </a:rPr>
              <a:t>Generalization</a:t>
            </a:r>
            <a:endParaRPr sz="30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262086" y="4167378"/>
            <a:ext cx="8745855" cy="2789225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532448" indent="-513398">
              <a:spcBef>
                <a:spcPts val="150"/>
              </a:spcBef>
              <a:buFont typeface="Arial"/>
              <a:buChar char="•"/>
              <a:tabLst>
                <a:tab pos="532448" algn="l"/>
              </a:tabLst>
            </a:pPr>
            <a:r>
              <a:rPr sz="3000" b="1" spc="-30" dirty="0">
                <a:solidFill>
                  <a:srgbClr val="3B3838"/>
                </a:solidFill>
                <a:latin typeface="Calibri"/>
                <a:cs typeface="Calibri"/>
              </a:rPr>
              <a:t>Pre-</a:t>
            </a:r>
            <a:r>
              <a:rPr sz="3000" b="1" dirty="0">
                <a:solidFill>
                  <a:srgbClr val="3B3838"/>
                </a:solidFill>
                <a:latin typeface="Calibri"/>
                <a:cs typeface="Calibri"/>
              </a:rPr>
              <a:t>training</a:t>
            </a:r>
            <a:r>
              <a:rPr sz="3000" b="1" spc="-75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000" b="1" dirty="0">
                <a:solidFill>
                  <a:srgbClr val="3B3838"/>
                </a:solidFill>
                <a:latin typeface="Calibri"/>
                <a:cs typeface="Calibri"/>
              </a:rPr>
              <a:t>and</a:t>
            </a:r>
            <a:r>
              <a:rPr sz="3000" b="1" spc="-75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000" b="1" spc="-15" dirty="0">
                <a:solidFill>
                  <a:srgbClr val="3B3838"/>
                </a:solidFill>
                <a:latin typeface="Calibri"/>
                <a:cs typeface="Calibri"/>
              </a:rPr>
              <a:t>Fine-tuning</a:t>
            </a:r>
            <a:endParaRPr sz="3000">
              <a:latin typeface="Calibri"/>
              <a:cs typeface="Calibri"/>
            </a:endParaRPr>
          </a:p>
          <a:p>
            <a:pPr marL="1219200" marR="493395" lvl="1" indent="-514350">
              <a:buFont typeface="Arial"/>
              <a:buChar char="•"/>
              <a:tabLst>
                <a:tab pos="1219200" algn="l"/>
              </a:tabLst>
            </a:pPr>
            <a:r>
              <a:rPr sz="3000" dirty="0">
                <a:solidFill>
                  <a:srgbClr val="3B3838"/>
                </a:solidFill>
                <a:latin typeface="Calibri"/>
                <a:cs typeface="Calibri"/>
              </a:rPr>
              <a:t>How</a:t>
            </a:r>
            <a:r>
              <a:rPr sz="3000" spc="-75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3B3838"/>
                </a:solidFill>
                <a:latin typeface="Calibri"/>
                <a:cs typeface="Calibri"/>
              </a:rPr>
              <a:t>do</a:t>
            </a:r>
            <a:r>
              <a:rPr sz="3000" spc="-68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3B3838"/>
                </a:solidFill>
                <a:latin typeface="Calibri"/>
                <a:cs typeface="Calibri"/>
              </a:rPr>
              <a:t>we</a:t>
            </a:r>
            <a:r>
              <a:rPr sz="3000" spc="-53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000" spc="-15" dirty="0">
                <a:solidFill>
                  <a:srgbClr val="3B3838"/>
                </a:solidFill>
                <a:latin typeface="Calibri"/>
                <a:cs typeface="Calibri"/>
              </a:rPr>
              <a:t>leverage</a:t>
            </a:r>
            <a:r>
              <a:rPr sz="3000" spc="-60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3B3838"/>
                </a:solidFill>
                <a:latin typeface="Calibri"/>
                <a:cs typeface="Calibri"/>
              </a:rPr>
              <a:t>large</a:t>
            </a:r>
            <a:r>
              <a:rPr sz="3000" spc="-53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3B3838"/>
                </a:solidFill>
                <a:latin typeface="Calibri"/>
                <a:cs typeface="Calibri"/>
              </a:rPr>
              <a:t>scales</a:t>
            </a:r>
            <a:r>
              <a:rPr sz="3000" spc="-53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3B3838"/>
                </a:solidFill>
                <a:latin typeface="Calibri"/>
                <a:cs typeface="Calibri"/>
              </a:rPr>
              <a:t>of</a:t>
            </a:r>
            <a:r>
              <a:rPr sz="3000" spc="-60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000" spc="-15" dirty="0">
                <a:solidFill>
                  <a:srgbClr val="3B3838"/>
                </a:solidFill>
                <a:latin typeface="Calibri"/>
                <a:cs typeface="Calibri"/>
              </a:rPr>
              <a:t>unlabeled </a:t>
            </a:r>
            <a:r>
              <a:rPr sz="3000" dirty="0">
                <a:solidFill>
                  <a:srgbClr val="3B3838"/>
                </a:solidFill>
                <a:latin typeface="Calibri"/>
                <a:cs typeface="Calibri"/>
              </a:rPr>
              <a:t>data</a:t>
            </a:r>
            <a:r>
              <a:rPr sz="3000" spc="-83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3B3838"/>
                </a:solidFill>
                <a:latin typeface="Calibri"/>
                <a:cs typeface="Calibri"/>
              </a:rPr>
              <a:t>out</a:t>
            </a:r>
            <a:r>
              <a:rPr sz="3000" spc="-75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3B3838"/>
                </a:solidFill>
                <a:latin typeface="Calibri"/>
                <a:cs typeface="Calibri"/>
              </a:rPr>
              <a:t>there</a:t>
            </a:r>
            <a:r>
              <a:rPr sz="3000" spc="-75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3B3838"/>
                </a:solidFill>
                <a:latin typeface="Calibri"/>
                <a:cs typeface="Calibri"/>
              </a:rPr>
              <a:t>previously</a:t>
            </a:r>
            <a:r>
              <a:rPr sz="3000" spc="-90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000" spc="-45" dirty="0">
                <a:solidFill>
                  <a:srgbClr val="3B3838"/>
                </a:solidFill>
                <a:latin typeface="Calibri"/>
                <a:cs typeface="Calibri"/>
              </a:rPr>
              <a:t>under-</a:t>
            </a:r>
            <a:r>
              <a:rPr sz="3000" spc="-15" dirty="0">
                <a:solidFill>
                  <a:srgbClr val="3B3838"/>
                </a:solidFill>
                <a:latin typeface="Calibri"/>
                <a:cs typeface="Calibri"/>
              </a:rPr>
              <a:t>leveraged?</a:t>
            </a:r>
            <a:endParaRPr sz="3000">
              <a:latin typeface="Calibri"/>
              <a:cs typeface="Calibri"/>
            </a:endParaRPr>
          </a:p>
          <a:p>
            <a:pPr marL="532448" indent="-513398">
              <a:buFont typeface="Arial"/>
              <a:buChar char="•"/>
              <a:tabLst>
                <a:tab pos="532448" algn="l"/>
              </a:tabLst>
            </a:pPr>
            <a:r>
              <a:rPr sz="3000" b="1" spc="-30" dirty="0">
                <a:solidFill>
                  <a:srgbClr val="C00000"/>
                </a:solidFill>
                <a:latin typeface="Calibri"/>
                <a:cs typeface="Calibri"/>
              </a:rPr>
              <a:t>Zero-</a:t>
            </a:r>
            <a:r>
              <a:rPr sz="3000" b="1" dirty="0">
                <a:solidFill>
                  <a:srgbClr val="C00000"/>
                </a:solidFill>
                <a:latin typeface="Calibri"/>
                <a:cs typeface="Calibri"/>
              </a:rPr>
              <a:t>shot</a:t>
            </a:r>
            <a:r>
              <a:rPr sz="3000" b="1" spc="-38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000" b="1" dirty="0">
                <a:solidFill>
                  <a:srgbClr val="C00000"/>
                </a:solidFill>
                <a:latin typeface="Calibri"/>
                <a:cs typeface="Calibri"/>
              </a:rPr>
              <a:t>and</a:t>
            </a:r>
            <a:r>
              <a:rPr sz="3000" b="1" spc="-3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000" b="1" spc="-45" dirty="0">
                <a:solidFill>
                  <a:srgbClr val="C00000"/>
                </a:solidFill>
                <a:latin typeface="Calibri"/>
                <a:cs typeface="Calibri"/>
              </a:rPr>
              <a:t>Few-</a:t>
            </a:r>
            <a:r>
              <a:rPr sz="3000" b="1" dirty="0">
                <a:solidFill>
                  <a:srgbClr val="C00000"/>
                </a:solidFill>
                <a:latin typeface="Calibri"/>
                <a:cs typeface="Calibri"/>
              </a:rPr>
              <a:t>shot</a:t>
            </a:r>
            <a:r>
              <a:rPr sz="3000" b="1" spc="-38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000" b="1" spc="-15" dirty="0">
                <a:solidFill>
                  <a:srgbClr val="C00000"/>
                </a:solidFill>
                <a:latin typeface="Calibri"/>
                <a:cs typeface="Calibri"/>
              </a:rPr>
              <a:t>learning</a:t>
            </a:r>
            <a:endParaRPr sz="3000">
              <a:latin typeface="Calibri"/>
              <a:cs typeface="Calibri"/>
            </a:endParaRPr>
          </a:p>
          <a:p>
            <a:pPr marL="1219200" marR="7620" lvl="1" indent="-514350">
              <a:buFont typeface="Arial"/>
              <a:buChar char="•"/>
              <a:tabLst>
                <a:tab pos="1219200" algn="l"/>
              </a:tabLst>
            </a:pPr>
            <a:r>
              <a:rPr sz="3000" dirty="0">
                <a:solidFill>
                  <a:srgbClr val="C00000"/>
                </a:solidFill>
                <a:latin typeface="Calibri"/>
                <a:cs typeface="Calibri"/>
              </a:rPr>
              <a:t>How</a:t>
            </a:r>
            <a:r>
              <a:rPr sz="3000" spc="-98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C00000"/>
                </a:solidFill>
                <a:latin typeface="Calibri"/>
                <a:cs typeface="Calibri"/>
              </a:rPr>
              <a:t>can</a:t>
            </a:r>
            <a:r>
              <a:rPr sz="3000" spc="-9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C00000"/>
                </a:solidFill>
                <a:latin typeface="Calibri"/>
                <a:cs typeface="Calibri"/>
              </a:rPr>
              <a:t>we</a:t>
            </a:r>
            <a:r>
              <a:rPr sz="3000" spc="-83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C00000"/>
                </a:solidFill>
                <a:latin typeface="Calibri"/>
                <a:cs typeface="Calibri"/>
              </a:rPr>
              <a:t>make</a:t>
            </a:r>
            <a:r>
              <a:rPr sz="3000" spc="-7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C00000"/>
                </a:solidFill>
                <a:latin typeface="Calibri"/>
                <a:cs typeface="Calibri"/>
              </a:rPr>
              <a:t>models</a:t>
            </a:r>
            <a:r>
              <a:rPr sz="3000" spc="-83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C00000"/>
                </a:solidFill>
                <a:latin typeface="Calibri"/>
                <a:cs typeface="Calibri"/>
              </a:rPr>
              <a:t>perform</a:t>
            </a:r>
            <a:r>
              <a:rPr sz="3000" spc="-83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C00000"/>
                </a:solidFill>
                <a:latin typeface="Calibri"/>
                <a:cs typeface="Calibri"/>
              </a:rPr>
              <a:t>on</a:t>
            </a:r>
            <a:r>
              <a:rPr sz="3000" spc="-9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C00000"/>
                </a:solidFill>
                <a:latin typeface="Calibri"/>
                <a:cs typeface="Calibri"/>
              </a:rPr>
              <a:t>tasks</a:t>
            </a:r>
            <a:r>
              <a:rPr sz="3000" spc="-7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000" spc="-30" dirty="0">
                <a:solidFill>
                  <a:srgbClr val="C00000"/>
                </a:solidFill>
                <a:latin typeface="Calibri"/>
                <a:cs typeface="Calibri"/>
              </a:rPr>
              <a:t>they </a:t>
            </a:r>
            <a:r>
              <a:rPr sz="3000" dirty="0">
                <a:solidFill>
                  <a:srgbClr val="C00000"/>
                </a:solidFill>
                <a:latin typeface="Calibri"/>
                <a:cs typeface="Calibri"/>
              </a:rPr>
              <a:t>are</a:t>
            </a:r>
            <a:r>
              <a:rPr sz="3000" spc="-7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000" i="1" u="sng" dirty="0">
                <a:solidFill>
                  <a:srgbClr val="C00000"/>
                </a:solidFill>
                <a:uFill>
                  <a:solidFill>
                    <a:srgbClr val="C00000"/>
                  </a:solidFill>
                </a:uFill>
                <a:latin typeface="Calibri"/>
                <a:cs typeface="Calibri"/>
              </a:rPr>
              <a:t>not</a:t>
            </a:r>
            <a:r>
              <a:rPr sz="3000" i="1" spc="-7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C00000"/>
                </a:solidFill>
                <a:latin typeface="Calibri"/>
                <a:cs typeface="Calibri"/>
              </a:rPr>
              <a:t>trained</a:t>
            </a:r>
            <a:r>
              <a:rPr sz="3000" spc="-83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000" spc="-38" dirty="0">
                <a:solidFill>
                  <a:srgbClr val="C00000"/>
                </a:solidFill>
                <a:latin typeface="Calibri"/>
                <a:cs typeface="Calibri"/>
              </a:rPr>
              <a:t>on?</a:t>
            </a:r>
            <a:endParaRPr sz="3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/>
          <p:nvPr/>
        </p:nvSpPr>
        <p:spPr>
          <a:xfrm>
            <a:off x="1293745" y="8277121"/>
            <a:ext cx="172403" cy="4488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050">
              <a:lnSpc>
                <a:spcPts val="3465"/>
              </a:lnSpc>
            </a:pPr>
            <a:r>
              <a:rPr sz="3000" spc="-75" dirty="0">
                <a:solidFill>
                  <a:srgbClr val="3B3838"/>
                </a:solidFill>
                <a:latin typeface="Arial"/>
                <a:cs typeface="Arial"/>
              </a:rPr>
              <a:t>•</a:t>
            </a:r>
            <a:endParaRPr sz="30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808094" y="8259262"/>
            <a:ext cx="5633085" cy="1385957"/>
          </a:xfrm>
          <a:prstGeom prst="rect">
            <a:avLst/>
          </a:prstGeom>
        </p:spPr>
        <p:txBody>
          <a:bodyPr vert="horz" wrap="square" lIns="0" tIns="953" rIns="0" bIns="0" rtlCol="0">
            <a:spAutoFit/>
          </a:bodyPr>
          <a:lstStyle/>
          <a:p>
            <a:pPr marL="19050" marR="7620">
              <a:spcBef>
                <a:spcPts val="8"/>
              </a:spcBef>
            </a:pPr>
            <a:r>
              <a:rPr sz="3000" dirty="0">
                <a:solidFill>
                  <a:srgbClr val="3B3838"/>
                </a:solidFill>
                <a:latin typeface="Calibri"/>
                <a:cs typeface="Calibri"/>
              </a:rPr>
              <a:t>How</a:t>
            </a:r>
            <a:r>
              <a:rPr sz="3000" spc="-60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3B3838"/>
                </a:solidFill>
                <a:latin typeface="Calibri"/>
                <a:cs typeface="Calibri"/>
              </a:rPr>
              <a:t>do</a:t>
            </a:r>
            <a:r>
              <a:rPr sz="3000" spc="-60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3B3838"/>
                </a:solidFill>
                <a:latin typeface="Calibri"/>
                <a:cs typeface="Calibri"/>
              </a:rPr>
              <a:t>we</a:t>
            </a:r>
            <a:r>
              <a:rPr sz="3000" spc="-45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3B3838"/>
                </a:solidFill>
                <a:latin typeface="Calibri"/>
                <a:cs typeface="Calibri"/>
              </a:rPr>
              <a:t>balance</a:t>
            </a:r>
            <a:r>
              <a:rPr sz="3000" spc="-45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000" spc="-15" dirty="0">
                <a:solidFill>
                  <a:srgbClr val="3B3838"/>
                </a:solidFill>
                <a:latin typeface="Calibri"/>
                <a:cs typeface="Calibri"/>
              </a:rPr>
              <a:t>complexity</a:t>
            </a:r>
            <a:r>
              <a:rPr sz="3000" spc="-60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000" spc="-38" dirty="0">
                <a:solidFill>
                  <a:srgbClr val="3B3838"/>
                </a:solidFill>
                <a:latin typeface="Calibri"/>
                <a:cs typeface="Calibri"/>
              </a:rPr>
              <a:t>and </a:t>
            </a:r>
            <a:r>
              <a:rPr sz="3000" dirty="0">
                <a:solidFill>
                  <a:srgbClr val="3B3838"/>
                </a:solidFill>
                <a:latin typeface="Calibri"/>
                <a:cs typeface="Calibri"/>
              </a:rPr>
              <a:t>capacity</a:t>
            </a:r>
            <a:r>
              <a:rPr sz="3000" spc="-83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3B3838"/>
                </a:solidFill>
                <a:latin typeface="Calibri"/>
                <a:cs typeface="Calibri"/>
              </a:rPr>
              <a:t>to</a:t>
            </a:r>
            <a:r>
              <a:rPr sz="3000" spc="-68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000" spc="-15" dirty="0">
                <a:solidFill>
                  <a:srgbClr val="3B3838"/>
                </a:solidFill>
                <a:latin typeface="Calibri"/>
                <a:cs typeface="Calibri"/>
              </a:rPr>
              <a:t>prevent</a:t>
            </a:r>
            <a:r>
              <a:rPr sz="3000" spc="-60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000" spc="-15" dirty="0">
                <a:solidFill>
                  <a:srgbClr val="3B3838"/>
                </a:solidFill>
                <a:latin typeface="Calibri"/>
                <a:cs typeface="Calibri"/>
              </a:rPr>
              <a:t>overfitting</a:t>
            </a:r>
            <a:r>
              <a:rPr sz="3000" spc="-60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000" spc="-15" dirty="0">
                <a:solidFill>
                  <a:srgbClr val="3B3838"/>
                </a:solidFill>
                <a:latin typeface="Calibri"/>
                <a:cs typeface="Calibri"/>
              </a:rPr>
              <a:t>while maintaining</a:t>
            </a:r>
            <a:r>
              <a:rPr sz="3000" spc="-45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3B3838"/>
                </a:solidFill>
                <a:latin typeface="Calibri"/>
                <a:cs typeface="Calibri"/>
              </a:rPr>
              <a:t>good</a:t>
            </a:r>
            <a:r>
              <a:rPr sz="3000" spc="-30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000" spc="-15" dirty="0">
                <a:solidFill>
                  <a:srgbClr val="3B3838"/>
                </a:solidFill>
                <a:latin typeface="Calibri"/>
                <a:cs typeface="Calibri"/>
              </a:rPr>
              <a:t>performance?</a:t>
            </a:r>
            <a:endParaRPr sz="3000">
              <a:latin typeface="Calibri"/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xfrm>
            <a:off x="11664267" y="6371008"/>
            <a:ext cx="322579" cy="2114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193675">
              <a:spcBef>
                <a:spcPts val="40"/>
              </a:spcBef>
            </a:pPr>
            <a:fld id="{81D60167-4931-47E6-BA6A-407CBD079E47}" type="slidenum">
              <a:rPr lang="en-GB" spc="-50" smtClean="0"/>
              <a:pPr marL="193675">
                <a:spcBef>
                  <a:spcPts val="40"/>
                </a:spcBef>
              </a:pPr>
              <a:t>132</a:t>
            </a:fld>
            <a:endParaRPr spc="-38" dirty="0"/>
          </a:p>
        </p:txBody>
      </p:sp>
      <p:sp>
        <p:nvSpPr>
          <p:cNvPr id="2" name="object 2"/>
          <p:cNvSpPr txBox="1"/>
          <p:nvPr/>
        </p:nvSpPr>
        <p:spPr>
          <a:xfrm>
            <a:off x="920461" y="1489710"/>
            <a:ext cx="15738158" cy="2307811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sz="3600" b="1" dirty="0">
                <a:solidFill>
                  <a:srgbClr val="3B3838"/>
                </a:solidFill>
                <a:latin typeface="Calibri"/>
                <a:cs typeface="Calibri"/>
              </a:rPr>
              <a:t>From</a:t>
            </a:r>
            <a:r>
              <a:rPr sz="3600" b="1" spc="-75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600" b="1" dirty="0">
                <a:solidFill>
                  <a:srgbClr val="3B3838"/>
                </a:solidFill>
                <a:latin typeface="Calibri"/>
                <a:cs typeface="Calibri"/>
              </a:rPr>
              <a:t>both</a:t>
            </a:r>
            <a:r>
              <a:rPr sz="3600" b="1" spc="-60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600" b="1" dirty="0">
                <a:solidFill>
                  <a:srgbClr val="3B3838"/>
                </a:solidFill>
                <a:latin typeface="Calibri"/>
                <a:cs typeface="Calibri"/>
              </a:rPr>
              <a:t>BERT</a:t>
            </a:r>
            <a:r>
              <a:rPr sz="3600" b="1" spc="-75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600" b="1" dirty="0">
                <a:solidFill>
                  <a:srgbClr val="3B3838"/>
                </a:solidFill>
                <a:latin typeface="Calibri"/>
                <a:cs typeface="Calibri"/>
              </a:rPr>
              <a:t>and</a:t>
            </a:r>
            <a:r>
              <a:rPr sz="3600" b="1" spc="-60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600" b="1" spc="-68" dirty="0">
                <a:solidFill>
                  <a:srgbClr val="3B3838"/>
                </a:solidFill>
                <a:latin typeface="Calibri"/>
                <a:cs typeface="Calibri"/>
              </a:rPr>
              <a:t>GPT,</a:t>
            </a:r>
            <a:r>
              <a:rPr sz="3600" b="1" spc="-60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600" b="1" dirty="0">
                <a:solidFill>
                  <a:srgbClr val="3B3838"/>
                </a:solidFill>
                <a:latin typeface="Calibri"/>
                <a:cs typeface="Calibri"/>
              </a:rPr>
              <a:t>we</a:t>
            </a:r>
            <a:r>
              <a:rPr sz="3600" b="1" spc="-60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600" b="1" dirty="0">
                <a:solidFill>
                  <a:srgbClr val="3B3838"/>
                </a:solidFill>
                <a:latin typeface="Calibri"/>
                <a:cs typeface="Calibri"/>
              </a:rPr>
              <a:t>learn</a:t>
            </a:r>
            <a:r>
              <a:rPr sz="3600" b="1" spc="-60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600" b="1" spc="-15" dirty="0">
                <a:solidFill>
                  <a:srgbClr val="3B3838"/>
                </a:solidFill>
                <a:latin typeface="Calibri"/>
                <a:cs typeface="Calibri"/>
              </a:rPr>
              <a:t>that…</a:t>
            </a:r>
            <a:endParaRPr sz="3600">
              <a:latin typeface="Calibri"/>
              <a:cs typeface="Calibri"/>
            </a:endParaRPr>
          </a:p>
          <a:p>
            <a:pPr marL="533400" marR="7620" indent="-514350">
              <a:lnSpc>
                <a:spcPct val="100800"/>
              </a:lnSpc>
              <a:buFont typeface="Arial"/>
              <a:buChar char="•"/>
              <a:tabLst>
                <a:tab pos="533400" algn="l"/>
              </a:tabLst>
            </a:pPr>
            <a:r>
              <a:rPr sz="3600" spc="-45" dirty="0">
                <a:solidFill>
                  <a:srgbClr val="3B3838"/>
                </a:solidFill>
                <a:latin typeface="Calibri"/>
                <a:cs typeface="Calibri"/>
              </a:rPr>
              <a:t>Transformers</a:t>
            </a:r>
            <a:r>
              <a:rPr sz="3600" spc="-83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3B3838"/>
                </a:solidFill>
                <a:latin typeface="Calibri"/>
                <a:cs typeface="Calibri"/>
              </a:rPr>
              <a:t>seem</a:t>
            </a:r>
            <a:r>
              <a:rPr sz="3600" spc="-75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3B3838"/>
                </a:solidFill>
                <a:latin typeface="Calibri"/>
                <a:cs typeface="Calibri"/>
              </a:rPr>
              <a:t>to</a:t>
            </a:r>
            <a:r>
              <a:rPr sz="3600" spc="-83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3B3838"/>
                </a:solidFill>
                <a:latin typeface="Calibri"/>
                <a:cs typeface="Calibri"/>
              </a:rPr>
              <a:t>provide</a:t>
            </a:r>
            <a:r>
              <a:rPr sz="3600" spc="-60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3B3838"/>
                </a:solidFill>
                <a:latin typeface="Calibri"/>
                <a:cs typeface="Calibri"/>
              </a:rPr>
              <a:t>a</a:t>
            </a:r>
            <a:r>
              <a:rPr sz="3600" spc="-75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3B3838"/>
                </a:solidFill>
                <a:latin typeface="Calibri"/>
                <a:cs typeface="Calibri"/>
              </a:rPr>
              <a:t>new</a:t>
            </a:r>
            <a:r>
              <a:rPr sz="3600" spc="-75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3B3838"/>
                </a:solidFill>
                <a:latin typeface="Calibri"/>
                <a:cs typeface="Calibri"/>
              </a:rPr>
              <a:t>class</a:t>
            </a:r>
            <a:r>
              <a:rPr sz="3600" spc="-83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3B3838"/>
                </a:solidFill>
                <a:latin typeface="Calibri"/>
                <a:cs typeface="Calibri"/>
              </a:rPr>
              <a:t>of</a:t>
            </a:r>
            <a:r>
              <a:rPr sz="3600" spc="-60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600" spc="-15" dirty="0">
                <a:solidFill>
                  <a:srgbClr val="3B3838"/>
                </a:solidFill>
                <a:latin typeface="Calibri"/>
                <a:cs typeface="Calibri"/>
              </a:rPr>
              <a:t>generalist</a:t>
            </a:r>
            <a:r>
              <a:rPr sz="3600" spc="-83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3B3838"/>
                </a:solidFill>
                <a:latin typeface="Calibri"/>
                <a:cs typeface="Calibri"/>
              </a:rPr>
              <a:t>models</a:t>
            </a:r>
            <a:r>
              <a:rPr sz="3600" spc="-75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3B3838"/>
                </a:solidFill>
                <a:latin typeface="Calibri"/>
                <a:cs typeface="Calibri"/>
              </a:rPr>
              <a:t>that</a:t>
            </a:r>
            <a:r>
              <a:rPr sz="3600" spc="-98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3B3838"/>
                </a:solidFill>
                <a:latin typeface="Calibri"/>
                <a:cs typeface="Calibri"/>
              </a:rPr>
              <a:t>are</a:t>
            </a:r>
            <a:r>
              <a:rPr sz="3600" spc="-68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3B3838"/>
                </a:solidFill>
                <a:latin typeface="Calibri"/>
                <a:cs typeface="Calibri"/>
              </a:rPr>
              <a:t>capable</a:t>
            </a:r>
            <a:r>
              <a:rPr sz="3600" spc="-75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600" spc="-38" dirty="0">
                <a:solidFill>
                  <a:srgbClr val="3B3838"/>
                </a:solidFill>
                <a:latin typeface="Calibri"/>
                <a:cs typeface="Calibri"/>
              </a:rPr>
              <a:t>of </a:t>
            </a:r>
            <a:r>
              <a:rPr sz="3600" dirty="0">
                <a:solidFill>
                  <a:srgbClr val="3B3838"/>
                </a:solidFill>
                <a:latin typeface="Calibri"/>
                <a:cs typeface="Calibri"/>
              </a:rPr>
              <a:t>capturing</a:t>
            </a:r>
            <a:r>
              <a:rPr sz="3600" spc="-98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3B3838"/>
                </a:solidFill>
                <a:latin typeface="Calibri"/>
                <a:cs typeface="Calibri"/>
              </a:rPr>
              <a:t>knowledge</a:t>
            </a:r>
            <a:r>
              <a:rPr sz="3600" spc="-83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3B3838"/>
                </a:solidFill>
                <a:latin typeface="Calibri"/>
                <a:cs typeface="Calibri"/>
              </a:rPr>
              <a:t>which</a:t>
            </a:r>
            <a:r>
              <a:rPr sz="3600" spc="-83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3B3838"/>
                </a:solidFill>
                <a:latin typeface="Calibri"/>
                <a:cs typeface="Calibri"/>
              </a:rPr>
              <a:t>is</a:t>
            </a:r>
            <a:r>
              <a:rPr sz="3600" spc="-90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3B3838"/>
                </a:solidFill>
                <a:latin typeface="Calibri"/>
                <a:cs typeface="Calibri"/>
              </a:rPr>
              <a:t>more</a:t>
            </a:r>
            <a:r>
              <a:rPr sz="3600" spc="-75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600" spc="-15" dirty="0">
                <a:solidFill>
                  <a:srgbClr val="3B3838"/>
                </a:solidFill>
                <a:latin typeface="Calibri"/>
                <a:cs typeface="Calibri"/>
              </a:rPr>
              <a:t>fundamental</a:t>
            </a:r>
            <a:r>
              <a:rPr sz="3600" spc="-98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3B3838"/>
                </a:solidFill>
                <a:latin typeface="Calibri"/>
                <a:cs typeface="Calibri"/>
              </a:rPr>
              <a:t>than</a:t>
            </a:r>
            <a:r>
              <a:rPr sz="3600" spc="-83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600" spc="-53" dirty="0">
                <a:solidFill>
                  <a:srgbClr val="3B3838"/>
                </a:solidFill>
                <a:latin typeface="Calibri"/>
                <a:cs typeface="Calibri"/>
              </a:rPr>
              <a:t>task-</a:t>
            </a:r>
            <a:r>
              <a:rPr sz="3600" dirty="0">
                <a:solidFill>
                  <a:srgbClr val="3B3838"/>
                </a:solidFill>
                <a:latin typeface="Calibri"/>
                <a:cs typeface="Calibri"/>
              </a:rPr>
              <a:t>specific</a:t>
            </a:r>
            <a:r>
              <a:rPr sz="3600" spc="-98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600" spc="-15" dirty="0">
                <a:solidFill>
                  <a:srgbClr val="3B3838"/>
                </a:solidFill>
                <a:latin typeface="Calibri"/>
                <a:cs typeface="Calibri"/>
              </a:rPr>
              <a:t>abilities.</a:t>
            </a:r>
            <a:endParaRPr sz="3600">
              <a:latin typeface="Calibri"/>
              <a:cs typeface="Calibri"/>
            </a:endParaRPr>
          </a:p>
          <a:p>
            <a:pPr marL="154305" algn="ctr">
              <a:spcBef>
                <a:spcPts val="1245"/>
              </a:spcBef>
              <a:tabLst>
                <a:tab pos="7416165" algn="l"/>
              </a:tabLst>
            </a:pPr>
            <a:r>
              <a:rPr sz="3000" b="1" u="sng" dirty="0">
                <a:solidFill>
                  <a:srgbClr val="3B3838"/>
                </a:solidFill>
                <a:uFill>
                  <a:solidFill>
                    <a:srgbClr val="3B3838"/>
                  </a:solidFill>
                </a:uFill>
                <a:latin typeface="Calibri"/>
                <a:cs typeface="Calibri"/>
              </a:rPr>
              <a:t>Before</a:t>
            </a:r>
            <a:r>
              <a:rPr sz="3000" b="1" u="sng" spc="-165" dirty="0">
                <a:solidFill>
                  <a:srgbClr val="3B3838"/>
                </a:solidFill>
                <a:uFill>
                  <a:solidFill>
                    <a:srgbClr val="3B3838"/>
                  </a:solidFill>
                </a:uFill>
                <a:latin typeface="Calibri"/>
                <a:cs typeface="Calibri"/>
              </a:rPr>
              <a:t> </a:t>
            </a:r>
            <a:r>
              <a:rPr sz="3000" b="1" u="sng" spc="-30" dirty="0">
                <a:solidFill>
                  <a:srgbClr val="3B3838"/>
                </a:solidFill>
                <a:uFill>
                  <a:solidFill>
                    <a:srgbClr val="3B3838"/>
                  </a:solidFill>
                </a:uFill>
                <a:latin typeface="Calibri"/>
                <a:cs typeface="Calibri"/>
              </a:rPr>
              <a:t>LLMs</a:t>
            </a:r>
            <a:r>
              <a:rPr sz="3000" b="1" dirty="0">
                <a:solidFill>
                  <a:srgbClr val="3B3838"/>
                </a:solidFill>
                <a:latin typeface="Calibri"/>
                <a:cs typeface="Calibri"/>
              </a:rPr>
              <a:t>	</a:t>
            </a:r>
            <a:r>
              <a:rPr sz="3000" b="1" u="sng" dirty="0">
                <a:solidFill>
                  <a:srgbClr val="3B3838"/>
                </a:solidFill>
                <a:uFill>
                  <a:solidFill>
                    <a:srgbClr val="3B3838"/>
                  </a:solidFill>
                </a:uFill>
                <a:latin typeface="Calibri"/>
                <a:cs typeface="Calibri"/>
              </a:rPr>
              <a:t>Since</a:t>
            </a:r>
            <a:r>
              <a:rPr sz="3000" b="1" u="sng" spc="-75" dirty="0">
                <a:solidFill>
                  <a:srgbClr val="3B3838"/>
                </a:solidFill>
                <a:uFill>
                  <a:solidFill>
                    <a:srgbClr val="3B3838"/>
                  </a:solidFill>
                </a:uFill>
                <a:latin typeface="Calibri"/>
                <a:cs typeface="Calibri"/>
              </a:rPr>
              <a:t> </a:t>
            </a:r>
            <a:r>
              <a:rPr sz="3000" b="1" u="sng" spc="-30" dirty="0">
                <a:solidFill>
                  <a:srgbClr val="3B3838"/>
                </a:solidFill>
                <a:uFill>
                  <a:solidFill>
                    <a:srgbClr val="3B3838"/>
                  </a:solidFill>
                </a:uFill>
                <a:latin typeface="Calibri"/>
                <a:cs typeface="Calibri"/>
              </a:rPr>
              <a:t>LLMs</a:t>
            </a:r>
            <a:endParaRPr sz="3000">
              <a:latin typeface="Calibri"/>
              <a:cs typeface="Calibri"/>
            </a:endParaRPr>
          </a:p>
        </p:txBody>
      </p:sp>
      <p:sp>
        <p:nvSpPr>
          <p:cNvPr id="3" name="object 3" descr="$PPTXTitle"/>
          <p:cNvSpPr txBox="1">
            <a:spLocks noGrp="1"/>
          </p:cNvSpPr>
          <p:nvPr>
            <p:ph type="title"/>
          </p:nvPr>
        </p:nvSpPr>
        <p:spPr>
          <a:xfrm>
            <a:off x="2037492" y="319341"/>
            <a:ext cx="14213205" cy="696344"/>
          </a:xfrm>
          <a:prstGeom prst="rect">
            <a:avLst/>
          </a:prstGeom>
        </p:spPr>
        <p:txBody>
          <a:bodyPr vert="horz" wrap="square" lIns="0" tIns="19050" rIns="0" bIns="0" rtlCol="0" anchor="ctr">
            <a:spAutoFit/>
          </a:bodyPr>
          <a:lstStyle/>
          <a:p>
            <a:pPr marL="19050">
              <a:spcBef>
                <a:spcPts val="150"/>
              </a:spcBef>
            </a:pPr>
            <a:r>
              <a:rPr dirty="0"/>
              <a:t>The</a:t>
            </a:r>
            <a:r>
              <a:rPr spc="-105" dirty="0"/>
              <a:t> </a:t>
            </a:r>
            <a:r>
              <a:rPr dirty="0"/>
              <a:t>LLM</a:t>
            </a:r>
            <a:r>
              <a:rPr spc="-105" dirty="0"/>
              <a:t> </a:t>
            </a:r>
            <a:r>
              <a:rPr dirty="0"/>
              <a:t>Era</a:t>
            </a:r>
            <a:r>
              <a:rPr spc="-98" dirty="0"/>
              <a:t> </a:t>
            </a:r>
            <a:r>
              <a:rPr dirty="0"/>
              <a:t>–</a:t>
            </a:r>
            <a:r>
              <a:rPr spc="-113" dirty="0"/>
              <a:t> </a:t>
            </a:r>
            <a:r>
              <a:rPr spc="-15" dirty="0"/>
              <a:t>Paradigm</a:t>
            </a:r>
            <a:r>
              <a:rPr spc="-105" dirty="0"/>
              <a:t> </a:t>
            </a:r>
            <a:r>
              <a:rPr dirty="0"/>
              <a:t>Shift</a:t>
            </a:r>
            <a:r>
              <a:rPr spc="-98" dirty="0"/>
              <a:t> </a:t>
            </a:r>
            <a:r>
              <a:rPr dirty="0"/>
              <a:t>in</a:t>
            </a:r>
            <a:r>
              <a:rPr spc="-98" dirty="0"/>
              <a:t> </a:t>
            </a:r>
            <a:r>
              <a:rPr dirty="0"/>
              <a:t>Machine</a:t>
            </a:r>
            <a:r>
              <a:rPr spc="-105" dirty="0"/>
              <a:t> </a:t>
            </a:r>
            <a:r>
              <a:rPr spc="-15" dirty="0"/>
              <a:t>Learning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07946" y="4126231"/>
            <a:ext cx="7978140" cy="2789225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532448" indent="-513398">
              <a:spcBef>
                <a:spcPts val="150"/>
              </a:spcBef>
              <a:buFont typeface="Arial"/>
              <a:buChar char="•"/>
              <a:tabLst>
                <a:tab pos="532448" algn="l"/>
              </a:tabLst>
            </a:pPr>
            <a:r>
              <a:rPr sz="3000" b="1" spc="-15" dirty="0">
                <a:solidFill>
                  <a:srgbClr val="3B3838"/>
                </a:solidFill>
                <a:latin typeface="Calibri"/>
                <a:cs typeface="Calibri"/>
              </a:rPr>
              <a:t>Feature</a:t>
            </a:r>
            <a:r>
              <a:rPr sz="3000" b="1" spc="-105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000" b="1" spc="-15" dirty="0">
                <a:solidFill>
                  <a:srgbClr val="3B3838"/>
                </a:solidFill>
                <a:latin typeface="Calibri"/>
                <a:cs typeface="Calibri"/>
              </a:rPr>
              <a:t>Engineering</a:t>
            </a:r>
            <a:endParaRPr sz="3000">
              <a:latin typeface="Calibri"/>
              <a:cs typeface="Calibri"/>
            </a:endParaRPr>
          </a:p>
          <a:p>
            <a:pPr marL="1219200" marR="1144905" lvl="1" indent="-514350">
              <a:buFont typeface="Arial"/>
              <a:buChar char="•"/>
              <a:tabLst>
                <a:tab pos="1219200" algn="l"/>
              </a:tabLst>
            </a:pPr>
            <a:r>
              <a:rPr sz="3000" dirty="0">
                <a:solidFill>
                  <a:srgbClr val="3B3838"/>
                </a:solidFill>
                <a:latin typeface="Calibri"/>
                <a:cs typeface="Calibri"/>
              </a:rPr>
              <a:t>How</a:t>
            </a:r>
            <a:r>
              <a:rPr sz="3000" spc="-53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3B3838"/>
                </a:solidFill>
                <a:latin typeface="Calibri"/>
                <a:cs typeface="Calibri"/>
              </a:rPr>
              <a:t>do</a:t>
            </a:r>
            <a:r>
              <a:rPr sz="3000" spc="-45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3B3838"/>
                </a:solidFill>
                <a:latin typeface="Calibri"/>
                <a:cs typeface="Calibri"/>
              </a:rPr>
              <a:t>we</a:t>
            </a:r>
            <a:r>
              <a:rPr sz="3000" spc="-30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3B3838"/>
                </a:solidFill>
                <a:latin typeface="Calibri"/>
                <a:cs typeface="Calibri"/>
              </a:rPr>
              <a:t>design</a:t>
            </a:r>
            <a:r>
              <a:rPr sz="3000" spc="-38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3B3838"/>
                </a:solidFill>
                <a:latin typeface="Calibri"/>
                <a:cs typeface="Calibri"/>
              </a:rPr>
              <a:t>or</a:t>
            </a:r>
            <a:r>
              <a:rPr sz="3000" spc="-38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3B3838"/>
                </a:solidFill>
                <a:latin typeface="Calibri"/>
                <a:cs typeface="Calibri"/>
              </a:rPr>
              <a:t>select</a:t>
            </a:r>
            <a:r>
              <a:rPr sz="3000" spc="-30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3B3838"/>
                </a:solidFill>
                <a:latin typeface="Calibri"/>
                <a:cs typeface="Calibri"/>
              </a:rPr>
              <a:t>the</a:t>
            </a:r>
            <a:r>
              <a:rPr sz="3000" spc="-30" dirty="0">
                <a:solidFill>
                  <a:srgbClr val="3B3838"/>
                </a:solidFill>
                <a:latin typeface="Calibri"/>
                <a:cs typeface="Calibri"/>
              </a:rPr>
              <a:t> best </a:t>
            </a:r>
            <a:r>
              <a:rPr sz="3000" spc="-15" dirty="0">
                <a:solidFill>
                  <a:srgbClr val="3B3838"/>
                </a:solidFill>
                <a:latin typeface="Calibri"/>
                <a:cs typeface="Calibri"/>
              </a:rPr>
              <a:t>features</a:t>
            </a:r>
            <a:r>
              <a:rPr sz="3000" spc="-75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3B3838"/>
                </a:solidFill>
                <a:latin typeface="Calibri"/>
                <a:cs typeface="Calibri"/>
              </a:rPr>
              <a:t>for</a:t>
            </a:r>
            <a:r>
              <a:rPr sz="3000" spc="-68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3B3838"/>
                </a:solidFill>
                <a:latin typeface="Calibri"/>
                <a:cs typeface="Calibri"/>
              </a:rPr>
              <a:t>a</a:t>
            </a:r>
            <a:r>
              <a:rPr sz="3000" spc="-75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000" spc="-30" dirty="0">
                <a:solidFill>
                  <a:srgbClr val="3B3838"/>
                </a:solidFill>
                <a:latin typeface="Calibri"/>
                <a:cs typeface="Calibri"/>
              </a:rPr>
              <a:t>task?</a:t>
            </a:r>
            <a:endParaRPr sz="3000">
              <a:latin typeface="Calibri"/>
              <a:cs typeface="Calibri"/>
            </a:endParaRPr>
          </a:p>
          <a:p>
            <a:pPr marL="532448" indent="-513398">
              <a:buFont typeface="Arial"/>
              <a:buChar char="•"/>
              <a:tabLst>
                <a:tab pos="532448" algn="l"/>
              </a:tabLst>
            </a:pPr>
            <a:r>
              <a:rPr sz="3000" b="1" dirty="0">
                <a:solidFill>
                  <a:srgbClr val="3B3838"/>
                </a:solidFill>
                <a:latin typeface="Calibri"/>
                <a:cs typeface="Calibri"/>
              </a:rPr>
              <a:t>Model</a:t>
            </a:r>
            <a:r>
              <a:rPr sz="3000" b="1" spc="-75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000" b="1" spc="-15" dirty="0">
                <a:solidFill>
                  <a:srgbClr val="3B3838"/>
                </a:solidFill>
                <a:latin typeface="Calibri"/>
                <a:cs typeface="Calibri"/>
              </a:rPr>
              <a:t>Selection</a:t>
            </a:r>
            <a:endParaRPr sz="3000">
              <a:latin typeface="Calibri"/>
              <a:cs typeface="Calibri"/>
            </a:endParaRPr>
          </a:p>
          <a:p>
            <a:pPr marL="1218248" lvl="1" indent="-513398">
              <a:buFont typeface="Arial"/>
              <a:buChar char="•"/>
              <a:tabLst>
                <a:tab pos="1218248" algn="l"/>
              </a:tabLst>
            </a:pPr>
            <a:r>
              <a:rPr sz="3000" dirty="0">
                <a:solidFill>
                  <a:srgbClr val="3B3838"/>
                </a:solidFill>
                <a:latin typeface="Calibri"/>
                <a:cs typeface="Calibri"/>
              </a:rPr>
              <a:t>Which</a:t>
            </a:r>
            <a:r>
              <a:rPr sz="3000" spc="-60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3B3838"/>
                </a:solidFill>
                <a:latin typeface="Calibri"/>
                <a:cs typeface="Calibri"/>
              </a:rPr>
              <a:t>model</a:t>
            </a:r>
            <a:r>
              <a:rPr sz="3000" spc="-60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3B3838"/>
                </a:solidFill>
                <a:latin typeface="Calibri"/>
                <a:cs typeface="Calibri"/>
              </a:rPr>
              <a:t>is</a:t>
            </a:r>
            <a:r>
              <a:rPr sz="3000" spc="-53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3B3838"/>
                </a:solidFill>
                <a:latin typeface="Calibri"/>
                <a:cs typeface="Calibri"/>
              </a:rPr>
              <a:t>best</a:t>
            </a:r>
            <a:r>
              <a:rPr sz="3000" spc="-53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3B3838"/>
                </a:solidFill>
                <a:latin typeface="Calibri"/>
                <a:cs typeface="Calibri"/>
              </a:rPr>
              <a:t>for</a:t>
            </a:r>
            <a:r>
              <a:rPr sz="3000" spc="-53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3B3838"/>
                </a:solidFill>
                <a:latin typeface="Calibri"/>
                <a:cs typeface="Calibri"/>
              </a:rPr>
              <a:t>which</a:t>
            </a:r>
            <a:r>
              <a:rPr sz="3000" spc="-60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3B3838"/>
                </a:solidFill>
                <a:latin typeface="Calibri"/>
                <a:cs typeface="Calibri"/>
              </a:rPr>
              <a:t>type</a:t>
            </a:r>
            <a:r>
              <a:rPr sz="3000" spc="-53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3B3838"/>
                </a:solidFill>
                <a:latin typeface="Calibri"/>
                <a:cs typeface="Calibri"/>
              </a:rPr>
              <a:t>of</a:t>
            </a:r>
            <a:r>
              <a:rPr sz="3000" spc="-60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000" spc="-15" dirty="0">
                <a:solidFill>
                  <a:srgbClr val="3B3838"/>
                </a:solidFill>
                <a:latin typeface="Calibri"/>
                <a:cs typeface="Calibri"/>
              </a:rPr>
              <a:t>task?</a:t>
            </a:r>
            <a:endParaRPr sz="3000">
              <a:latin typeface="Calibri"/>
              <a:cs typeface="Calibri"/>
            </a:endParaRPr>
          </a:p>
          <a:p>
            <a:pPr marL="532448" indent="-513398">
              <a:buFont typeface="Arial"/>
              <a:buChar char="•"/>
              <a:tabLst>
                <a:tab pos="532448" algn="l"/>
              </a:tabLst>
            </a:pPr>
            <a:r>
              <a:rPr sz="3000" b="1" spc="-38" dirty="0">
                <a:solidFill>
                  <a:srgbClr val="3B3838"/>
                </a:solidFill>
                <a:latin typeface="Calibri"/>
                <a:cs typeface="Calibri"/>
              </a:rPr>
              <a:t>Transfer</a:t>
            </a:r>
            <a:r>
              <a:rPr sz="3000" b="1" spc="-83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000" b="1" spc="-15" dirty="0">
                <a:solidFill>
                  <a:srgbClr val="3B3838"/>
                </a:solidFill>
                <a:latin typeface="Calibri"/>
                <a:cs typeface="Calibri"/>
              </a:rPr>
              <a:t>Learning</a:t>
            </a:r>
            <a:endParaRPr sz="30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07946" y="6869430"/>
            <a:ext cx="7590473" cy="1404231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219200" marR="7620" indent="-514350">
              <a:spcBef>
                <a:spcPts val="150"/>
              </a:spcBef>
              <a:buFont typeface="Arial"/>
              <a:buChar char="•"/>
              <a:tabLst>
                <a:tab pos="1219200" algn="l"/>
              </a:tabLst>
            </a:pPr>
            <a:r>
              <a:rPr sz="3000" dirty="0">
                <a:solidFill>
                  <a:srgbClr val="3B3838"/>
                </a:solidFill>
                <a:latin typeface="Calibri"/>
                <a:cs typeface="Calibri"/>
              </a:rPr>
              <a:t>Given</a:t>
            </a:r>
            <a:r>
              <a:rPr sz="3000" spc="-83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3B3838"/>
                </a:solidFill>
                <a:latin typeface="Calibri"/>
                <a:cs typeface="Calibri"/>
              </a:rPr>
              <a:t>scarce</a:t>
            </a:r>
            <a:r>
              <a:rPr sz="3000" spc="-75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3B3838"/>
                </a:solidFill>
                <a:latin typeface="Calibri"/>
                <a:cs typeface="Calibri"/>
              </a:rPr>
              <a:t>labeled</a:t>
            </a:r>
            <a:r>
              <a:rPr sz="3000" spc="-83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3B3838"/>
                </a:solidFill>
                <a:latin typeface="Calibri"/>
                <a:cs typeface="Calibri"/>
              </a:rPr>
              <a:t>data,</a:t>
            </a:r>
            <a:r>
              <a:rPr sz="3000" spc="-83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3B3838"/>
                </a:solidFill>
                <a:latin typeface="Calibri"/>
                <a:cs typeface="Calibri"/>
              </a:rPr>
              <a:t>how</a:t>
            </a:r>
            <a:r>
              <a:rPr sz="3000" spc="-90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3B3838"/>
                </a:solidFill>
                <a:latin typeface="Calibri"/>
                <a:cs typeface="Calibri"/>
              </a:rPr>
              <a:t>do</a:t>
            </a:r>
            <a:r>
              <a:rPr sz="3000" spc="-83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000" spc="-38" dirty="0">
                <a:solidFill>
                  <a:srgbClr val="3B3838"/>
                </a:solidFill>
                <a:latin typeface="Calibri"/>
                <a:cs typeface="Calibri"/>
              </a:rPr>
              <a:t>we </a:t>
            </a:r>
            <a:r>
              <a:rPr sz="3000" spc="-15" dirty="0">
                <a:solidFill>
                  <a:srgbClr val="3B3838"/>
                </a:solidFill>
                <a:latin typeface="Calibri"/>
                <a:cs typeface="Calibri"/>
              </a:rPr>
              <a:t>transfer</a:t>
            </a:r>
            <a:r>
              <a:rPr sz="3000" spc="-105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3B3838"/>
                </a:solidFill>
                <a:latin typeface="Calibri"/>
                <a:cs typeface="Calibri"/>
              </a:rPr>
              <a:t>knowledge</a:t>
            </a:r>
            <a:r>
              <a:rPr sz="3000" spc="-105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3B3838"/>
                </a:solidFill>
                <a:latin typeface="Calibri"/>
                <a:cs typeface="Calibri"/>
              </a:rPr>
              <a:t>from</a:t>
            </a:r>
            <a:r>
              <a:rPr sz="3000" spc="-98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3B3838"/>
                </a:solidFill>
                <a:latin typeface="Calibri"/>
                <a:cs typeface="Calibri"/>
              </a:rPr>
              <a:t>other</a:t>
            </a:r>
            <a:r>
              <a:rPr sz="3000" spc="-105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000" spc="-15" dirty="0">
                <a:solidFill>
                  <a:srgbClr val="3B3838"/>
                </a:solidFill>
                <a:latin typeface="Calibri"/>
                <a:cs typeface="Calibri"/>
              </a:rPr>
              <a:t>domains?</a:t>
            </a:r>
            <a:endParaRPr sz="3000">
              <a:latin typeface="Calibri"/>
              <a:cs typeface="Calibri"/>
            </a:endParaRPr>
          </a:p>
          <a:p>
            <a:pPr marL="532448" indent="-513398">
              <a:buFont typeface="Arial"/>
              <a:buChar char="•"/>
              <a:tabLst>
                <a:tab pos="532448" algn="l"/>
              </a:tabLst>
            </a:pPr>
            <a:r>
              <a:rPr sz="3000" b="1" spc="-15" dirty="0">
                <a:solidFill>
                  <a:srgbClr val="3B3838"/>
                </a:solidFill>
                <a:latin typeface="Calibri"/>
                <a:cs typeface="Calibri"/>
              </a:rPr>
              <a:t>Overfitting</a:t>
            </a:r>
            <a:r>
              <a:rPr sz="3000" b="1" spc="-38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000" b="1" dirty="0">
                <a:solidFill>
                  <a:srgbClr val="3B3838"/>
                </a:solidFill>
                <a:latin typeface="Calibri"/>
                <a:cs typeface="Calibri"/>
              </a:rPr>
              <a:t>vs</a:t>
            </a:r>
            <a:r>
              <a:rPr sz="3000" b="1" spc="-38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000" b="1" spc="-15" dirty="0">
                <a:solidFill>
                  <a:srgbClr val="3B3838"/>
                </a:solidFill>
                <a:latin typeface="Calibri"/>
                <a:cs typeface="Calibri"/>
              </a:rPr>
              <a:t>Generalization</a:t>
            </a:r>
            <a:endParaRPr sz="30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262086" y="4167378"/>
            <a:ext cx="8745855" cy="4174220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532448" indent="-513398">
              <a:spcBef>
                <a:spcPts val="150"/>
              </a:spcBef>
              <a:buFont typeface="Arial"/>
              <a:buChar char="•"/>
              <a:tabLst>
                <a:tab pos="532448" algn="l"/>
              </a:tabLst>
            </a:pPr>
            <a:r>
              <a:rPr sz="3000" b="1" spc="-30" dirty="0">
                <a:solidFill>
                  <a:srgbClr val="3B3838"/>
                </a:solidFill>
                <a:latin typeface="Calibri"/>
                <a:cs typeface="Calibri"/>
              </a:rPr>
              <a:t>Pre-</a:t>
            </a:r>
            <a:r>
              <a:rPr sz="3000" b="1" dirty="0">
                <a:solidFill>
                  <a:srgbClr val="3B3838"/>
                </a:solidFill>
                <a:latin typeface="Calibri"/>
                <a:cs typeface="Calibri"/>
              </a:rPr>
              <a:t>training</a:t>
            </a:r>
            <a:r>
              <a:rPr sz="3000" b="1" spc="-75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000" b="1" dirty="0">
                <a:solidFill>
                  <a:srgbClr val="3B3838"/>
                </a:solidFill>
                <a:latin typeface="Calibri"/>
                <a:cs typeface="Calibri"/>
              </a:rPr>
              <a:t>and</a:t>
            </a:r>
            <a:r>
              <a:rPr sz="3000" b="1" spc="-75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000" b="1" spc="-15" dirty="0">
                <a:solidFill>
                  <a:srgbClr val="3B3838"/>
                </a:solidFill>
                <a:latin typeface="Calibri"/>
                <a:cs typeface="Calibri"/>
              </a:rPr>
              <a:t>Fine-tuning</a:t>
            </a:r>
            <a:endParaRPr sz="3000">
              <a:latin typeface="Calibri"/>
              <a:cs typeface="Calibri"/>
            </a:endParaRPr>
          </a:p>
          <a:p>
            <a:pPr marL="1219200" marR="493395" lvl="1" indent="-514350">
              <a:buFont typeface="Arial"/>
              <a:buChar char="•"/>
              <a:tabLst>
                <a:tab pos="1219200" algn="l"/>
              </a:tabLst>
            </a:pPr>
            <a:r>
              <a:rPr sz="3000" dirty="0">
                <a:solidFill>
                  <a:srgbClr val="3B3838"/>
                </a:solidFill>
                <a:latin typeface="Calibri"/>
                <a:cs typeface="Calibri"/>
              </a:rPr>
              <a:t>How</a:t>
            </a:r>
            <a:r>
              <a:rPr sz="3000" spc="-75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3B3838"/>
                </a:solidFill>
                <a:latin typeface="Calibri"/>
                <a:cs typeface="Calibri"/>
              </a:rPr>
              <a:t>do</a:t>
            </a:r>
            <a:r>
              <a:rPr sz="3000" spc="-68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3B3838"/>
                </a:solidFill>
                <a:latin typeface="Calibri"/>
                <a:cs typeface="Calibri"/>
              </a:rPr>
              <a:t>we</a:t>
            </a:r>
            <a:r>
              <a:rPr sz="3000" spc="-53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000" spc="-15" dirty="0">
                <a:solidFill>
                  <a:srgbClr val="3B3838"/>
                </a:solidFill>
                <a:latin typeface="Calibri"/>
                <a:cs typeface="Calibri"/>
              </a:rPr>
              <a:t>leverage</a:t>
            </a:r>
            <a:r>
              <a:rPr sz="3000" spc="-60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3B3838"/>
                </a:solidFill>
                <a:latin typeface="Calibri"/>
                <a:cs typeface="Calibri"/>
              </a:rPr>
              <a:t>large</a:t>
            </a:r>
            <a:r>
              <a:rPr sz="3000" spc="-53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3B3838"/>
                </a:solidFill>
                <a:latin typeface="Calibri"/>
                <a:cs typeface="Calibri"/>
              </a:rPr>
              <a:t>scales</a:t>
            </a:r>
            <a:r>
              <a:rPr sz="3000" spc="-53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3B3838"/>
                </a:solidFill>
                <a:latin typeface="Calibri"/>
                <a:cs typeface="Calibri"/>
              </a:rPr>
              <a:t>of</a:t>
            </a:r>
            <a:r>
              <a:rPr sz="3000" spc="-60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000" spc="-15" dirty="0">
                <a:solidFill>
                  <a:srgbClr val="3B3838"/>
                </a:solidFill>
                <a:latin typeface="Calibri"/>
                <a:cs typeface="Calibri"/>
              </a:rPr>
              <a:t>unlabeled </a:t>
            </a:r>
            <a:r>
              <a:rPr sz="3000" dirty="0">
                <a:solidFill>
                  <a:srgbClr val="3B3838"/>
                </a:solidFill>
                <a:latin typeface="Calibri"/>
                <a:cs typeface="Calibri"/>
              </a:rPr>
              <a:t>data</a:t>
            </a:r>
            <a:r>
              <a:rPr sz="3000" spc="-83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3B3838"/>
                </a:solidFill>
                <a:latin typeface="Calibri"/>
                <a:cs typeface="Calibri"/>
              </a:rPr>
              <a:t>out</a:t>
            </a:r>
            <a:r>
              <a:rPr sz="3000" spc="-75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3B3838"/>
                </a:solidFill>
                <a:latin typeface="Calibri"/>
                <a:cs typeface="Calibri"/>
              </a:rPr>
              <a:t>there</a:t>
            </a:r>
            <a:r>
              <a:rPr sz="3000" spc="-75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3B3838"/>
                </a:solidFill>
                <a:latin typeface="Calibri"/>
                <a:cs typeface="Calibri"/>
              </a:rPr>
              <a:t>previously</a:t>
            </a:r>
            <a:r>
              <a:rPr sz="3000" spc="-90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000" spc="-45" dirty="0">
                <a:solidFill>
                  <a:srgbClr val="3B3838"/>
                </a:solidFill>
                <a:latin typeface="Calibri"/>
                <a:cs typeface="Calibri"/>
              </a:rPr>
              <a:t>under-</a:t>
            </a:r>
            <a:r>
              <a:rPr sz="3000" spc="-15" dirty="0">
                <a:solidFill>
                  <a:srgbClr val="3B3838"/>
                </a:solidFill>
                <a:latin typeface="Calibri"/>
                <a:cs typeface="Calibri"/>
              </a:rPr>
              <a:t>leveraged?</a:t>
            </a:r>
            <a:endParaRPr sz="3000">
              <a:latin typeface="Calibri"/>
              <a:cs typeface="Calibri"/>
            </a:endParaRPr>
          </a:p>
          <a:p>
            <a:pPr marL="532448" indent="-513398">
              <a:buFont typeface="Arial"/>
              <a:buChar char="•"/>
              <a:tabLst>
                <a:tab pos="532448" algn="l"/>
              </a:tabLst>
            </a:pPr>
            <a:r>
              <a:rPr sz="3000" b="1" spc="-30" dirty="0">
                <a:solidFill>
                  <a:srgbClr val="3B3838"/>
                </a:solidFill>
                <a:latin typeface="Calibri"/>
                <a:cs typeface="Calibri"/>
              </a:rPr>
              <a:t>Zero-</a:t>
            </a:r>
            <a:r>
              <a:rPr sz="3000" b="1" dirty="0">
                <a:solidFill>
                  <a:srgbClr val="3B3838"/>
                </a:solidFill>
                <a:latin typeface="Calibri"/>
                <a:cs typeface="Calibri"/>
              </a:rPr>
              <a:t>shot</a:t>
            </a:r>
            <a:r>
              <a:rPr sz="3000" b="1" spc="-38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000" b="1" dirty="0">
                <a:solidFill>
                  <a:srgbClr val="3B3838"/>
                </a:solidFill>
                <a:latin typeface="Calibri"/>
                <a:cs typeface="Calibri"/>
              </a:rPr>
              <a:t>and</a:t>
            </a:r>
            <a:r>
              <a:rPr sz="3000" b="1" spc="-30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000" b="1" spc="-45" dirty="0">
                <a:solidFill>
                  <a:srgbClr val="3B3838"/>
                </a:solidFill>
                <a:latin typeface="Calibri"/>
                <a:cs typeface="Calibri"/>
              </a:rPr>
              <a:t>Few-</a:t>
            </a:r>
            <a:r>
              <a:rPr sz="3000" b="1" dirty="0">
                <a:solidFill>
                  <a:srgbClr val="3B3838"/>
                </a:solidFill>
                <a:latin typeface="Calibri"/>
                <a:cs typeface="Calibri"/>
              </a:rPr>
              <a:t>shot</a:t>
            </a:r>
            <a:r>
              <a:rPr sz="3000" b="1" spc="-38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000" b="1" spc="-15" dirty="0">
                <a:solidFill>
                  <a:srgbClr val="3B3838"/>
                </a:solidFill>
                <a:latin typeface="Calibri"/>
                <a:cs typeface="Calibri"/>
              </a:rPr>
              <a:t>learning</a:t>
            </a:r>
            <a:endParaRPr sz="3000">
              <a:latin typeface="Calibri"/>
              <a:cs typeface="Calibri"/>
            </a:endParaRPr>
          </a:p>
          <a:p>
            <a:pPr marL="1219200" marR="7620" lvl="1" indent="-514350">
              <a:buFont typeface="Arial"/>
              <a:buChar char="•"/>
              <a:tabLst>
                <a:tab pos="1219200" algn="l"/>
              </a:tabLst>
            </a:pPr>
            <a:r>
              <a:rPr sz="3000" dirty="0">
                <a:solidFill>
                  <a:srgbClr val="3B3838"/>
                </a:solidFill>
                <a:latin typeface="Calibri"/>
                <a:cs typeface="Calibri"/>
              </a:rPr>
              <a:t>How</a:t>
            </a:r>
            <a:r>
              <a:rPr sz="3000" spc="-98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3B3838"/>
                </a:solidFill>
                <a:latin typeface="Calibri"/>
                <a:cs typeface="Calibri"/>
              </a:rPr>
              <a:t>can</a:t>
            </a:r>
            <a:r>
              <a:rPr sz="3000" spc="-90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3B3838"/>
                </a:solidFill>
                <a:latin typeface="Calibri"/>
                <a:cs typeface="Calibri"/>
              </a:rPr>
              <a:t>we</a:t>
            </a:r>
            <a:r>
              <a:rPr sz="3000" spc="-83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3B3838"/>
                </a:solidFill>
                <a:latin typeface="Calibri"/>
                <a:cs typeface="Calibri"/>
              </a:rPr>
              <a:t>make</a:t>
            </a:r>
            <a:r>
              <a:rPr sz="3000" spc="-75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3B3838"/>
                </a:solidFill>
                <a:latin typeface="Calibri"/>
                <a:cs typeface="Calibri"/>
              </a:rPr>
              <a:t>models</a:t>
            </a:r>
            <a:r>
              <a:rPr sz="3000" spc="-83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3B3838"/>
                </a:solidFill>
                <a:latin typeface="Calibri"/>
                <a:cs typeface="Calibri"/>
              </a:rPr>
              <a:t>perform</a:t>
            </a:r>
            <a:r>
              <a:rPr sz="3000" spc="-83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3B3838"/>
                </a:solidFill>
                <a:latin typeface="Calibri"/>
                <a:cs typeface="Calibri"/>
              </a:rPr>
              <a:t>on</a:t>
            </a:r>
            <a:r>
              <a:rPr sz="3000" spc="-90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3B3838"/>
                </a:solidFill>
                <a:latin typeface="Calibri"/>
                <a:cs typeface="Calibri"/>
              </a:rPr>
              <a:t>tasks</a:t>
            </a:r>
            <a:r>
              <a:rPr sz="3000" spc="-75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000" spc="-30" dirty="0">
                <a:solidFill>
                  <a:srgbClr val="3B3838"/>
                </a:solidFill>
                <a:latin typeface="Calibri"/>
                <a:cs typeface="Calibri"/>
              </a:rPr>
              <a:t>they </a:t>
            </a:r>
            <a:r>
              <a:rPr sz="3000" dirty="0">
                <a:solidFill>
                  <a:srgbClr val="3B3838"/>
                </a:solidFill>
                <a:latin typeface="Calibri"/>
                <a:cs typeface="Calibri"/>
              </a:rPr>
              <a:t>are</a:t>
            </a:r>
            <a:r>
              <a:rPr sz="3000" spc="-75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000" i="1" u="sng" dirty="0">
                <a:solidFill>
                  <a:srgbClr val="3B3838"/>
                </a:solidFill>
                <a:uFill>
                  <a:solidFill>
                    <a:srgbClr val="3B3838"/>
                  </a:solidFill>
                </a:uFill>
                <a:latin typeface="Calibri"/>
                <a:cs typeface="Calibri"/>
              </a:rPr>
              <a:t>not</a:t>
            </a:r>
            <a:r>
              <a:rPr sz="3000" i="1" spc="-75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3B3838"/>
                </a:solidFill>
                <a:latin typeface="Calibri"/>
                <a:cs typeface="Calibri"/>
              </a:rPr>
              <a:t>trained</a:t>
            </a:r>
            <a:r>
              <a:rPr sz="3000" spc="-83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000" spc="-38" dirty="0">
                <a:solidFill>
                  <a:srgbClr val="3B3838"/>
                </a:solidFill>
                <a:latin typeface="Calibri"/>
                <a:cs typeface="Calibri"/>
              </a:rPr>
              <a:t>on?</a:t>
            </a:r>
            <a:endParaRPr sz="3000">
              <a:latin typeface="Calibri"/>
              <a:cs typeface="Calibri"/>
            </a:endParaRPr>
          </a:p>
          <a:p>
            <a:pPr marL="532448" indent="-513398">
              <a:buFont typeface="Arial"/>
              <a:buChar char="•"/>
              <a:tabLst>
                <a:tab pos="532448" algn="l"/>
              </a:tabLst>
            </a:pPr>
            <a:r>
              <a:rPr sz="3000" b="1" spc="-15" dirty="0">
                <a:solidFill>
                  <a:srgbClr val="C00000"/>
                </a:solidFill>
                <a:latin typeface="Calibri"/>
                <a:cs typeface="Calibri"/>
              </a:rPr>
              <a:t>Prompting</a:t>
            </a:r>
            <a:endParaRPr sz="3000">
              <a:latin typeface="Calibri"/>
              <a:cs typeface="Calibri"/>
            </a:endParaRPr>
          </a:p>
          <a:p>
            <a:pPr marL="1219200" marR="230505" lvl="1" indent="-514350">
              <a:buFont typeface="Arial"/>
              <a:buChar char="•"/>
              <a:tabLst>
                <a:tab pos="1219200" algn="l"/>
              </a:tabLst>
            </a:pPr>
            <a:r>
              <a:rPr sz="3000" dirty="0">
                <a:solidFill>
                  <a:srgbClr val="C00000"/>
                </a:solidFill>
                <a:latin typeface="Calibri"/>
                <a:cs typeface="Calibri"/>
              </a:rPr>
              <a:t>How</a:t>
            </a:r>
            <a:r>
              <a:rPr sz="3000" spc="-83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C00000"/>
                </a:solidFill>
                <a:latin typeface="Calibri"/>
                <a:cs typeface="Calibri"/>
              </a:rPr>
              <a:t>do</a:t>
            </a:r>
            <a:r>
              <a:rPr sz="3000" spc="-83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C00000"/>
                </a:solidFill>
                <a:latin typeface="Calibri"/>
                <a:cs typeface="Calibri"/>
              </a:rPr>
              <a:t>we</a:t>
            </a:r>
            <a:r>
              <a:rPr sz="3000" spc="-7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C00000"/>
                </a:solidFill>
                <a:latin typeface="Calibri"/>
                <a:cs typeface="Calibri"/>
              </a:rPr>
              <a:t>make</a:t>
            </a:r>
            <a:r>
              <a:rPr sz="3000" spc="-68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C00000"/>
                </a:solidFill>
                <a:latin typeface="Calibri"/>
                <a:cs typeface="Calibri"/>
              </a:rPr>
              <a:t>models</a:t>
            </a:r>
            <a:r>
              <a:rPr sz="3000" spc="-68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000" spc="-15" dirty="0">
                <a:solidFill>
                  <a:srgbClr val="C00000"/>
                </a:solidFill>
                <a:latin typeface="Calibri"/>
                <a:cs typeface="Calibri"/>
              </a:rPr>
              <a:t>understand</a:t>
            </a:r>
            <a:r>
              <a:rPr sz="3000" spc="-7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C00000"/>
                </a:solidFill>
                <a:latin typeface="Calibri"/>
                <a:cs typeface="Calibri"/>
              </a:rPr>
              <a:t>their</a:t>
            </a:r>
            <a:r>
              <a:rPr sz="3000" spc="-68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000" spc="-30" dirty="0">
                <a:solidFill>
                  <a:srgbClr val="C00000"/>
                </a:solidFill>
                <a:latin typeface="Calibri"/>
                <a:cs typeface="Calibri"/>
              </a:rPr>
              <a:t>task </a:t>
            </a:r>
            <a:r>
              <a:rPr sz="3000" dirty="0">
                <a:solidFill>
                  <a:srgbClr val="C00000"/>
                </a:solidFill>
                <a:latin typeface="Calibri"/>
                <a:cs typeface="Calibri"/>
              </a:rPr>
              <a:t>simply</a:t>
            </a:r>
            <a:r>
              <a:rPr sz="3000" spc="-83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C00000"/>
                </a:solidFill>
                <a:latin typeface="Calibri"/>
                <a:cs typeface="Calibri"/>
              </a:rPr>
              <a:t>by</a:t>
            </a:r>
            <a:r>
              <a:rPr sz="3000" spc="-7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C00000"/>
                </a:solidFill>
                <a:latin typeface="Calibri"/>
                <a:cs typeface="Calibri"/>
              </a:rPr>
              <a:t>describing</a:t>
            </a:r>
            <a:r>
              <a:rPr sz="3000" spc="-7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C00000"/>
                </a:solidFill>
                <a:latin typeface="Calibri"/>
                <a:cs typeface="Calibri"/>
              </a:rPr>
              <a:t>it</a:t>
            </a:r>
            <a:r>
              <a:rPr sz="3000" spc="-6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C00000"/>
                </a:solidFill>
                <a:latin typeface="Calibri"/>
                <a:cs typeface="Calibri"/>
              </a:rPr>
              <a:t>in</a:t>
            </a:r>
            <a:r>
              <a:rPr sz="3000" spc="-7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C00000"/>
                </a:solidFill>
                <a:latin typeface="Calibri"/>
                <a:cs typeface="Calibri"/>
              </a:rPr>
              <a:t>natural</a:t>
            </a:r>
            <a:r>
              <a:rPr sz="3000" spc="-6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000" spc="-15" dirty="0">
                <a:solidFill>
                  <a:srgbClr val="C00000"/>
                </a:solidFill>
                <a:latin typeface="Calibri"/>
                <a:cs typeface="Calibri"/>
              </a:rPr>
              <a:t>language?</a:t>
            </a:r>
            <a:endParaRPr sz="3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xfrm>
            <a:off x="11664267" y="6371008"/>
            <a:ext cx="322579" cy="2114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193675">
              <a:spcBef>
                <a:spcPts val="40"/>
              </a:spcBef>
            </a:pPr>
            <a:fld id="{81D60167-4931-47E6-BA6A-407CBD079E47}" type="slidenum">
              <a:rPr lang="en-GB" spc="-50" smtClean="0"/>
              <a:pPr marL="193675">
                <a:spcBef>
                  <a:spcPts val="40"/>
                </a:spcBef>
              </a:pPr>
              <a:t>133</a:t>
            </a:fld>
            <a:endParaRPr spc="-38" dirty="0"/>
          </a:p>
        </p:txBody>
      </p:sp>
      <p:sp>
        <p:nvSpPr>
          <p:cNvPr id="2" name="object 2"/>
          <p:cNvSpPr txBox="1"/>
          <p:nvPr/>
        </p:nvSpPr>
        <p:spPr>
          <a:xfrm>
            <a:off x="920461" y="1489710"/>
            <a:ext cx="15738158" cy="2307811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sz="3600" b="1" dirty="0">
                <a:solidFill>
                  <a:srgbClr val="3B3838"/>
                </a:solidFill>
                <a:latin typeface="Calibri"/>
                <a:cs typeface="Calibri"/>
              </a:rPr>
              <a:t>From</a:t>
            </a:r>
            <a:r>
              <a:rPr sz="3600" b="1" spc="-75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600" b="1" dirty="0">
                <a:solidFill>
                  <a:srgbClr val="3B3838"/>
                </a:solidFill>
                <a:latin typeface="Calibri"/>
                <a:cs typeface="Calibri"/>
              </a:rPr>
              <a:t>both</a:t>
            </a:r>
            <a:r>
              <a:rPr sz="3600" b="1" spc="-60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600" b="1" dirty="0">
                <a:solidFill>
                  <a:srgbClr val="3B3838"/>
                </a:solidFill>
                <a:latin typeface="Calibri"/>
                <a:cs typeface="Calibri"/>
              </a:rPr>
              <a:t>BERT</a:t>
            </a:r>
            <a:r>
              <a:rPr sz="3600" b="1" spc="-75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600" b="1" dirty="0">
                <a:solidFill>
                  <a:srgbClr val="3B3838"/>
                </a:solidFill>
                <a:latin typeface="Calibri"/>
                <a:cs typeface="Calibri"/>
              </a:rPr>
              <a:t>and</a:t>
            </a:r>
            <a:r>
              <a:rPr sz="3600" b="1" spc="-60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600" b="1" spc="-68" dirty="0">
                <a:solidFill>
                  <a:srgbClr val="3B3838"/>
                </a:solidFill>
                <a:latin typeface="Calibri"/>
                <a:cs typeface="Calibri"/>
              </a:rPr>
              <a:t>GPT,</a:t>
            </a:r>
            <a:r>
              <a:rPr sz="3600" b="1" spc="-60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600" b="1" dirty="0">
                <a:solidFill>
                  <a:srgbClr val="3B3838"/>
                </a:solidFill>
                <a:latin typeface="Calibri"/>
                <a:cs typeface="Calibri"/>
              </a:rPr>
              <a:t>we</a:t>
            </a:r>
            <a:r>
              <a:rPr sz="3600" b="1" spc="-60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600" b="1" dirty="0">
                <a:solidFill>
                  <a:srgbClr val="3B3838"/>
                </a:solidFill>
                <a:latin typeface="Calibri"/>
                <a:cs typeface="Calibri"/>
              </a:rPr>
              <a:t>learn</a:t>
            </a:r>
            <a:r>
              <a:rPr sz="3600" b="1" spc="-60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600" b="1" spc="-15" dirty="0">
                <a:solidFill>
                  <a:srgbClr val="3B3838"/>
                </a:solidFill>
                <a:latin typeface="Calibri"/>
                <a:cs typeface="Calibri"/>
              </a:rPr>
              <a:t>that…</a:t>
            </a:r>
            <a:endParaRPr sz="3600">
              <a:latin typeface="Calibri"/>
              <a:cs typeface="Calibri"/>
            </a:endParaRPr>
          </a:p>
          <a:p>
            <a:pPr marL="533400" marR="7620" indent="-514350">
              <a:lnSpc>
                <a:spcPct val="100800"/>
              </a:lnSpc>
              <a:buFont typeface="Arial"/>
              <a:buChar char="•"/>
              <a:tabLst>
                <a:tab pos="533400" algn="l"/>
              </a:tabLst>
            </a:pPr>
            <a:r>
              <a:rPr sz="3600" spc="-45" dirty="0">
                <a:solidFill>
                  <a:srgbClr val="3B3838"/>
                </a:solidFill>
                <a:latin typeface="Calibri"/>
                <a:cs typeface="Calibri"/>
              </a:rPr>
              <a:t>Transformers</a:t>
            </a:r>
            <a:r>
              <a:rPr sz="3600" spc="-83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3B3838"/>
                </a:solidFill>
                <a:latin typeface="Calibri"/>
                <a:cs typeface="Calibri"/>
              </a:rPr>
              <a:t>seem</a:t>
            </a:r>
            <a:r>
              <a:rPr sz="3600" spc="-75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3B3838"/>
                </a:solidFill>
                <a:latin typeface="Calibri"/>
                <a:cs typeface="Calibri"/>
              </a:rPr>
              <a:t>to</a:t>
            </a:r>
            <a:r>
              <a:rPr sz="3600" spc="-83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3B3838"/>
                </a:solidFill>
                <a:latin typeface="Calibri"/>
                <a:cs typeface="Calibri"/>
              </a:rPr>
              <a:t>provide</a:t>
            </a:r>
            <a:r>
              <a:rPr sz="3600" spc="-60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3B3838"/>
                </a:solidFill>
                <a:latin typeface="Calibri"/>
                <a:cs typeface="Calibri"/>
              </a:rPr>
              <a:t>a</a:t>
            </a:r>
            <a:r>
              <a:rPr sz="3600" spc="-75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3B3838"/>
                </a:solidFill>
                <a:latin typeface="Calibri"/>
                <a:cs typeface="Calibri"/>
              </a:rPr>
              <a:t>new</a:t>
            </a:r>
            <a:r>
              <a:rPr sz="3600" spc="-75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3B3838"/>
                </a:solidFill>
                <a:latin typeface="Calibri"/>
                <a:cs typeface="Calibri"/>
              </a:rPr>
              <a:t>class</a:t>
            </a:r>
            <a:r>
              <a:rPr sz="3600" spc="-83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3B3838"/>
                </a:solidFill>
                <a:latin typeface="Calibri"/>
                <a:cs typeface="Calibri"/>
              </a:rPr>
              <a:t>of</a:t>
            </a:r>
            <a:r>
              <a:rPr sz="3600" spc="-60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600" spc="-15" dirty="0">
                <a:solidFill>
                  <a:srgbClr val="3B3838"/>
                </a:solidFill>
                <a:latin typeface="Calibri"/>
                <a:cs typeface="Calibri"/>
              </a:rPr>
              <a:t>generalist</a:t>
            </a:r>
            <a:r>
              <a:rPr sz="3600" spc="-83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3B3838"/>
                </a:solidFill>
                <a:latin typeface="Calibri"/>
                <a:cs typeface="Calibri"/>
              </a:rPr>
              <a:t>models</a:t>
            </a:r>
            <a:r>
              <a:rPr sz="3600" spc="-75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3B3838"/>
                </a:solidFill>
                <a:latin typeface="Calibri"/>
                <a:cs typeface="Calibri"/>
              </a:rPr>
              <a:t>that</a:t>
            </a:r>
            <a:r>
              <a:rPr sz="3600" spc="-98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3B3838"/>
                </a:solidFill>
                <a:latin typeface="Calibri"/>
                <a:cs typeface="Calibri"/>
              </a:rPr>
              <a:t>are</a:t>
            </a:r>
            <a:r>
              <a:rPr sz="3600" spc="-68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3B3838"/>
                </a:solidFill>
                <a:latin typeface="Calibri"/>
                <a:cs typeface="Calibri"/>
              </a:rPr>
              <a:t>capable</a:t>
            </a:r>
            <a:r>
              <a:rPr sz="3600" spc="-75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600" spc="-38" dirty="0">
                <a:solidFill>
                  <a:srgbClr val="3B3838"/>
                </a:solidFill>
                <a:latin typeface="Calibri"/>
                <a:cs typeface="Calibri"/>
              </a:rPr>
              <a:t>of </a:t>
            </a:r>
            <a:r>
              <a:rPr sz="3600" dirty="0">
                <a:solidFill>
                  <a:srgbClr val="3B3838"/>
                </a:solidFill>
                <a:latin typeface="Calibri"/>
                <a:cs typeface="Calibri"/>
              </a:rPr>
              <a:t>capturing</a:t>
            </a:r>
            <a:r>
              <a:rPr sz="3600" spc="-98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3B3838"/>
                </a:solidFill>
                <a:latin typeface="Calibri"/>
                <a:cs typeface="Calibri"/>
              </a:rPr>
              <a:t>knowledge</a:t>
            </a:r>
            <a:r>
              <a:rPr sz="3600" spc="-83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3B3838"/>
                </a:solidFill>
                <a:latin typeface="Calibri"/>
                <a:cs typeface="Calibri"/>
              </a:rPr>
              <a:t>which</a:t>
            </a:r>
            <a:r>
              <a:rPr sz="3600" spc="-83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3B3838"/>
                </a:solidFill>
                <a:latin typeface="Calibri"/>
                <a:cs typeface="Calibri"/>
              </a:rPr>
              <a:t>is</a:t>
            </a:r>
            <a:r>
              <a:rPr sz="3600" spc="-90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3B3838"/>
                </a:solidFill>
                <a:latin typeface="Calibri"/>
                <a:cs typeface="Calibri"/>
              </a:rPr>
              <a:t>more</a:t>
            </a:r>
            <a:r>
              <a:rPr sz="3600" spc="-75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600" spc="-15" dirty="0">
                <a:solidFill>
                  <a:srgbClr val="3B3838"/>
                </a:solidFill>
                <a:latin typeface="Calibri"/>
                <a:cs typeface="Calibri"/>
              </a:rPr>
              <a:t>fundamental</a:t>
            </a:r>
            <a:r>
              <a:rPr sz="3600" spc="-98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3B3838"/>
                </a:solidFill>
                <a:latin typeface="Calibri"/>
                <a:cs typeface="Calibri"/>
              </a:rPr>
              <a:t>than</a:t>
            </a:r>
            <a:r>
              <a:rPr sz="3600" spc="-83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600" spc="-53" dirty="0">
                <a:solidFill>
                  <a:srgbClr val="3B3838"/>
                </a:solidFill>
                <a:latin typeface="Calibri"/>
                <a:cs typeface="Calibri"/>
              </a:rPr>
              <a:t>task-</a:t>
            </a:r>
            <a:r>
              <a:rPr sz="3600" dirty="0">
                <a:solidFill>
                  <a:srgbClr val="3B3838"/>
                </a:solidFill>
                <a:latin typeface="Calibri"/>
                <a:cs typeface="Calibri"/>
              </a:rPr>
              <a:t>specific</a:t>
            </a:r>
            <a:r>
              <a:rPr sz="3600" spc="-98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600" spc="-15" dirty="0">
                <a:solidFill>
                  <a:srgbClr val="3B3838"/>
                </a:solidFill>
                <a:latin typeface="Calibri"/>
                <a:cs typeface="Calibri"/>
              </a:rPr>
              <a:t>abilities.</a:t>
            </a:r>
            <a:endParaRPr sz="3600">
              <a:latin typeface="Calibri"/>
              <a:cs typeface="Calibri"/>
            </a:endParaRPr>
          </a:p>
          <a:p>
            <a:pPr marL="154305" algn="ctr">
              <a:spcBef>
                <a:spcPts val="1245"/>
              </a:spcBef>
              <a:tabLst>
                <a:tab pos="7416165" algn="l"/>
              </a:tabLst>
            </a:pPr>
            <a:r>
              <a:rPr sz="3000" b="1" u="sng" dirty="0">
                <a:solidFill>
                  <a:srgbClr val="3B3838"/>
                </a:solidFill>
                <a:uFill>
                  <a:solidFill>
                    <a:srgbClr val="3B3838"/>
                  </a:solidFill>
                </a:uFill>
                <a:latin typeface="Calibri"/>
                <a:cs typeface="Calibri"/>
              </a:rPr>
              <a:t>Before</a:t>
            </a:r>
            <a:r>
              <a:rPr sz="3000" b="1" u="sng" spc="-165" dirty="0">
                <a:solidFill>
                  <a:srgbClr val="3B3838"/>
                </a:solidFill>
                <a:uFill>
                  <a:solidFill>
                    <a:srgbClr val="3B3838"/>
                  </a:solidFill>
                </a:uFill>
                <a:latin typeface="Calibri"/>
                <a:cs typeface="Calibri"/>
              </a:rPr>
              <a:t> </a:t>
            </a:r>
            <a:r>
              <a:rPr sz="3000" b="1" u="sng" spc="-30" dirty="0">
                <a:solidFill>
                  <a:srgbClr val="3B3838"/>
                </a:solidFill>
                <a:uFill>
                  <a:solidFill>
                    <a:srgbClr val="3B3838"/>
                  </a:solidFill>
                </a:uFill>
                <a:latin typeface="Calibri"/>
                <a:cs typeface="Calibri"/>
              </a:rPr>
              <a:t>LLMs</a:t>
            </a:r>
            <a:r>
              <a:rPr sz="3000" b="1" dirty="0">
                <a:solidFill>
                  <a:srgbClr val="3B3838"/>
                </a:solidFill>
                <a:latin typeface="Calibri"/>
                <a:cs typeface="Calibri"/>
              </a:rPr>
              <a:t>	</a:t>
            </a:r>
            <a:r>
              <a:rPr sz="3000" b="1" u="sng" dirty="0">
                <a:solidFill>
                  <a:srgbClr val="3B3838"/>
                </a:solidFill>
                <a:uFill>
                  <a:solidFill>
                    <a:srgbClr val="3B3838"/>
                  </a:solidFill>
                </a:uFill>
                <a:latin typeface="Calibri"/>
                <a:cs typeface="Calibri"/>
              </a:rPr>
              <a:t>Since</a:t>
            </a:r>
            <a:r>
              <a:rPr sz="3000" b="1" u="sng" spc="-75" dirty="0">
                <a:solidFill>
                  <a:srgbClr val="3B3838"/>
                </a:solidFill>
                <a:uFill>
                  <a:solidFill>
                    <a:srgbClr val="3B3838"/>
                  </a:solidFill>
                </a:uFill>
                <a:latin typeface="Calibri"/>
                <a:cs typeface="Calibri"/>
              </a:rPr>
              <a:t> </a:t>
            </a:r>
            <a:r>
              <a:rPr sz="3000" b="1" u="sng" spc="-30" dirty="0">
                <a:solidFill>
                  <a:srgbClr val="3B3838"/>
                </a:solidFill>
                <a:uFill>
                  <a:solidFill>
                    <a:srgbClr val="3B3838"/>
                  </a:solidFill>
                </a:uFill>
                <a:latin typeface="Calibri"/>
                <a:cs typeface="Calibri"/>
              </a:rPr>
              <a:t>LLMs</a:t>
            </a:r>
            <a:endParaRPr sz="3000">
              <a:latin typeface="Calibri"/>
              <a:cs typeface="Calibri"/>
            </a:endParaRPr>
          </a:p>
        </p:txBody>
      </p:sp>
      <p:sp>
        <p:nvSpPr>
          <p:cNvPr id="3" name="object 3" descr="$PPTXTitle"/>
          <p:cNvSpPr txBox="1">
            <a:spLocks noGrp="1"/>
          </p:cNvSpPr>
          <p:nvPr>
            <p:ph type="title"/>
          </p:nvPr>
        </p:nvSpPr>
        <p:spPr>
          <a:xfrm>
            <a:off x="2037492" y="319341"/>
            <a:ext cx="14213205" cy="696344"/>
          </a:xfrm>
          <a:prstGeom prst="rect">
            <a:avLst/>
          </a:prstGeom>
        </p:spPr>
        <p:txBody>
          <a:bodyPr vert="horz" wrap="square" lIns="0" tIns="19050" rIns="0" bIns="0" rtlCol="0" anchor="ctr">
            <a:spAutoFit/>
          </a:bodyPr>
          <a:lstStyle/>
          <a:p>
            <a:pPr marL="19050">
              <a:spcBef>
                <a:spcPts val="150"/>
              </a:spcBef>
            </a:pPr>
            <a:r>
              <a:rPr dirty="0"/>
              <a:t>The</a:t>
            </a:r>
            <a:r>
              <a:rPr spc="-105" dirty="0"/>
              <a:t> </a:t>
            </a:r>
            <a:r>
              <a:rPr dirty="0"/>
              <a:t>LLM</a:t>
            </a:r>
            <a:r>
              <a:rPr spc="-105" dirty="0"/>
              <a:t> </a:t>
            </a:r>
            <a:r>
              <a:rPr dirty="0"/>
              <a:t>Era</a:t>
            </a:r>
            <a:r>
              <a:rPr spc="-98" dirty="0"/>
              <a:t> </a:t>
            </a:r>
            <a:r>
              <a:rPr dirty="0"/>
              <a:t>–</a:t>
            </a:r>
            <a:r>
              <a:rPr spc="-113" dirty="0"/>
              <a:t> </a:t>
            </a:r>
            <a:r>
              <a:rPr spc="-15" dirty="0"/>
              <a:t>Paradigm</a:t>
            </a:r>
            <a:r>
              <a:rPr spc="-105" dirty="0"/>
              <a:t> </a:t>
            </a:r>
            <a:r>
              <a:rPr dirty="0"/>
              <a:t>Shift</a:t>
            </a:r>
            <a:r>
              <a:rPr spc="-98" dirty="0"/>
              <a:t> </a:t>
            </a:r>
            <a:r>
              <a:rPr dirty="0"/>
              <a:t>in</a:t>
            </a:r>
            <a:r>
              <a:rPr spc="-98" dirty="0"/>
              <a:t> </a:t>
            </a:r>
            <a:r>
              <a:rPr dirty="0"/>
              <a:t>Machine</a:t>
            </a:r>
            <a:r>
              <a:rPr spc="-105" dirty="0"/>
              <a:t> </a:t>
            </a:r>
            <a:r>
              <a:rPr spc="-15" dirty="0"/>
              <a:t>Learning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07946" y="4126231"/>
            <a:ext cx="7978140" cy="2789225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532448" indent="-513398">
              <a:spcBef>
                <a:spcPts val="150"/>
              </a:spcBef>
              <a:buFont typeface="Arial"/>
              <a:buChar char="•"/>
              <a:tabLst>
                <a:tab pos="532448" algn="l"/>
              </a:tabLst>
            </a:pPr>
            <a:r>
              <a:rPr sz="3000" b="1" spc="-15" dirty="0">
                <a:solidFill>
                  <a:srgbClr val="3B3838"/>
                </a:solidFill>
                <a:latin typeface="Calibri"/>
                <a:cs typeface="Calibri"/>
              </a:rPr>
              <a:t>Feature</a:t>
            </a:r>
            <a:r>
              <a:rPr sz="3000" b="1" spc="-105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000" b="1" spc="-15" dirty="0">
                <a:solidFill>
                  <a:srgbClr val="3B3838"/>
                </a:solidFill>
                <a:latin typeface="Calibri"/>
                <a:cs typeface="Calibri"/>
              </a:rPr>
              <a:t>Engineering</a:t>
            </a:r>
            <a:endParaRPr sz="3000">
              <a:latin typeface="Calibri"/>
              <a:cs typeface="Calibri"/>
            </a:endParaRPr>
          </a:p>
          <a:p>
            <a:pPr marL="1219200" marR="1144905" lvl="1" indent="-514350">
              <a:buFont typeface="Arial"/>
              <a:buChar char="•"/>
              <a:tabLst>
                <a:tab pos="1219200" algn="l"/>
              </a:tabLst>
            </a:pPr>
            <a:r>
              <a:rPr sz="3000" dirty="0">
                <a:solidFill>
                  <a:srgbClr val="3B3838"/>
                </a:solidFill>
                <a:latin typeface="Calibri"/>
                <a:cs typeface="Calibri"/>
              </a:rPr>
              <a:t>How</a:t>
            </a:r>
            <a:r>
              <a:rPr sz="3000" spc="-53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3B3838"/>
                </a:solidFill>
                <a:latin typeface="Calibri"/>
                <a:cs typeface="Calibri"/>
              </a:rPr>
              <a:t>do</a:t>
            </a:r>
            <a:r>
              <a:rPr sz="3000" spc="-45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3B3838"/>
                </a:solidFill>
                <a:latin typeface="Calibri"/>
                <a:cs typeface="Calibri"/>
              </a:rPr>
              <a:t>we</a:t>
            </a:r>
            <a:r>
              <a:rPr sz="3000" spc="-30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3B3838"/>
                </a:solidFill>
                <a:latin typeface="Calibri"/>
                <a:cs typeface="Calibri"/>
              </a:rPr>
              <a:t>design</a:t>
            </a:r>
            <a:r>
              <a:rPr sz="3000" spc="-38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3B3838"/>
                </a:solidFill>
                <a:latin typeface="Calibri"/>
                <a:cs typeface="Calibri"/>
              </a:rPr>
              <a:t>or</a:t>
            </a:r>
            <a:r>
              <a:rPr sz="3000" spc="-38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3B3838"/>
                </a:solidFill>
                <a:latin typeface="Calibri"/>
                <a:cs typeface="Calibri"/>
              </a:rPr>
              <a:t>select</a:t>
            </a:r>
            <a:r>
              <a:rPr sz="3000" spc="-30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3B3838"/>
                </a:solidFill>
                <a:latin typeface="Calibri"/>
                <a:cs typeface="Calibri"/>
              </a:rPr>
              <a:t>the</a:t>
            </a:r>
            <a:r>
              <a:rPr sz="3000" spc="-30" dirty="0">
                <a:solidFill>
                  <a:srgbClr val="3B3838"/>
                </a:solidFill>
                <a:latin typeface="Calibri"/>
                <a:cs typeface="Calibri"/>
              </a:rPr>
              <a:t> best </a:t>
            </a:r>
            <a:r>
              <a:rPr sz="3000" spc="-15" dirty="0">
                <a:solidFill>
                  <a:srgbClr val="3B3838"/>
                </a:solidFill>
                <a:latin typeface="Calibri"/>
                <a:cs typeface="Calibri"/>
              </a:rPr>
              <a:t>features</a:t>
            </a:r>
            <a:r>
              <a:rPr sz="3000" spc="-75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3B3838"/>
                </a:solidFill>
                <a:latin typeface="Calibri"/>
                <a:cs typeface="Calibri"/>
              </a:rPr>
              <a:t>for</a:t>
            </a:r>
            <a:r>
              <a:rPr sz="3000" spc="-68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3B3838"/>
                </a:solidFill>
                <a:latin typeface="Calibri"/>
                <a:cs typeface="Calibri"/>
              </a:rPr>
              <a:t>a</a:t>
            </a:r>
            <a:r>
              <a:rPr sz="3000" spc="-75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000" spc="-30" dirty="0">
                <a:solidFill>
                  <a:srgbClr val="3B3838"/>
                </a:solidFill>
                <a:latin typeface="Calibri"/>
                <a:cs typeface="Calibri"/>
              </a:rPr>
              <a:t>task?</a:t>
            </a:r>
            <a:endParaRPr sz="3000">
              <a:latin typeface="Calibri"/>
              <a:cs typeface="Calibri"/>
            </a:endParaRPr>
          </a:p>
          <a:p>
            <a:pPr marL="532448" indent="-513398">
              <a:buFont typeface="Arial"/>
              <a:buChar char="•"/>
              <a:tabLst>
                <a:tab pos="532448" algn="l"/>
              </a:tabLst>
            </a:pPr>
            <a:r>
              <a:rPr sz="3000" b="1" dirty="0">
                <a:solidFill>
                  <a:srgbClr val="3B3838"/>
                </a:solidFill>
                <a:latin typeface="Calibri"/>
                <a:cs typeface="Calibri"/>
              </a:rPr>
              <a:t>Model</a:t>
            </a:r>
            <a:r>
              <a:rPr sz="3000" b="1" spc="-75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000" b="1" spc="-15" dirty="0">
                <a:solidFill>
                  <a:srgbClr val="3B3838"/>
                </a:solidFill>
                <a:latin typeface="Calibri"/>
                <a:cs typeface="Calibri"/>
              </a:rPr>
              <a:t>Selection</a:t>
            </a:r>
            <a:endParaRPr sz="3000">
              <a:latin typeface="Calibri"/>
              <a:cs typeface="Calibri"/>
            </a:endParaRPr>
          </a:p>
          <a:p>
            <a:pPr marL="1218248" lvl="1" indent="-513398">
              <a:buFont typeface="Arial"/>
              <a:buChar char="•"/>
              <a:tabLst>
                <a:tab pos="1218248" algn="l"/>
              </a:tabLst>
            </a:pPr>
            <a:r>
              <a:rPr sz="3000" dirty="0">
                <a:solidFill>
                  <a:srgbClr val="3B3838"/>
                </a:solidFill>
                <a:latin typeface="Calibri"/>
                <a:cs typeface="Calibri"/>
              </a:rPr>
              <a:t>Which</a:t>
            </a:r>
            <a:r>
              <a:rPr sz="3000" spc="-60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3B3838"/>
                </a:solidFill>
                <a:latin typeface="Calibri"/>
                <a:cs typeface="Calibri"/>
              </a:rPr>
              <a:t>model</a:t>
            </a:r>
            <a:r>
              <a:rPr sz="3000" spc="-60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3B3838"/>
                </a:solidFill>
                <a:latin typeface="Calibri"/>
                <a:cs typeface="Calibri"/>
              </a:rPr>
              <a:t>is</a:t>
            </a:r>
            <a:r>
              <a:rPr sz="3000" spc="-53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3B3838"/>
                </a:solidFill>
                <a:latin typeface="Calibri"/>
                <a:cs typeface="Calibri"/>
              </a:rPr>
              <a:t>best</a:t>
            </a:r>
            <a:r>
              <a:rPr sz="3000" spc="-53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3B3838"/>
                </a:solidFill>
                <a:latin typeface="Calibri"/>
                <a:cs typeface="Calibri"/>
              </a:rPr>
              <a:t>for</a:t>
            </a:r>
            <a:r>
              <a:rPr sz="3000" spc="-53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3B3838"/>
                </a:solidFill>
                <a:latin typeface="Calibri"/>
                <a:cs typeface="Calibri"/>
              </a:rPr>
              <a:t>which</a:t>
            </a:r>
            <a:r>
              <a:rPr sz="3000" spc="-60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3B3838"/>
                </a:solidFill>
                <a:latin typeface="Calibri"/>
                <a:cs typeface="Calibri"/>
              </a:rPr>
              <a:t>type</a:t>
            </a:r>
            <a:r>
              <a:rPr sz="3000" spc="-53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3B3838"/>
                </a:solidFill>
                <a:latin typeface="Calibri"/>
                <a:cs typeface="Calibri"/>
              </a:rPr>
              <a:t>of</a:t>
            </a:r>
            <a:r>
              <a:rPr sz="3000" spc="-60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000" spc="-15" dirty="0">
                <a:solidFill>
                  <a:srgbClr val="3B3838"/>
                </a:solidFill>
                <a:latin typeface="Calibri"/>
                <a:cs typeface="Calibri"/>
              </a:rPr>
              <a:t>task?</a:t>
            </a:r>
            <a:endParaRPr sz="3000">
              <a:latin typeface="Calibri"/>
              <a:cs typeface="Calibri"/>
            </a:endParaRPr>
          </a:p>
          <a:p>
            <a:pPr marL="532448" indent="-513398">
              <a:buFont typeface="Arial"/>
              <a:buChar char="•"/>
              <a:tabLst>
                <a:tab pos="532448" algn="l"/>
              </a:tabLst>
            </a:pPr>
            <a:r>
              <a:rPr sz="3000" b="1" spc="-38" dirty="0">
                <a:solidFill>
                  <a:srgbClr val="3B3838"/>
                </a:solidFill>
                <a:latin typeface="Calibri"/>
                <a:cs typeface="Calibri"/>
              </a:rPr>
              <a:t>Transfer</a:t>
            </a:r>
            <a:r>
              <a:rPr sz="3000" b="1" spc="-83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000" b="1" spc="-15" dirty="0">
                <a:solidFill>
                  <a:srgbClr val="3B3838"/>
                </a:solidFill>
                <a:latin typeface="Calibri"/>
                <a:cs typeface="Calibri"/>
              </a:rPr>
              <a:t>Learning</a:t>
            </a:r>
            <a:endParaRPr sz="30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07946" y="6869431"/>
            <a:ext cx="7590473" cy="2789225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219200" marR="7620" indent="-514350">
              <a:spcBef>
                <a:spcPts val="150"/>
              </a:spcBef>
              <a:buFont typeface="Arial"/>
              <a:buChar char="•"/>
              <a:tabLst>
                <a:tab pos="1219200" algn="l"/>
              </a:tabLst>
            </a:pPr>
            <a:r>
              <a:rPr sz="3000" dirty="0">
                <a:solidFill>
                  <a:srgbClr val="3B3838"/>
                </a:solidFill>
                <a:latin typeface="Calibri"/>
                <a:cs typeface="Calibri"/>
              </a:rPr>
              <a:t>Given</a:t>
            </a:r>
            <a:r>
              <a:rPr sz="3000" spc="-83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3B3838"/>
                </a:solidFill>
                <a:latin typeface="Calibri"/>
                <a:cs typeface="Calibri"/>
              </a:rPr>
              <a:t>scarce</a:t>
            </a:r>
            <a:r>
              <a:rPr sz="3000" spc="-75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3B3838"/>
                </a:solidFill>
                <a:latin typeface="Calibri"/>
                <a:cs typeface="Calibri"/>
              </a:rPr>
              <a:t>labeled</a:t>
            </a:r>
            <a:r>
              <a:rPr sz="3000" spc="-83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3B3838"/>
                </a:solidFill>
                <a:latin typeface="Calibri"/>
                <a:cs typeface="Calibri"/>
              </a:rPr>
              <a:t>data,</a:t>
            </a:r>
            <a:r>
              <a:rPr sz="3000" spc="-83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3B3838"/>
                </a:solidFill>
                <a:latin typeface="Calibri"/>
                <a:cs typeface="Calibri"/>
              </a:rPr>
              <a:t>how</a:t>
            </a:r>
            <a:r>
              <a:rPr sz="3000" spc="-90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3B3838"/>
                </a:solidFill>
                <a:latin typeface="Calibri"/>
                <a:cs typeface="Calibri"/>
              </a:rPr>
              <a:t>do</a:t>
            </a:r>
            <a:r>
              <a:rPr sz="3000" spc="-83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000" spc="-38" dirty="0">
                <a:solidFill>
                  <a:srgbClr val="3B3838"/>
                </a:solidFill>
                <a:latin typeface="Calibri"/>
                <a:cs typeface="Calibri"/>
              </a:rPr>
              <a:t>we </a:t>
            </a:r>
            <a:r>
              <a:rPr sz="3000" spc="-15" dirty="0">
                <a:solidFill>
                  <a:srgbClr val="3B3838"/>
                </a:solidFill>
                <a:latin typeface="Calibri"/>
                <a:cs typeface="Calibri"/>
              </a:rPr>
              <a:t>transfer</a:t>
            </a:r>
            <a:r>
              <a:rPr sz="3000" spc="-105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3B3838"/>
                </a:solidFill>
                <a:latin typeface="Calibri"/>
                <a:cs typeface="Calibri"/>
              </a:rPr>
              <a:t>knowledge</a:t>
            </a:r>
            <a:r>
              <a:rPr sz="3000" spc="-105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3B3838"/>
                </a:solidFill>
                <a:latin typeface="Calibri"/>
                <a:cs typeface="Calibri"/>
              </a:rPr>
              <a:t>from</a:t>
            </a:r>
            <a:r>
              <a:rPr sz="3000" spc="-98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3B3838"/>
                </a:solidFill>
                <a:latin typeface="Calibri"/>
                <a:cs typeface="Calibri"/>
              </a:rPr>
              <a:t>other</a:t>
            </a:r>
            <a:r>
              <a:rPr sz="3000" spc="-105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000" spc="-15" dirty="0">
                <a:solidFill>
                  <a:srgbClr val="3B3838"/>
                </a:solidFill>
                <a:latin typeface="Calibri"/>
                <a:cs typeface="Calibri"/>
              </a:rPr>
              <a:t>domains?</a:t>
            </a:r>
            <a:endParaRPr sz="3000">
              <a:latin typeface="Calibri"/>
              <a:cs typeface="Calibri"/>
            </a:endParaRPr>
          </a:p>
          <a:p>
            <a:pPr marL="532448" indent="-513398">
              <a:buFont typeface="Arial"/>
              <a:buChar char="•"/>
              <a:tabLst>
                <a:tab pos="532448" algn="l"/>
              </a:tabLst>
            </a:pPr>
            <a:r>
              <a:rPr sz="3000" b="1" spc="-15" dirty="0">
                <a:solidFill>
                  <a:srgbClr val="3B3838"/>
                </a:solidFill>
                <a:latin typeface="Calibri"/>
                <a:cs typeface="Calibri"/>
              </a:rPr>
              <a:t>Overfitting</a:t>
            </a:r>
            <a:r>
              <a:rPr sz="3000" b="1" spc="-38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000" b="1" dirty="0">
                <a:solidFill>
                  <a:srgbClr val="3B3838"/>
                </a:solidFill>
                <a:latin typeface="Calibri"/>
                <a:cs typeface="Calibri"/>
              </a:rPr>
              <a:t>vs</a:t>
            </a:r>
            <a:r>
              <a:rPr sz="3000" b="1" spc="-38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000" b="1" spc="-15" dirty="0">
                <a:solidFill>
                  <a:srgbClr val="3B3838"/>
                </a:solidFill>
                <a:latin typeface="Calibri"/>
                <a:cs typeface="Calibri"/>
              </a:rPr>
              <a:t>Generalization</a:t>
            </a:r>
            <a:endParaRPr sz="3000">
              <a:latin typeface="Calibri"/>
              <a:cs typeface="Calibri"/>
            </a:endParaRPr>
          </a:p>
          <a:p>
            <a:pPr marL="1219200" marR="763905" lvl="1" indent="-514350">
              <a:buFont typeface="Arial"/>
              <a:buChar char="•"/>
              <a:tabLst>
                <a:tab pos="1219200" algn="l"/>
              </a:tabLst>
            </a:pPr>
            <a:r>
              <a:rPr sz="3000" dirty="0">
                <a:solidFill>
                  <a:srgbClr val="3B3838"/>
                </a:solidFill>
                <a:latin typeface="Calibri"/>
                <a:cs typeface="Calibri"/>
              </a:rPr>
              <a:t>How</a:t>
            </a:r>
            <a:r>
              <a:rPr sz="3000" spc="-60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3B3838"/>
                </a:solidFill>
                <a:latin typeface="Calibri"/>
                <a:cs typeface="Calibri"/>
              </a:rPr>
              <a:t>do</a:t>
            </a:r>
            <a:r>
              <a:rPr sz="3000" spc="-60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3B3838"/>
                </a:solidFill>
                <a:latin typeface="Calibri"/>
                <a:cs typeface="Calibri"/>
              </a:rPr>
              <a:t>we</a:t>
            </a:r>
            <a:r>
              <a:rPr sz="3000" spc="-45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3B3838"/>
                </a:solidFill>
                <a:latin typeface="Calibri"/>
                <a:cs typeface="Calibri"/>
              </a:rPr>
              <a:t>balance</a:t>
            </a:r>
            <a:r>
              <a:rPr sz="3000" spc="-45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000" spc="-15" dirty="0">
                <a:solidFill>
                  <a:srgbClr val="3B3838"/>
                </a:solidFill>
                <a:latin typeface="Calibri"/>
                <a:cs typeface="Calibri"/>
              </a:rPr>
              <a:t>complexity</a:t>
            </a:r>
            <a:r>
              <a:rPr sz="3000" spc="-60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000" spc="-38" dirty="0">
                <a:solidFill>
                  <a:srgbClr val="3B3838"/>
                </a:solidFill>
                <a:latin typeface="Calibri"/>
                <a:cs typeface="Calibri"/>
              </a:rPr>
              <a:t>and </a:t>
            </a:r>
            <a:r>
              <a:rPr sz="3000" dirty="0">
                <a:solidFill>
                  <a:srgbClr val="3B3838"/>
                </a:solidFill>
                <a:latin typeface="Calibri"/>
                <a:cs typeface="Calibri"/>
              </a:rPr>
              <a:t>capacity</a:t>
            </a:r>
            <a:r>
              <a:rPr sz="3000" spc="-83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3B3838"/>
                </a:solidFill>
                <a:latin typeface="Calibri"/>
                <a:cs typeface="Calibri"/>
              </a:rPr>
              <a:t>to</a:t>
            </a:r>
            <a:r>
              <a:rPr sz="3000" spc="-68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000" spc="-15" dirty="0">
                <a:solidFill>
                  <a:srgbClr val="3B3838"/>
                </a:solidFill>
                <a:latin typeface="Calibri"/>
                <a:cs typeface="Calibri"/>
              </a:rPr>
              <a:t>prevent</a:t>
            </a:r>
            <a:r>
              <a:rPr sz="3000" spc="-60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000" spc="-15" dirty="0">
                <a:solidFill>
                  <a:srgbClr val="3B3838"/>
                </a:solidFill>
                <a:latin typeface="Calibri"/>
                <a:cs typeface="Calibri"/>
              </a:rPr>
              <a:t>overfitting</a:t>
            </a:r>
            <a:r>
              <a:rPr sz="3000" spc="-60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000" spc="-15" dirty="0">
                <a:solidFill>
                  <a:srgbClr val="3B3838"/>
                </a:solidFill>
                <a:latin typeface="Calibri"/>
                <a:cs typeface="Calibri"/>
              </a:rPr>
              <a:t>while maintaining</a:t>
            </a:r>
            <a:r>
              <a:rPr sz="3000" spc="-45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3B3838"/>
                </a:solidFill>
                <a:latin typeface="Calibri"/>
                <a:cs typeface="Calibri"/>
              </a:rPr>
              <a:t>good</a:t>
            </a:r>
            <a:r>
              <a:rPr sz="3000" spc="-30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000" spc="-15" dirty="0">
                <a:solidFill>
                  <a:srgbClr val="3B3838"/>
                </a:solidFill>
                <a:latin typeface="Calibri"/>
                <a:cs typeface="Calibri"/>
              </a:rPr>
              <a:t>performance?</a:t>
            </a:r>
            <a:endParaRPr sz="30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262086" y="4167379"/>
            <a:ext cx="8745855" cy="555921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532448" indent="-513398">
              <a:spcBef>
                <a:spcPts val="150"/>
              </a:spcBef>
              <a:buFont typeface="Arial"/>
              <a:buChar char="•"/>
              <a:tabLst>
                <a:tab pos="532448" algn="l"/>
              </a:tabLst>
            </a:pPr>
            <a:r>
              <a:rPr sz="3000" b="1" spc="-30" dirty="0">
                <a:solidFill>
                  <a:srgbClr val="3B3838"/>
                </a:solidFill>
                <a:latin typeface="Calibri"/>
                <a:cs typeface="Calibri"/>
              </a:rPr>
              <a:t>Pre-</a:t>
            </a:r>
            <a:r>
              <a:rPr sz="3000" b="1" dirty="0">
                <a:solidFill>
                  <a:srgbClr val="3B3838"/>
                </a:solidFill>
                <a:latin typeface="Calibri"/>
                <a:cs typeface="Calibri"/>
              </a:rPr>
              <a:t>training</a:t>
            </a:r>
            <a:r>
              <a:rPr sz="3000" b="1" spc="-75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000" b="1" dirty="0">
                <a:solidFill>
                  <a:srgbClr val="3B3838"/>
                </a:solidFill>
                <a:latin typeface="Calibri"/>
                <a:cs typeface="Calibri"/>
              </a:rPr>
              <a:t>and</a:t>
            </a:r>
            <a:r>
              <a:rPr sz="3000" b="1" spc="-75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000" b="1" spc="-15" dirty="0">
                <a:solidFill>
                  <a:srgbClr val="3B3838"/>
                </a:solidFill>
                <a:latin typeface="Calibri"/>
                <a:cs typeface="Calibri"/>
              </a:rPr>
              <a:t>Fine-tuning</a:t>
            </a:r>
            <a:endParaRPr sz="3000">
              <a:latin typeface="Calibri"/>
              <a:cs typeface="Calibri"/>
            </a:endParaRPr>
          </a:p>
          <a:p>
            <a:pPr marL="1219200" marR="493395" lvl="1" indent="-514350">
              <a:buFont typeface="Arial"/>
              <a:buChar char="•"/>
              <a:tabLst>
                <a:tab pos="1219200" algn="l"/>
              </a:tabLst>
            </a:pPr>
            <a:r>
              <a:rPr sz="3000" dirty="0">
                <a:solidFill>
                  <a:srgbClr val="3B3838"/>
                </a:solidFill>
                <a:latin typeface="Calibri"/>
                <a:cs typeface="Calibri"/>
              </a:rPr>
              <a:t>How</a:t>
            </a:r>
            <a:r>
              <a:rPr sz="3000" spc="-75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3B3838"/>
                </a:solidFill>
                <a:latin typeface="Calibri"/>
                <a:cs typeface="Calibri"/>
              </a:rPr>
              <a:t>do</a:t>
            </a:r>
            <a:r>
              <a:rPr sz="3000" spc="-68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3B3838"/>
                </a:solidFill>
                <a:latin typeface="Calibri"/>
                <a:cs typeface="Calibri"/>
              </a:rPr>
              <a:t>we</a:t>
            </a:r>
            <a:r>
              <a:rPr sz="3000" spc="-53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000" spc="-15" dirty="0">
                <a:solidFill>
                  <a:srgbClr val="3B3838"/>
                </a:solidFill>
                <a:latin typeface="Calibri"/>
                <a:cs typeface="Calibri"/>
              </a:rPr>
              <a:t>leverage</a:t>
            </a:r>
            <a:r>
              <a:rPr sz="3000" spc="-60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3B3838"/>
                </a:solidFill>
                <a:latin typeface="Calibri"/>
                <a:cs typeface="Calibri"/>
              </a:rPr>
              <a:t>large</a:t>
            </a:r>
            <a:r>
              <a:rPr sz="3000" spc="-53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3B3838"/>
                </a:solidFill>
                <a:latin typeface="Calibri"/>
                <a:cs typeface="Calibri"/>
              </a:rPr>
              <a:t>scales</a:t>
            </a:r>
            <a:r>
              <a:rPr sz="3000" spc="-53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3B3838"/>
                </a:solidFill>
                <a:latin typeface="Calibri"/>
                <a:cs typeface="Calibri"/>
              </a:rPr>
              <a:t>of</a:t>
            </a:r>
            <a:r>
              <a:rPr sz="3000" spc="-60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000" spc="-15" dirty="0">
                <a:solidFill>
                  <a:srgbClr val="3B3838"/>
                </a:solidFill>
                <a:latin typeface="Calibri"/>
                <a:cs typeface="Calibri"/>
              </a:rPr>
              <a:t>unlabeled </a:t>
            </a:r>
            <a:r>
              <a:rPr sz="3000" dirty="0">
                <a:solidFill>
                  <a:srgbClr val="3B3838"/>
                </a:solidFill>
                <a:latin typeface="Calibri"/>
                <a:cs typeface="Calibri"/>
              </a:rPr>
              <a:t>data</a:t>
            </a:r>
            <a:r>
              <a:rPr sz="3000" spc="-83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3B3838"/>
                </a:solidFill>
                <a:latin typeface="Calibri"/>
                <a:cs typeface="Calibri"/>
              </a:rPr>
              <a:t>out</a:t>
            </a:r>
            <a:r>
              <a:rPr sz="3000" spc="-75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3B3838"/>
                </a:solidFill>
                <a:latin typeface="Calibri"/>
                <a:cs typeface="Calibri"/>
              </a:rPr>
              <a:t>there</a:t>
            </a:r>
            <a:r>
              <a:rPr sz="3000" spc="-75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3B3838"/>
                </a:solidFill>
                <a:latin typeface="Calibri"/>
                <a:cs typeface="Calibri"/>
              </a:rPr>
              <a:t>previously</a:t>
            </a:r>
            <a:r>
              <a:rPr sz="3000" spc="-90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000" spc="-45" dirty="0">
                <a:solidFill>
                  <a:srgbClr val="3B3838"/>
                </a:solidFill>
                <a:latin typeface="Calibri"/>
                <a:cs typeface="Calibri"/>
              </a:rPr>
              <a:t>under-</a:t>
            </a:r>
            <a:r>
              <a:rPr sz="3000" spc="-15" dirty="0">
                <a:solidFill>
                  <a:srgbClr val="3B3838"/>
                </a:solidFill>
                <a:latin typeface="Calibri"/>
                <a:cs typeface="Calibri"/>
              </a:rPr>
              <a:t>leveraged?</a:t>
            </a:r>
            <a:endParaRPr sz="3000">
              <a:latin typeface="Calibri"/>
              <a:cs typeface="Calibri"/>
            </a:endParaRPr>
          </a:p>
          <a:p>
            <a:pPr marL="532448" indent="-513398">
              <a:buFont typeface="Arial"/>
              <a:buChar char="•"/>
              <a:tabLst>
                <a:tab pos="532448" algn="l"/>
              </a:tabLst>
            </a:pPr>
            <a:r>
              <a:rPr sz="3000" b="1" spc="-30" dirty="0">
                <a:solidFill>
                  <a:srgbClr val="3B3838"/>
                </a:solidFill>
                <a:latin typeface="Calibri"/>
                <a:cs typeface="Calibri"/>
              </a:rPr>
              <a:t>Zero-</a:t>
            </a:r>
            <a:r>
              <a:rPr sz="3000" b="1" dirty="0">
                <a:solidFill>
                  <a:srgbClr val="3B3838"/>
                </a:solidFill>
                <a:latin typeface="Calibri"/>
                <a:cs typeface="Calibri"/>
              </a:rPr>
              <a:t>shot</a:t>
            </a:r>
            <a:r>
              <a:rPr sz="3000" b="1" spc="-38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000" b="1" dirty="0">
                <a:solidFill>
                  <a:srgbClr val="3B3838"/>
                </a:solidFill>
                <a:latin typeface="Calibri"/>
                <a:cs typeface="Calibri"/>
              </a:rPr>
              <a:t>and</a:t>
            </a:r>
            <a:r>
              <a:rPr sz="3000" b="1" spc="-30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000" b="1" spc="-45" dirty="0">
                <a:solidFill>
                  <a:srgbClr val="3B3838"/>
                </a:solidFill>
                <a:latin typeface="Calibri"/>
                <a:cs typeface="Calibri"/>
              </a:rPr>
              <a:t>Few-</a:t>
            </a:r>
            <a:r>
              <a:rPr sz="3000" b="1" dirty="0">
                <a:solidFill>
                  <a:srgbClr val="3B3838"/>
                </a:solidFill>
                <a:latin typeface="Calibri"/>
                <a:cs typeface="Calibri"/>
              </a:rPr>
              <a:t>shot</a:t>
            </a:r>
            <a:r>
              <a:rPr sz="3000" b="1" spc="-38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000" b="1" spc="-15" dirty="0">
                <a:solidFill>
                  <a:srgbClr val="3B3838"/>
                </a:solidFill>
                <a:latin typeface="Calibri"/>
                <a:cs typeface="Calibri"/>
              </a:rPr>
              <a:t>learning</a:t>
            </a:r>
            <a:endParaRPr sz="3000">
              <a:latin typeface="Calibri"/>
              <a:cs typeface="Calibri"/>
            </a:endParaRPr>
          </a:p>
          <a:p>
            <a:pPr marL="1219200" marR="7620" lvl="1" indent="-514350">
              <a:buFont typeface="Arial"/>
              <a:buChar char="•"/>
              <a:tabLst>
                <a:tab pos="1219200" algn="l"/>
              </a:tabLst>
            </a:pPr>
            <a:r>
              <a:rPr sz="3000" dirty="0">
                <a:solidFill>
                  <a:srgbClr val="3B3838"/>
                </a:solidFill>
                <a:latin typeface="Calibri"/>
                <a:cs typeface="Calibri"/>
              </a:rPr>
              <a:t>How</a:t>
            </a:r>
            <a:r>
              <a:rPr sz="3000" spc="-98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3B3838"/>
                </a:solidFill>
                <a:latin typeface="Calibri"/>
                <a:cs typeface="Calibri"/>
              </a:rPr>
              <a:t>can</a:t>
            </a:r>
            <a:r>
              <a:rPr sz="3000" spc="-90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3B3838"/>
                </a:solidFill>
                <a:latin typeface="Calibri"/>
                <a:cs typeface="Calibri"/>
              </a:rPr>
              <a:t>we</a:t>
            </a:r>
            <a:r>
              <a:rPr sz="3000" spc="-83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3B3838"/>
                </a:solidFill>
                <a:latin typeface="Calibri"/>
                <a:cs typeface="Calibri"/>
              </a:rPr>
              <a:t>make</a:t>
            </a:r>
            <a:r>
              <a:rPr sz="3000" spc="-75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3B3838"/>
                </a:solidFill>
                <a:latin typeface="Calibri"/>
                <a:cs typeface="Calibri"/>
              </a:rPr>
              <a:t>models</a:t>
            </a:r>
            <a:r>
              <a:rPr sz="3000" spc="-83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3B3838"/>
                </a:solidFill>
                <a:latin typeface="Calibri"/>
                <a:cs typeface="Calibri"/>
              </a:rPr>
              <a:t>perform</a:t>
            </a:r>
            <a:r>
              <a:rPr sz="3000" spc="-83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3B3838"/>
                </a:solidFill>
                <a:latin typeface="Calibri"/>
                <a:cs typeface="Calibri"/>
              </a:rPr>
              <a:t>on</a:t>
            </a:r>
            <a:r>
              <a:rPr sz="3000" spc="-90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3B3838"/>
                </a:solidFill>
                <a:latin typeface="Calibri"/>
                <a:cs typeface="Calibri"/>
              </a:rPr>
              <a:t>tasks</a:t>
            </a:r>
            <a:r>
              <a:rPr sz="3000" spc="-75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000" spc="-30" dirty="0">
                <a:solidFill>
                  <a:srgbClr val="3B3838"/>
                </a:solidFill>
                <a:latin typeface="Calibri"/>
                <a:cs typeface="Calibri"/>
              </a:rPr>
              <a:t>they </a:t>
            </a:r>
            <a:r>
              <a:rPr sz="3000" dirty="0">
                <a:solidFill>
                  <a:srgbClr val="3B3838"/>
                </a:solidFill>
                <a:latin typeface="Calibri"/>
                <a:cs typeface="Calibri"/>
              </a:rPr>
              <a:t>are</a:t>
            </a:r>
            <a:r>
              <a:rPr sz="3000" spc="-75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000" i="1" u="sng" dirty="0">
                <a:solidFill>
                  <a:srgbClr val="3B3838"/>
                </a:solidFill>
                <a:uFill>
                  <a:solidFill>
                    <a:srgbClr val="3B3838"/>
                  </a:solidFill>
                </a:uFill>
                <a:latin typeface="Calibri"/>
                <a:cs typeface="Calibri"/>
              </a:rPr>
              <a:t>not</a:t>
            </a:r>
            <a:r>
              <a:rPr sz="3000" i="1" spc="-75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3B3838"/>
                </a:solidFill>
                <a:latin typeface="Calibri"/>
                <a:cs typeface="Calibri"/>
              </a:rPr>
              <a:t>trained</a:t>
            </a:r>
            <a:r>
              <a:rPr sz="3000" spc="-83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000" spc="-38" dirty="0">
                <a:solidFill>
                  <a:srgbClr val="3B3838"/>
                </a:solidFill>
                <a:latin typeface="Calibri"/>
                <a:cs typeface="Calibri"/>
              </a:rPr>
              <a:t>on?</a:t>
            </a:r>
            <a:endParaRPr sz="3000">
              <a:latin typeface="Calibri"/>
              <a:cs typeface="Calibri"/>
            </a:endParaRPr>
          </a:p>
          <a:p>
            <a:pPr marL="532448" indent="-513398">
              <a:buFont typeface="Arial"/>
              <a:buChar char="•"/>
              <a:tabLst>
                <a:tab pos="532448" algn="l"/>
              </a:tabLst>
            </a:pPr>
            <a:r>
              <a:rPr sz="3000" b="1" spc="-15" dirty="0">
                <a:solidFill>
                  <a:srgbClr val="3B3838"/>
                </a:solidFill>
                <a:latin typeface="Calibri"/>
                <a:cs typeface="Calibri"/>
              </a:rPr>
              <a:t>Prompting</a:t>
            </a:r>
            <a:endParaRPr sz="3000">
              <a:latin typeface="Calibri"/>
              <a:cs typeface="Calibri"/>
            </a:endParaRPr>
          </a:p>
          <a:p>
            <a:pPr marL="1219200" marR="230505" lvl="1" indent="-514350">
              <a:buFont typeface="Arial"/>
              <a:buChar char="•"/>
              <a:tabLst>
                <a:tab pos="1219200" algn="l"/>
              </a:tabLst>
            </a:pPr>
            <a:r>
              <a:rPr sz="3000" dirty="0">
                <a:solidFill>
                  <a:srgbClr val="3B3838"/>
                </a:solidFill>
                <a:latin typeface="Calibri"/>
                <a:cs typeface="Calibri"/>
              </a:rPr>
              <a:t>How</a:t>
            </a:r>
            <a:r>
              <a:rPr sz="3000" spc="-83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3B3838"/>
                </a:solidFill>
                <a:latin typeface="Calibri"/>
                <a:cs typeface="Calibri"/>
              </a:rPr>
              <a:t>do</a:t>
            </a:r>
            <a:r>
              <a:rPr sz="3000" spc="-83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3B3838"/>
                </a:solidFill>
                <a:latin typeface="Calibri"/>
                <a:cs typeface="Calibri"/>
              </a:rPr>
              <a:t>we</a:t>
            </a:r>
            <a:r>
              <a:rPr sz="3000" spc="-75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3B3838"/>
                </a:solidFill>
                <a:latin typeface="Calibri"/>
                <a:cs typeface="Calibri"/>
              </a:rPr>
              <a:t>make</a:t>
            </a:r>
            <a:r>
              <a:rPr sz="3000" spc="-68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3B3838"/>
                </a:solidFill>
                <a:latin typeface="Calibri"/>
                <a:cs typeface="Calibri"/>
              </a:rPr>
              <a:t>models</a:t>
            </a:r>
            <a:r>
              <a:rPr sz="3000" spc="-68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000" spc="-15" dirty="0">
                <a:solidFill>
                  <a:srgbClr val="3B3838"/>
                </a:solidFill>
                <a:latin typeface="Calibri"/>
                <a:cs typeface="Calibri"/>
              </a:rPr>
              <a:t>understand</a:t>
            </a:r>
            <a:r>
              <a:rPr sz="3000" spc="-75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3B3838"/>
                </a:solidFill>
                <a:latin typeface="Calibri"/>
                <a:cs typeface="Calibri"/>
              </a:rPr>
              <a:t>their</a:t>
            </a:r>
            <a:r>
              <a:rPr sz="3000" spc="-68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000" spc="-30" dirty="0">
                <a:solidFill>
                  <a:srgbClr val="3B3838"/>
                </a:solidFill>
                <a:latin typeface="Calibri"/>
                <a:cs typeface="Calibri"/>
              </a:rPr>
              <a:t>task </a:t>
            </a:r>
            <a:r>
              <a:rPr sz="3000" dirty="0">
                <a:solidFill>
                  <a:srgbClr val="3B3838"/>
                </a:solidFill>
                <a:latin typeface="Calibri"/>
                <a:cs typeface="Calibri"/>
              </a:rPr>
              <a:t>simply</a:t>
            </a:r>
            <a:r>
              <a:rPr sz="3000" spc="-83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3B3838"/>
                </a:solidFill>
                <a:latin typeface="Calibri"/>
                <a:cs typeface="Calibri"/>
              </a:rPr>
              <a:t>by</a:t>
            </a:r>
            <a:r>
              <a:rPr sz="3000" spc="-75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3B3838"/>
                </a:solidFill>
                <a:latin typeface="Calibri"/>
                <a:cs typeface="Calibri"/>
              </a:rPr>
              <a:t>describing</a:t>
            </a:r>
            <a:r>
              <a:rPr sz="3000" spc="-75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3B3838"/>
                </a:solidFill>
                <a:latin typeface="Calibri"/>
                <a:cs typeface="Calibri"/>
              </a:rPr>
              <a:t>it</a:t>
            </a:r>
            <a:r>
              <a:rPr sz="3000" spc="-60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3B3838"/>
                </a:solidFill>
                <a:latin typeface="Calibri"/>
                <a:cs typeface="Calibri"/>
              </a:rPr>
              <a:t>in</a:t>
            </a:r>
            <a:r>
              <a:rPr sz="3000" spc="-75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3B3838"/>
                </a:solidFill>
                <a:latin typeface="Calibri"/>
                <a:cs typeface="Calibri"/>
              </a:rPr>
              <a:t>natural</a:t>
            </a:r>
            <a:r>
              <a:rPr sz="3000" spc="-60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000" spc="-15" dirty="0">
                <a:solidFill>
                  <a:srgbClr val="3B3838"/>
                </a:solidFill>
                <a:latin typeface="Calibri"/>
                <a:cs typeface="Calibri"/>
              </a:rPr>
              <a:t>language?</a:t>
            </a:r>
            <a:endParaRPr sz="3000">
              <a:latin typeface="Calibri"/>
              <a:cs typeface="Calibri"/>
            </a:endParaRPr>
          </a:p>
          <a:p>
            <a:pPr marL="532448" indent="-513398">
              <a:buFont typeface="Arial"/>
              <a:buChar char="•"/>
              <a:tabLst>
                <a:tab pos="532448" algn="l"/>
              </a:tabLst>
            </a:pPr>
            <a:r>
              <a:rPr sz="3000" b="1" spc="-15" dirty="0">
                <a:solidFill>
                  <a:srgbClr val="C00000"/>
                </a:solidFill>
                <a:latin typeface="Calibri"/>
                <a:cs typeface="Calibri"/>
              </a:rPr>
              <a:t>Interpretability</a:t>
            </a:r>
            <a:r>
              <a:rPr sz="3000" b="1" spc="-83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000" b="1" dirty="0">
                <a:solidFill>
                  <a:srgbClr val="C00000"/>
                </a:solidFill>
                <a:latin typeface="Calibri"/>
                <a:cs typeface="Calibri"/>
              </a:rPr>
              <a:t>and</a:t>
            </a:r>
            <a:r>
              <a:rPr sz="3000" b="1" spc="-83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000" b="1" spc="-15" dirty="0">
                <a:solidFill>
                  <a:srgbClr val="C00000"/>
                </a:solidFill>
                <a:latin typeface="Calibri"/>
                <a:cs typeface="Calibri"/>
              </a:rPr>
              <a:t>Explainability</a:t>
            </a:r>
            <a:endParaRPr sz="3000">
              <a:latin typeface="Calibri"/>
              <a:cs typeface="Calibri"/>
            </a:endParaRPr>
          </a:p>
          <a:p>
            <a:pPr marL="1219200" marR="416243" lvl="1" indent="-514350">
              <a:buFont typeface="Arial"/>
              <a:buChar char="•"/>
              <a:tabLst>
                <a:tab pos="1219200" algn="l"/>
              </a:tabLst>
            </a:pPr>
            <a:r>
              <a:rPr sz="3000" dirty="0">
                <a:solidFill>
                  <a:srgbClr val="C00000"/>
                </a:solidFill>
                <a:latin typeface="Calibri"/>
                <a:cs typeface="Calibri"/>
              </a:rPr>
              <a:t>How</a:t>
            </a:r>
            <a:r>
              <a:rPr sz="3000" spc="-83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C00000"/>
                </a:solidFill>
                <a:latin typeface="Calibri"/>
                <a:cs typeface="Calibri"/>
              </a:rPr>
              <a:t>can</a:t>
            </a:r>
            <a:r>
              <a:rPr sz="3000" spc="-68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C00000"/>
                </a:solidFill>
                <a:latin typeface="Calibri"/>
                <a:cs typeface="Calibri"/>
              </a:rPr>
              <a:t>we</a:t>
            </a:r>
            <a:r>
              <a:rPr sz="3000" spc="-68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000" i="1" u="sng" dirty="0">
                <a:solidFill>
                  <a:srgbClr val="C00000"/>
                </a:solidFill>
                <a:uFill>
                  <a:solidFill>
                    <a:srgbClr val="C00000"/>
                  </a:solidFill>
                </a:uFill>
                <a:latin typeface="Calibri"/>
                <a:cs typeface="Calibri"/>
              </a:rPr>
              <a:t>understand</a:t>
            </a:r>
            <a:r>
              <a:rPr sz="3000" i="1" spc="-7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C00000"/>
                </a:solidFill>
                <a:latin typeface="Calibri"/>
                <a:cs typeface="Calibri"/>
              </a:rPr>
              <a:t>the</a:t>
            </a:r>
            <a:r>
              <a:rPr sz="3000" spc="-6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C00000"/>
                </a:solidFill>
                <a:latin typeface="Calibri"/>
                <a:cs typeface="Calibri"/>
              </a:rPr>
              <a:t>inner</a:t>
            </a:r>
            <a:r>
              <a:rPr sz="3000" spc="-7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C00000"/>
                </a:solidFill>
                <a:latin typeface="Calibri"/>
                <a:cs typeface="Calibri"/>
              </a:rPr>
              <a:t>workings</a:t>
            </a:r>
            <a:r>
              <a:rPr sz="3000" spc="-68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000" spc="-38" dirty="0">
                <a:solidFill>
                  <a:srgbClr val="C00000"/>
                </a:solidFill>
                <a:latin typeface="Calibri"/>
                <a:cs typeface="Calibri"/>
              </a:rPr>
              <a:t>of </a:t>
            </a:r>
            <a:r>
              <a:rPr sz="3000" dirty="0">
                <a:solidFill>
                  <a:srgbClr val="C00000"/>
                </a:solidFill>
                <a:latin typeface="Calibri"/>
                <a:cs typeface="Calibri"/>
              </a:rPr>
              <a:t>our</a:t>
            </a:r>
            <a:r>
              <a:rPr sz="3000" spc="-4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C00000"/>
                </a:solidFill>
                <a:latin typeface="Calibri"/>
                <a:cs typeface="Calibri"/>
              </a:rPr>
              <a:t>own</a:t>
            </a:r>
            <a:r>
              <a:rPr sz="3000" spc="-38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000" spc="-15" dirty="0">
                <a:solidFill>
                  <a:srgbClr val="C00000"/>
                </a:solidFill>
                <a:latin typeface="Calibri"/>
                <a:cs typeface="Calibri"/>
              </a:rPr>
              <a:t>models?</a:t>
            </a:r>
            <a:endParaRPr sz="3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xfrm>
            <a:off x="11664267" y="6371008"/>
            <a:ext cx="322579" cy="2114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193675">
              <a:spcBef>
                <a:spcPts val="40"/>
              </a:spcBef>
            </a:pPr>
            <a:fld id="{81D60167-4931-47E6-BA6A-407CBD079E47}" type="slidenum">
              <a:rPr lang="en-GB" spc="-50" smtClean="0"/>
              <a:pPr marL="193675">
                <a:spcBef>
                  <a:spcPts val="40"/>
                </a:spcBef>
              </a:pPr>
              <a:t>134</a:t>
            </a:fld>
            <a:endParaRPr spc="-38" dirty="0"/>
          </a:p>
        </p:txBody>
      </p:sp>
      <p:sp>
        <p:nvSpPr>
          <p:cNvPr id="2" name="object 2"/>
          <p:cNvSpPr txBox="1"/>
          <p:nvPr/>
        </p:nvSpPr>
        <p:spPr>
          <a:xfrm>
            <a:off x="920461" y="1489710"/>
            <a:ext cx="7632383" cy="57323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532448" indent="-513398">
              <a:spcBef>
                <a:spcPts val="150"/>
              </a:spcBef>
              <a:buFont typeface="Arial"/>
              <a:buChar char="•"/>
              <a:tabLst>
                <a:tab pos="532448" algn="l"/>
              </a:tabLst>
            </a:pPr>
            <a:r>
              <a:rPr sz="3600" b="1" dirty="0">
                <a:solidFill>
                  <a:srgbClr val="3B3838"/>
                </a:solidFill>
                <a:latin typeface="Calibri"/>
                <a:cs typeface="Calibri"/>
              </a:rPr>
              <a:t>What</a:t>
            </a:r>
            <a:r>
              <a:rPr sz="3600" b="1" spc="-83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600" b="1" dirty="0">
                <a:solidFill>
                  <a:srgbClr val="3B3838"/>
                </a:solidFill>
                <a:latin typeface="Calibri"/>
                <a:cs typeface="Calibri"/>
              </a:rPr>
              <a:t>has</a:t>
            </a:r>
            <a:r>
              <a:rPr sz="3600" b="1" spc="-75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600" b="1" dirty="0">
                <a:solidFill>
                  <a:srgbClr val="3B3838"/>
                </a:solidFill>
                <a:latin typeface="Calibri"/>
                <a:cs typeface="Calibri"/>
              </a:rPr>
              <a:t>caused</a:t>
            </a:r>
            <a:r>
              <a:rPr sz="3600" b="1" spc="-90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600" b="1" dirty="0">
                <a:solidFill>
                  <a:srgbClr val="3B3838"/>
                </a:solidFill>
                <a:latin typeface="Calibri"/>
                <a:cs typeface="Calibri"/>
              </a:rPr>
              <a:t>this</a:t>
            </a:r>
            <a:r>
              <a:rPr sz="3600" b="1" spc="-75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600" b="1" dirty="0">
                <a:solidFill>
                  <a:srgbClr val="3B3838"/>
                </a:solidFill>
                <a:latin typeface="Calibri"/>
                <a:cs typeface="Calibri"/>
              </a:rPr>
              <a:t>paradigm</a:t>
            </a:r>
            <a:r>
              <a:rPr sz="3600" b="1" spc="-90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600" b="1" spc="-15" dirty="0">
                <a:solidFill>
                  <a:srgbClr val="3B3838"/>
                </a:solidFill>
                <a:latin typeface="Calibri"/>
                <a:cs typeface="Calibri"/>
              </a:rPr>
              <a:t>shift?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3" name="object 3" descr="$PPTXTitle"/>
          <p:cNvSpPr txBox="1">
            <a:spLocks noGrp="1"/>
          </p:cNvSpPr>
          <p:nvPr>
            <p:ph type="title"/>
          </p:nvPr>
        </p:nvSpPr>
        <p:spPr>
          <a:xfrm>
            <a:off x="2037492" y="319341"/>
            <a:ext cx="14213205" cy="696344"/>
          </a:xfrm>
          <a:prstGeom prst="rect">
            <a:avLst/>
          </a:prstGeom>
        </p:spPr>
        <p:txBody>
          <a:bodyPr vert="horz" wrap="square" lIns="0" tIns="19050" rIns="0" bIns="0" rtlCol="0" anchor="ctr">
            <a:spAutoFit/>
          </a:bodyPr>
          <a:lstStyle/>
          <a:p>
            <a:pPr marL="19050">
              <a:spcBef>
                <a:spcPts val="150"/>
              </a:spcBef>
            </a:pPr>
            <a:r>
              <a:rPr dirty="0"/>
              <a:t>The</a:t>
            </a:r>
            <a:r>
              <a:rPr spc="-105" dirty="0"/>
              <a:t> </a:t>
            </a:r>
            <a:r>
              <a:rPr dirty="0"/>
              <a:t>LLM</a:t>
            </a:r>
            <a:r>
              <a:rPr spc="-105" dirty="0"/>
              <a:t> </a:t>
            </a:r>
            <a:r>
              <a:rPr dirty="0"/>
              <a:t>Era</a:t>
            </a:r>
            <a:r>
              <a:rPr spc="-98" dirty="0"/>
              <a:t> </a:t>
            </a:r>
            <a:r>
              <a:rPr dirty="0"/>
              <a:t>–</a:t>
            </a:r>
            <a:r>
              <a:rPr spc="-113" dirty="0"/>
              <a:t> </a:t>
            </a:r>
            <a:r>
              <a:rPr spc="-15" dirty="0"/>
              <a:t>Paradigm</a:t>
            </a:r>
            <a:r>
              <a:rPr spc="-105" dirty="0"/>
              <a:t> </a:t>
            </a:r>
            <a:r>
              <a:rPr dirty="0"/>
              <a:t>Shift</a:t>
            </a:r>
            <a:r>
              <a:rPr spc="-98" dirty="0"/>
              <a:t> </a:t>
            </a:r>
            <a:r>
              <a:rPr dirty="0"/>
              <a:t>in</a:t>
            </a:r>
            <a:r>
              <a:rPr spc="-98" dirty="0"/>
              <a:t> </a:t>
            </a:r>
            <a:r>
              <a:rPr dirty="0"/>
              <a:t>Machine</a:t>
            </a:r>
            <a:r>
              <a:rPr spc="-105" dirty="0"/>
              <a:t> </a:t>
            </a:r>
            <a:r>
              <a:rPr spc="-15" dirty="0"/>
              <a:t>Learning</a:t>
            </a:r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xfrm>
            <a:off x="11664267" y="6371008"/>
            <a:ext cx="322579" cy="2114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193675">
              <a:spcBef>
                <a:spcPts val="40"/>
              </a:spcBef>
            </a:pPr>
            <a:fld id="{81D60167-4931-47E6-BA6A-407CBD079E47}" type="slidenum">
              <a:rPr lang="en-GB" spc="-50" smtClean="0"/>
              <a:pPr marL="193675">
                <a:spcBef>
                  <a:spcPts val="40"/>
                </a:spcBef>
              </a:pPr>
              <a:t>135</a:t>
            </a:fld>
            <a:endParaRPr spc="-38" dirty="0"/>
          </a:p>
        </p:txBody>
      </p:sp>
      <p:sp>
        <p:nvSpPr>
          <p:cNvPr id="2" name="object 2"/>
          <p:cNvSpPr txBox="1"/>
          <p:nvPr/>
        </p:nvSpPr>
        <p:spPr>
          <a:xfrm>
            <a:off x="920460" y="1489710"/>
            <a:ext cx="15649575" cy="279948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532448" indent="-513398">
              <a:spcBef>
                <a:spcPts val="150"/>
              </a:spcBef>
              <a:buFont typeface="Arial"/>
              <a:buChar char="•"/>
              <a:tabLst>
                <a:tab pos="532448" algn="l"/>
              </a:tabLst>
            </a:pPr>
            <a:r>
              <a:rPr sz="3600" b="1" dirty="0">
                <a:solidFill>
                  <a:srgbClr val="3B3838"/>
                </a:solidFill>
                <a:latin typeface="Calibri"/>
                <a:cs typeface="Calibri"/>
              </a:rPr>
              <a:t>What</a:t>
            </a:r>
            <a:r>
              <a:rPr sz="3600" b="1" spc="-83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600" b="1" dirty="0">
                <a:solidFill>
                  <a:srgbClr val="3B3838"/>
                </a:solidFill>
                <a:latin typeface="Calibri"/>
                <a:cs typeface="Calibri"/>
              </a:rPr>
              <a:t>has</a:t>
            </a:r>
            <a:r>
              <a:rPr sz="3600" b="1" spc="-75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600" b="1" dirty="0">
                <a:solidFill>
                  <a:srgbClr val="3B3838"/>
                </a:solidFill>
                <a:latin typeface="Calibri"/>
                <a:cs typeface="Calibri"/>
              </a:rPr>
              <a:t>caused</a:t>
            </a:r>
            <a:r>
              <a:rPr sz="3600" b="1" spc="-90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600" b="1" dirty="0">
                <a:solidFill>
                  <a:srgbClr val="3B3838"/>
                </a:solidFill>
                <a:latin typeface="Calibri"/>
                <a:cs typeface="Calibri"/>
              </a:rPr>
              <a:t>this</a:t>
            </a:r>
            <a:r>
              <a:rPr sz="3600" b="1" spc="-75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600" b="1" dirty="0">
                <a:solidFill>
                  <a:srgbClr val="3B3838"/>
                </a:solidFill>
                <a:latin typeface="Calibri"/>
                <a:cs typeface="Calibri"/>
              </a:rPr>
              <a:t>paradigm</a:t>
            </a:r>
            <a:r>
              <a:rPr sz="3600" b="1" spc="-90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600" b="1" spc="-15" dirty="0">
                <a:solidFill>
                  <a:srgbClr val="3B3838"/>
                </a:solidFill>
                <a:latin typeface="Calibri"/>
                <a:cs typeface="Calibri"/>
              </a:rPr>
              <a:t>shift?</a:t>
            </a:r>
            <a:endParaRPr sz="3600">
              <a:latin typeface="Calibri"/>
              <a:cs typeface="Calibri"/>
            </a:endParaRPr>
          </a:p>
          <a:p>
            <a:pPr marL="1218248" lvl="1" indent="-513398">
              <a:spcBef>
                <a:spcPts val="4388"/>
              </a:spcBef>
              <a:buFont typeface="Arial"/>
              <a:buChar char="•"/>
              <a:tabLst>
                <a:tab pos="1218248" algn="l"/>
              </a:tabLst>
            </a:pPr>
            <a:r>
              <a:rPr sz="3600" b="1" dirty="0">
                <a:solidFill>
                  <a:srgbClr val="3B3838"/>
                </a:solidFill>
                <a:latin typeface="Calibri"/>
                <a:cs typeface="Calibri"/>
              </a:rPr>
              <a:t>Problem</a:t>
            </a:r>
            <a:r>
              <a:rPr sz="3600" b="1" spc="-90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600" b="1" dirty="0">
                <a:solidFill>
                  <a:srgbClr val="3B3838"/>
                </a:solidFill>
                <a:latin typeface="Calibri"/>
                <a:cs typeface="Calibri"/>
              </a:rPr>
              <a:t>in</a:t>
            </a:r>
            <a:r>
              <a:rPr sz="3600" b="1" spc="-83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600" b="1" spc="-15" dirty="0">
                <a:solidFill>
                  <a:srgbClr val="3B3838"/>
                </a:solidFill>
                <a:latin typeface="Calibri"/>
                <a:cs typeface="Calibri"/>
              </a:rPr>
              <a:t>recurrent</a:t>
            </a:r>
            <a:r>
              <a:rPr sz="3600" b="1" spc="-68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600" b="1" spc="-15" dirty="0">
                <a:solidFill>
                  <a:srgbClr val="3B3838"/>
                </a:solidFill>
                <a:latin typeface="Calibri"/>
                <a:cs typeface="Calibri"/>
              </a:rPr>
              <a:t>networks</a:t>
            </a:r>
            <a:endParaRPr sz="3600">
              <a:latin typeface="Calibri"/>
              <a:cs typeface="Calibri"/>
            </a:endParaRPr>
          </a:p>
          <a:p>
            <a:pPr marL="1904048" lvl="2" indent="-514350">
              <a:spcBef>
                <a:spcPts val="38"/>
              </a:spcBef>
              <a:buFont typeface="Arial"/>
              <a:buChar char="•"/>
              <a:tabLst>
                <a:tab pos="1904048" algn="l"/>
              </a:tabLst>
            </a:pPr>
            <a:r>
              <a:rPr sz="3600" spc="-15" dirty="0">
                <a:solidFill>
                  <a:srgbClr val="3B3838"/>
                </a:solidFill>
                <a:latin typeface="Calibri"/>
                <a:cs typeface="Calibri"/>
              </a:rPr>
              <a:t>Information</a:t>
            </a:r>
            <a:r>
              <a:rPr sz="3600" spc="-75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3B3838"/>
                </a:solidFill>
                <a:latin typeface="Calibri"/>
                <a:cs typeface="Calibri"/>
              </a:rPr>
              <a:t>is</a:t>
            </a:r>
            <a:r>
              <a:rPr sz="3600" spc="-83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600" spc="-15" dirty="0">
                <a:solidFill>
                  <a:srgbClr val="3B3838"/>
                </a:solidFill>
                <a:latin typeface="Calibri"/>
                <a:cs typeface="Calibri"/>
              </a:rPr>
              <a:t>effectively</a:t>
            </a:r>
            <a:r>
              <a:rPr sz="3600" spc="-75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3B3838"/>
                </a:solidFill>
                <a:latin typeface="Calibri"/>
                <a:cs typeface="Calibri"/>
              </a:rPr>
              <a:t>lost</a:t>
            </a:r>
            <a:r>
              <a:rPr sz="3600" spc="-75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3B3838"/>
                </a:solidFill>
                <a:latin typeface="Calibri"/>
                <a:cs typeface="Calibri"/>
              </a:rPr>
              <a:t>during</a:t>
            </a:r>
            <a:r>
              <a:rPr sz="3600" spc="-83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3B3838"/>
                </a:solidFill>
                <a:latin typeface="Calibri"/>
                <a:cs typeface="Calibri"/>
              </a:rPr>
              <a:t>encoding</a:t>
            </a:r>
            <a:r>
              <a:rPr sz="3600" spc="-83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3B3838"/>
                </a:solidFill>
                <a:latin typeface="Calibri"/>
                <a:cs typeface="Calibri"/>
              </a:rPr>
              <a:t>of</a:t>
            </a:r>
            <a:r>
              <a:rPr sz="3600" spc="-68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3B3838"/>
                </a:solidFill>
                <a:latin typeface="Calibri"/>
                <a:cs typeface="Calibri"/>
              </a:rPr>
              <a:t>long</a:t>
            </a:r>
            <a:r>
              <a:rPr sz="3600" spc="-75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600" spc="-15" dirty="0">
                <a:solidFill>
                  <a:srgbClr val="3B3838"/>
                </a:solidFill>
                <a:latin typeface="Calibri"/>
                <a:cs typeface="Calibri"/>
              </a:rPr>
              <a:t>sequences</a:t>
            </a:r>
            <a:endParaRPr sz="3600">
              <a:latin typeface="Calibri"/>
              <a:cs typeface="Calibri"/>
            </a:endParaRPr>
          </a:p>
          <a:p>
            <a:pPr marL="1904048" lvl="2" indent="-514350">
              <a:buFont typeface="Arial"/>
              <a:buChar char="•"/>
              <a:tabLst>
                <a:tab pos="1904048" algn="l"/>
              </a:tabLst>
            </a:pPr>
            <a:r>
              <a:rPr sz="3600" dirty="0">
                <a:solidFill>
                  <a:srgbClr val="3B3838"/>
                </a:solidFill>
                <a:latin typeface="Calibri"/>
                <a:cs typeface="Calibri"/>
              </a:rPr>
              <a:t>Sequential</a:t>
            </a:r>
            <a:r>
              <a:rPr sz="3600" spc="-143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3B3838"/>
                </a:solidFill>
                <a:latin typeface="Calibri"/>
                <a:cs typeface="Calibri"/>
              </a:rPr>
              <a:t>nature</a:t>
            </a:r>
            <a:r>
              <a:rPr sz="3600" spc="-143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3B3838"/>
                </a:solidFill>
                <a:latin typeface="Calibri"/>
                <a:cs typeface="Calibri"/>
              </a:rPr>
              <a:t>disables</a:t>
            </a:r>
            <a:r>
              <a:rPr sz="3600" spc="-143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3B3838"/>
                </a:solidFill>
                <a:latin typeface="Calibri"/>
                <a:cs typeface="Calibri"/>
              </a:rPr>
              <a:t>parallel</a:t>
            </a:r>
            <a:r>
              <a:rPr sz="3600" spc="-143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3B3838"/>
                </a:solidFill>
                <a:latin typeface="Calibri"/>
                <a:cs typeface="Calibri"/>
              </a:rPr>
              <a:t>training</a:t>
            </a:r>
            <a:r>
              <a:rPr sz="3600" spc="-150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3B3838"/>
                </a:solidFill>
                <a:latin typeface="Calibri"/>
                <a:cs typeface="Calibri"/>
              </a:rPr>
              <a:t>and</a:t>
            </a:r>
            <a:r>
              <a:rPr sz="3600" spc="-143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600" spc="-30" dirty="0">
                <a:solidFill>
                  <a:srgbClr val="3B3838"/>
                </a:solidFill>
                <a:latin typeface="Calibri"/>
                <a:cs typeface="Calibri"/>
              </a:rPr>
              <a:t>favors</a:t>
            </a:r>
            <a:r>
              <a:rPr sz="3600" spc="-150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3B3838"/>
                </a:solidFill>
                <a:latin typeface="Calibri"/>
                <a:cs typeface="Calibri"/>
              </a:rPr>
              <a:t>late</a:t>
            </a:r>
            <a:r>
              <a:rPr sz="3600" spc="-135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3B3838"/>
                </a:solidFill>
                <a:latin typeface="Calibri"/>
                <a:cs typeface="Calibri"/>
              </a:rPr>
              <a:t>timestep</a:t>
            </a:r>
            <a:r>
              <a:rPr sz="3600" spc="-143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600" spc="-15" dirty="0">
                <a:solidFill>
                  <a:srgbClr val="3B3838"/>
                </a:solidFill>
                <a:latin typeface="Calibri"/>
                <a:cs typeface="Calibri"/>
              </a:rPr>
              <a:t>inputs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3" name="object 3" descr="$PPTXTitle"/>
          <p:cNvSpPr txBox="1">
            <a:spLocks noGrp="1"/>
          </p:cNvSpPr>
          <p:nvPr>
            <p:ph type="title"/>
          </p:nvPr>
        </p:nvSpPr>
        <p:spPr>
          <a:xfrm>
            <a:off x="2037492" y="319341"/>
            <a:ext cx="14213205" cy="696344"/>
          </a:xfrm>
          <a:prstGeom prst="rect">
            <a:avLst/>
          </a:prstGeom>
        </p:spPr>
        <p:txBody>
          <a:bodyPr vert="horz" wrap="square" lIns="0" tIns="19050" rIns="0" bIns="0" rtlCol="0" anchor="ctr">
            <a:spAutoFit/>
          </a:bodyPr>
          <a:lstStyle/>
          <a:p>
            <a:pPr marL="19050">
              <a:spcBef>
                <a:spcPts val="150"/>
              </a:spcBef>
            </a:pPr>
            <a:r>
              <a:rPr dirty="0"/>
              <a:t>The</a:t>
            </a:r>
            <a:r>
              <a:rPr spc="-105" dirty="0"/>
              <a:t> </a:t>
            </a:r>
            <a:r>
              <a:rPr dirty="0"/>
              <a:t>LLM</a:t>
            </a:r>
            <a:r>
              <a:rPr spc="-105" dirty="0"/>
              <a:t> </a:t>
            </a:r>
            <a:r>
              <a:rPr dirty="0"/>
              <a:t>Era</a:t>
            </a:r>
            <a:r>
              <a:rPr spc="-98" dirty="0"/>
              <a:t> </a:t>
            </a:r>
            <a:r>
              <a:rPr dirty="0"/>
              <a:t>–</a:t>
            </a:r>
            <a:r>
              <a:rPr spc="-113" dirty="0"/>
              <a:t> </a:t>
            </a:r>
            <a:r>
              <a:rPr spc="-15" dirty="0"/>
              <a:t>Paradigm</a:t>
            </a:r>
            <a:r>
              <a:rPr spc="-105" dirty="0"/>
              <a:t> </a:t>
            </a:r>
            <a:r>
              <a:rPr dirty="0"/>
              <a:t>Shift</a:t>
            </a:r>
            <a:r>
              <a:rPr spc="-98" dirty="0"/>
              <a:t> </a:t>
            </a:r>
            <a:r>
              <a:rPr dirty="0"/>
              <a:t>in</a:t>
            </a:r>
            <a:r>
              <a:rPr spc="-98" dirty="0"/>
              <a:t> </a:t>
            </a:r>
            <a:r>
              <a:rPr dirty="0"/>
              <a:t>Machine</a:t>
            </a:r>
            <a:r>
              <a:rPr spc="-105" dirty="0"/>
              <a:t> </a:t>
            </a:r>
            <a:r>
              <a:rPr spc="-15" dirty="0"/>
              <a:t>Learning</a:t>
            </a:r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xfrm>
            <a:off x="11664267" y="6371008"/>
            <a:ext cx="322579" cy="2114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193675">
              <a:spcBef>
                <a:spcPts val="40"/>
              </a:spcBef>
            </a:pPr>
            <a:fld id="{81D60167-4931-47E6-BA6A-407CBD079E47}" type="slidenum">
              <a:rPr lang="en-GB" spc="-50" smtClean="0"/>
              <a:pPr marL="193675">
                <a:spcBef>
                  <a:spcPts val="40"/>
                </a:spcBef>
              </a:pPr>
              <a:t>136</a:t>
            </a:fld>
            <a:endParaRPr spc="-38" dirty="0"/>
          </a:p>
        </p:txBody>
      </p:sp>
      <p:sp>
        <p:nvSpPr>
          <p:cNvPr id="2" name="object 2"/>
          <p:cNvSpPr txBox="1"/>
          <p:nvPr/>
        </p:nvSpPr>
        <p:spPr>
          <a:xfrm>
            <a:off x="920460" y="1489710"/>
            <a:ext cx="15649575" cy="5554085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532448" indent="-513398">
              <a:spcBef>
                <a:spcPts val="150"/>
              </a:spcBef>
              <a:buFont typeface="Arial"/>
              <a:buChar char="•"/>
              <a:tabLst>
                <a:tab pos="532448" algn="l"/>
              </a:tabLst>
            </a:pPr>
            <a:r>
              <a:rPr sz="3600" b="1" dirty="0">
                <a:solidFill>
                  <a:srgbClr val="3B3838"/>
                </a:solidFill>
                <a:latin typeface="Calibri"/>
                <a:cs typeface="Calibri"/>
              </a:rPr>
              <a:t>What</a:t>
            </a:r>
            <a:r>
              <a:rPr sz="3600" b="1" spc="-83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600" b="1" dirty="0">
                <a:solidFill>
                  <a:srgbClr val="3B3838"/>
                </a:solidFill>
                <a:latin typeface="Calibri"/>
                <a:cs typeface="Calibri"/>
              </a:rPr>
              <a:t>has</a:t>
            </a:r>
            <a:r>
              <a:rPr sz="3600" b="1" spc="-75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600" b="1" dirty="0">
                <a:solidFill>
                  <a:srgbClr val="3B3838"/>
                </a:solidFill>
                <a:latin typeface="Calibri"/>
                <a:cs typeface="Calibri"/>
              </a:rPr>
              <a:t>caused</a:t>
            </a:r>
            <a:r>
              <a:rPr sz="3600" b="1" spc="-90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600" b="1" dirty="0">
                <a:solidFill>
                  <a:srgbClr val="3B3838"/>
                </a:solidFill>
                <a:latin typeface="Calibri"/>
                <a:cs typeface="Calibri"/>
              </a:rPr>
              <a:t>this</a:t>
            </a:r>
            <a:r>
              <a:rPr sz="3600" b="1" spc="-75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600" b="1" dirty="0">
                <a:solidFill>
                  <a:srgbClr val="3B3838"/>
                </a:solidFill>
                <a:latin typeface="Calibri"/>
                <a:cs typeface="Calibri"/>
              </a:rPr>
              <a:t>paradigm</a:t>
            </a:r>
            <a:r>
              <a:rPr sz="3600" b="1" spc="-90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600" b="1" spc="-15" dirty="0">
                <a:solidFill>
                  <a:srgbClr val="3B3838"/>
                </a:solidFill>
                <a:latin typeface="Calibri"/>
                <a:cs typeface="Calibri"/>
              </a:rPr>
              <a:t>shift?</a:t>
            </a:r>
            <a:endParaRPr sz="3600">
              <a:latin typeface="Calibri"/>
              <a:cs typeface="Calibri"/>
            </a:endParaRPr>
          </a:p>
          <a:p>
            <a:pPr marL="1218248" lvl="1" indent="-513398">
              <a:spcBef>
                <a:spcPts val="4388"/>
              </a:spcBef>
              <a:buFont typeface="Arial"/>
              <a:buChar char="•"/>
              <a:tabLst>
                <a:tab pos="1218248" algn="l"/>
              </a:tabLst>
            </a:pPr>
            <a:r>
              <a:rPr sz="3600" b="1" dirty="0">
                <a:solidFill>
                  <a:srgbClr val="3B3838"/>
                </a:solidFill>
                <a:latin typeface="Calibri"/>
                <a:cs typeface="Calibri"/>
              </a:rPr>
              <a:t>Problem</a:t>
            </a:r>
            <a:r>
              <a:rPr sz="3600" b="1" spc="-90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600" b="1" dirty="0">
                <a:solidFill>
                  <a:srgbClr val="3B3838"/>
                </a:solidFill>
                <a:latin typeface="Calibri"/>
                <a:cs typeface="Calibri"/>
              </a:rPr>
              <a:t>in</a:t>
            </a:r>
            <a:r>
              <a:rPr sz="3600" b="1" spc="-83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600" b="1" spc="-15" dirty="0">
                <a:solidFill>
                  <a:srgbClr val="3B3838"/>
                </a:solidFill>
                <a:latin typeface="Calibri"/>
                <a:cs typeface="Calibri"/>
              </a:rPr>
              <a:t>recurrent</a:t>
            </a:r>
            <a:r>
              <a:rPr sz="3600" b="1" spc="-68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600" b="1" spc="-15" dirty="0">
                <a:solidFill>
                  <a:srgbClr val="3B3838"/>
                </a:solidFill>
                <a:latin typeface="Calibri"/>
                <a:cs typeface="Calibri"/>
              </a:rPr>
              <a:t>networks</a:t>
            </a:r>
            <a:endParaRPr sz="3600">
              <a:latin typeface="Calibri"/>
              <a:cs typeface="Calibri"/>
            </a:endParaRPr>
          </a:p>
          <a:p>
            <a:pPr marL="1904048" lvl="2" indent="-514350">
              <a:spcBef>
                <a:spcPts val="38"/>
              </a:spcBef>
              <a:buFont typeface="Arial"/>
              <a:buChar char="•"/>
              <a:tabLst>
                <a:tab pos="1904048" algn="l"/>
              </a:tabLst>
            </a:pPr>
            <a:r>
              <a:rPr sz="3600" spc="-15" dirty="0">
                <a:solidFill>
                  <a:srgbClr val="3B3838"/>
                </a:solidFill>
                <a:latin typeface="Calibri"/>
                <a:cs typeface="Calibri"/>
              </a:rPr>
              <a:t>Information</a:t>
            </a:r>
            <a:r>
              <a:rPr sz="3600" spc="-75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3B3838"/>
                </a:solidFill>
                <a:latin typeface="Calibri"/>
                <a:cs typeface="Calibri"/>
              </a:rPr>
              <a:t>is</a:t>
            </a:r>
            <a:r>
              <a:rPr sz="3600" spc="-83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600" spc="-15" dirty="0">
                <a:solidFill>
                  <a:srgbClr val="3B3838"/>
                </a:solidFill>
                <a:latin typeface="Calibri"/>
                <a:cs typeface="Calibri"/>
              </a:rPr>
              <a:t>effectively</a:t>
            </a:r>
            <a:r>
              <a:rPr sz="3600" spc="-75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3B3838"/>
                </a:solidFill>
                <a:latin typeface="Calibri"/>
                <a:cs typeface="Calibri"/>
              </a:rPr>
              <a:t>lost</a:t>
            </a:r>
            <a:r>
              <a:rPr sz="3600" spc="-75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3B3838"/>
                </a:solidFill>
                <a:latin typeface="Calibri"/>
                <a:cs typeface="Calibri"/>
              </a:rPr>
              <a:t>during</a:t>
            </a:r>
            <a:r>
              <a:rPr sz="3600" spc="-83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3B3838"/>
                </a:solidFill>
                <a:latin typeface="Calibri"/>
                <a:cs typeface="Calibri"/>
              </a:rPr>
              <a:t>encoding</a:t>
            </a:r>
            <a:r>
              <a:rPr sz="3600" spc="-83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3B3838"/>
                </a:solidFill>
                <a:latin typeface="Calibri"/>
                <a:cs typeface="Calibri"/>
              </a:rPr>
              <a:t>of</a:t>
            </a:r>
            <a:r>
              <a:rPr sz="3600" spc="-68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3B3838"/>
                </a:solidFill>
                <a:latin typeface="Calibri"/>
                <a:cs typeface="Calibri"/>
              </a:rPr>
              <a:t>long</a:t>
            </a:r>
            <a:r>
              <a:rPr sz="3600" spc="-75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600" spc="-15" dirty="0">
                <a:solidFill>
                  <a:srgbClr val="3B3838"/>
                </a:solidFill>
                <a:latin typeface="Calibri"/>
                <a:cs typeface="Calibri"/>
              </a:rPr>
              <a:t>sequences</a:t>
            </a:r>
            <a:endParaRPr sz="3600">
              <a:latin typeface="Calibri"/>
              <a:cs typeface="Calibri"/>
            </a:endParaRPr>
          </a:p>
          <a:p>
            <a:pPr marL="1904048" lvl="2" indent="-514350">
              <a:buFont typeface="Arial"/>
              <a:buChar char="•"/>
              <a:tabLst>
                <a:tab pos="1904048" algn="l"/>
              </a:tabLst>
            </a:pPr>
            <a:r>
              <a:rPr sz="3600" dirty="0">
                <a:solidFill>
                  <a:srgbClr val="3B3838"/>
                </a:solidFill>
                <a:latin typeface="Calibri"/>
                <a:cs typeface="Calibri"/>
              </a:rPr>
              <a:t>Sequential</a:t>
            </a:r>
            <a:r>
              <a:rPr sz="3600" spc="-143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3B3838"/>
                </a:solidFill>
                <a:latin typeface="Calibri"/>
                <a:cs typeface="Calibri"/>
              </a:rPr>
              <a:t>nature</a:t>
            </a:r>
            <a:r>
              <a:rPr sz="3600" spc="-143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3B3838"/>
                </a:solidFill>
                <a:latin typeface="Calibri"/>
                <a:cs typeface="Calibri"/>
              </a:rPr>
              <a:t>disables</a:t>
            </a:r>
            <a:r>
              <a:rPr sz="3600" spc="-143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3B3838"/>
                </a:solidFill>
                <a:latin typeface="Calibri"/>
                <a:cs typeface="Calibri"/>
              </a:rPr>
              <a:t>parallel</a:t>
            </a:r>
            <a:r>
              <a:rPr sz="3600" spc="-143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3B3838"/>
                </a:solidFill>
                <a:latin typeface="Calibri"/>
                <a:cs typeface="Calibri"/>
              </a:rPr>
              <a:t>training</a:t>
            </a:r>
            <a:r>
              <a:rPr sz="3600" spc="-150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3B3838"/>
                </a:solidFill>
                <a:latin typeface="Calibri"/>
                <a:cs typeface="Calibri"/>
              </a:rPr>
              <a:t>and</a:t>
            </a:r>
            <a:r>
              <a:rPr sz="3600" spc="-143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600" spc="-30" dirty="0">
                <a:solidFill>
                  <a:srgbClr val="3B3838"/>
                </a:solidFill>
                <a:latin typeface="Calibri"/>
                <a:cs typeface="Calibri"/>
              </a:rPr>
              <a:t>favors</a:t>
            </a:r>
            <a:r>
              <a:rPr sz="3600" spc="-150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3B3838"/>
                </a:solidFill>
                <a:latin typeface="Calibri"/>
                <a:cs typeface="Calibri"/>
              </a:rPr>
              <a:t>late</a:t>
            </a:r>
            <a:r>
              <a:rPr sz="3600" spc="-135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3B3838"/>
                </a:solidFill>
                <a:latin typeface="Calibri"/>
                <a:cs typeface="Calibri"/>
              </a:rPr>
              <a:t>timestep</a:t>
            </a:r>
            <a:r>
              <a:rPr sz="3600" spc="-143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600" spc="-15" dirty="0">
                <a:solidFill>
                  <a:srgbClr val="3B3838"/>
                </a:solidFill>
                <a:latin typeface="Calibri"/>
                <a:cs typeface="Calibri"/>
              </a:rPr>
              <a:t>inputs</a:t>
            </a:r>
            <a:endParaRPr sz="3600">
              <a:latin typeface="Calibri"/>
              <a:cs typeface="Calibri"/>
            </a:endParaRPr>
          </a:p>
          <a:p>
            <a:pPr marL="1218248" lvl="1" indent="-513398">
              <a:spcBef>
                <a:spcPts val="4245"/>
              </a:spcBef>
              <a:buFont typeface="Arial"/>
              <a:buChar char="•"/>
              <a:tabLst>
                <a:tab pos="1218248" algn="l"/>
              </a:tabLst>
            </a:pPr>
            <a:r>
              <a:rPr sz="3600" b="1" dirty="0">
                <a:solidFill>
                  <a:srgbClr val="3B3838"/>
                </a:solidFill>
                <a:latin typeface="Calibri"/>
                <a:cs typeface="Calibri"/>
              </a:rPr>
              <a:t>Solution:</a:t>
            </a:r>
            <a:r>
              <a:rPr sz="3600" b="1" spc="-127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600" b="1" spc="-15" dirty="0">
                <a:solidFill>
                  <a:srgbClr val="3B3838"/>
                </a:solidFill>
                <a:latin typeface="Calibri"/>
                <a:cs typeface="Calibri"/>
              </a:rPr>
              <a:t>Attention</a:t>
            </a:r>
            <a:r>
              <a:rPr sz="3600" b="1" spc="-135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600" b="1" spc="-15" dirty="0">
                <a:solidFill>
                  <a:srgbClr val="3B3838"/>
                </a:solidFill>
                <a:latin typeface="Calibri"/>
                <a:cs typeface="Calibri"/>
              </a:rPr>
              <a:t>mechanism</a:t>
            </a:r>
            <a:endParaRPr sz="3600">
              <a:latin typeface="Calibri"/>
              <a:cs typeface="Calibri"/>
            </a:endParaRPr>
          </a:p>
          <a:p>
            <a:pPr marL="1904048" lvl="2" indent="-514350">
              <a:spcBef>
                <a:spcPts val="38"/>
              </a:spcBef>
              <a:buFont typeface="Arial"/>
              <a:buChar char="•"/>
              <a:tabLst>
                <a:tab pos="1904048" algn="l"/>
              </a:tabLst>
            </a:pPr>
            <a:r>
              <a:rPr sz="3600" dirty="0">
                <a:solidFill>
                  <a:srgbClr val="3B3838"/>
                </a:solidFill>
                <a:latin typeface="Calibri"/>
                <a:cs typeface="Calibri"/>
              </a:rPr>
              <a:t>Handling</a:t>
            </a:r>
            <a:r>
              <a:rPr sz="3600" spc="-143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600" spc="-15" dirty="0">
                <a:solidFill>
                  <a:srgbClr val="3B3838"/>
                </a:solidFill>
                <a:latin typeface="Calibri"/>
                <a:cs typeface="Calibri"/>
              </a:rPr>
              <a:t>long-</a:t>
            </a:r>
            <a:r>
              <a:rPr sz="3600" dirty="0">
                <a:solidFill>
                  <a:srgbClr val="3B3838"/>
                </a:solidFill>
                <a:latin typeface="Calibri"/>
                <a:cs typeface="Calibri"/>
              </a:rPr>
              <a:t>range</a:t>
            </a:r>
            <a:r>
              <a:rPr sz="3600" spc="-135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600" spc="-15" dirty="0">
                <a:solidFill>
                  <a:srgbClr val="3B3838"/>
                </a:solidFill>
                <a:latin typeface="Calibri"/>
                <a:cs typeface="Calibri"/>
              </a:rPr>
              <a:t>dependencies</a:t>
            </a:r>
            <a:endParaRPr sz="3600">
              <a:latin typeface="Calibri"/>
              <a:cs typeface="Calibri"/>
            </a:endParaRPr>
          </a:p>
          <a:p>
            <a:pPr marL="1904048" lvl="2" indent="-514350">
              <a:spcBef>
                <a:spcPts val="38"/>
              </a:spcBef>
              <a:buFont typeface="Arial"/>
              <a:buChar char="•"/>
              <a:tabLst>
                <a:tab pos="1904048" algn="l"/>
              </a:tabLst>
            </a:pPr>
            <a:r>
              <a:rPr sz="3600" spc="-15" dirty="0">
                <a:solidFill>
                  <a:srgbClr val="3B3838"/>
                </a:solidFill>
                <a:latin typeface="Calibri"/>
                <a:cs typeface="Calibri"/>
              </a:rPr>
              <a:t>Parallel</a:t>
            </a:r>
            <a:r>
              <a:rPr sz="3600" spc="-105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600" spc="-15" dirty="0">
                <a:solidFill>
                  <a:srgbClr val="3B3838"/>
                </a:solidFill>
                <a:latin typeface="Calibri"/>
                <a:cs typeface="Calibri"/>
              </a:rPr>
              <a:t>training</a:t>
            </a:r>
            <a:endParaRPr sz="3600">
              <a:latin typeface="Calibri"/>
              <a:cs typeface="Calibri"/>
            </a:endParaRPr>
          </a:p>
          <a:p>
            <a:pPr marL="1904048" lvl="2" indent="-514350">
              <a:buFont typeface="Arial"/>
              <a:buChar char="•"/>
              <a:tabLst>
                <a:tab pos="1904048" algn="l"/>
              </a:tabLst>
            </a:pPr>
            <a:r>
              <a:rPr sz="3600" dirty="0">
                <a:solidFill>
                  <a:srgbClr val="3B3838"/>
                </a:solidFill>
                <a:latin typeface="Calibri"/>
                <a:cs typeface="Calibri"/>
              </a:rPr>
              <a:t>Dynamic</a:t>
            </a:r>
            <a:r>
              <a:rPr sz="3600" spc="-105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600" spc="-15" dirty="0">
                <a:solidFill>
                  <a:srgbClr val="3B3838"/>
                </a:solidFill>
                <a:latin typeface="Calibri"/>
                <a:cs typeface="Calibri"/>
              </a:rPr>
              <a:t>attention</a:t>
            </a:r>
            <a:r>
              <a:rPr sz="3600" spc="-105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3B3838"/>
                </a:solidFill>
                <a:latin typeface="Calibri"/>
                <a:cs typeface="Calibri"/>
              </a:rPr>
              <a:t>weights</a:t>
            </a:r>
            <a:r>
              <a:rPr sz="3600" spc="-98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3B3838"/>
                </a:solidFill>
                <a:latin typeface="Calibri"/>
                <a:cs typeface="Calibri"/>
              </a:rPr>
              <a:t>based</a:t>
            </a:r>
            <a:r>
              <a:rPr sz="3600" spc="-105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3B3838"/>
                </a:solidFill>
                <a:latin typeface="Calibri"/>
                <a:cs typeface="Calibri"/>
              </a:rPr>
              <a:t>on</a:t>
            </a:r>
            <a:r>
              <a:rPr sz="3600" spc="-98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600" spc="-15" dirty="0">
                <a:solidFill>
                  <a:srgbClr val="3B3838"/>
                </a:solidFill>
                <a:latin typeface="Calibri"/>
                <a:cs typeface="Calibri"/>
              </a:rPr>
              <a:t>inputs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3" name="object 3" descr="$PPTXTitle"/>
          <p:cNvSpPr txBox="1">
            <a:spLocks noGrp="1"/>
          </p:cNvSpPr>
          <p:nvPr>
            <p:ph type="title"/>
          </p:nvPr>
        </p:nvSpPr>
        <p:spPr>
          <a:xfrm>
            <a:off x="2037492" y="319341"/>
            <a:ext cx="14213205" cy="696344"/>
          </a:xfrm>
          <a:prstGeom prst="rect">
            <a:avLst/>
          </a:prstGeom>
        </p:spPr>
        <p:txBody>
          <a:bodyPr vert="horz" wrap="square" lIns="0" tIns="19050" rIns="0" bIns="0" rtlCol="0" anchor="ctr">
            <a:spAutoFit/>
          </a:bodyPr>
          <a:lstStyle/>
          <a:p>
            <a:pPr marL="19050">
              <a:spcBef>
                <a:spcPts val="150"/>
              </a:spcBef>
            </a:pPr>
            <a:r>
              <a:rPr dirty="0"/>
              <a:t>The</a:t>
            </a:r>
            <a:r>
              <a:rPr spc="-105" dirty="0"/>
              <a:t> </a:t>
            </a:r>
            <a:r>
              <a:rPr dirty="0"/>
              <a:t>LLM</a:t>
            </a:r>
            <a:r>
              <a:rPr spc="-105" dirty="0"/>
              <a:t> </a:t>
            </a:r>
            <a:r>
              <a:rPr dirty="0"/>
              <a:t>Era</a:t>
            </a:r>
            <a:r>
              <a:rPr spc="-98" dirty="0"/>
              <a:t> </a:t>
            </a:r>
            <a:r>
              <a:rPr dirty="0"/>
              <a:t>–</a:t>
            </a:r>
            <a:r>
              <a:rPr spc="-113" dirty="0"/>
              <a:t> </a:t>
            </a:r>
            <a:r>
              <a:rPr spc="-15" dirty="0"/>
              <a:t>Paradigm</a:t>
            </a:r>
            <a:r>
              <a:rPr spc="-105" dirty="0"/>
              <a:t> </a:t>
            </a:r>
            <a:r>
              <a:rPr dirty="0"/>
              <a:t>Shift</a:t>
            </a:r>
            <a:r>
              <a:rPr spc="-98" dirty="0"/>
              <a:t> </a:t>
            </a:r>
            <a:r>
              <a:rPr dirty="0"/>
              <a:t>in</a:t>
            </a:r>
            <a:r>
              <a:rPr spc="-98" dirty="0"/>
              <a:t> </a:t>
            </a:r>
            <a:r>
              <a:rPr dirty="0"/>
              <a:t>Machine</a:t>
            </a:r>
            <a:r>
              <a:rPr spc="-105" dirty="0"/>
              <a:t> </a:t>
            </a:r>
            <a:r>
              <a:rPr spc="-15" dirty="0"/>
              <a:t>Learning</a:t>
            </a:r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xfrm>
            <a:off x="11664267" y="6371008"/>
            <a:ext cx="322579" cy="2114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193675">
              <a:spcBef>
                <a:spcPts val="40"/>
              </a:spcBef>
            </a:pPr>
            <a:fld id="{81D60167-4931-47E6-BA6A-407CBD079E47}" type="slidenum">
              <a:rPr lang="en-GB" spc="-50" smtClean="0"/>
              <a:pPr marL="193675">
                <a:spcBef>
                  <a:spcPts val="40"/>
                </a:spcBef>
              </a:pPr>
              <a:t>137</a:t>
            </a:fld>
            <a:endParaRPr spc="-38" dirty="0"/>
          </a:p>
        </p:txBody>
      </p:sp>
      <p:sp>
        <p:nvSpPr>
          <p:cNvPr id="2" name="object 2"/>
          <p:cNvSpPr txBox="1"/>
          <p:nvPr/>
        </p:nvSpPr>
        <p:spPr>
          <a:xfrm>
            <a:off x="920461" y="1489710"/>
            <a:ext cx="8899208" cy="57323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532448" indent="-513398">
              <a:spcBef>
                <a:spcPts val="150"/>
              </a:spcBef>
              <a:buFont typeface="Arial"/>
              <a:buChar char="•"/>
              <a:tabLst>
                <a:tab pos="532448" algn="l"/>
              </a:tabLst>
            </a:pPr>
            <a:r>
              <a:rPr sz="3600" b="1" spc="-30" dirty="0">
                <a:solidFill>
                  <a:srgbClr val="3B3838"/>
                </a:solidFill>
                <a:latin typeface="Calibri"/>
                <a:cs typeface="Calibri"/>
              </a:rPr>
              <a:t>Attention</a:t>
            </a:r>
            <a:r>
              <a:rPr sz="3600" b="1" spc="-45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600" b="1" dirty="0">
                <a:solidFill>
                  <a:srgbClr val="3B3838"/>
                </a:solidFill>
                <a:latin typeface="Calibri"/>
                <a:cs typeface="Calibri"/>
              </a:rPr>
              <a:t>and</a:t>
            </a:r>
            <a:r>
              <a:rPr sz="3600" b="1" spc="-38" dirty="0">
                <a:solidFill>
                  <a:srgbClr val="3B3838"/>
                </a:solidFill>
                <a:latin typeface="Calibri"/>
                <a:cs typeface="Calibri"/>
              </a:rPr>
              <a:t> Transformer</a:t>
            </a:r>
            <a:r>
              <a:rPr sz="3600" b="1" spc="-53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600" b="1" dirty="0">
                <a:solidFill>
                  <a:srgbClr val="3B3838"/>
                </a:solidFill>
                <a:latin typeface="Calibri"/>
                <a:cs typeface="Calibri"/>
              </a:rPr>
              <a:t>–</a:t>
            </a:r>
            <a:r>
              <a:rPr sz="3600" b="1" spc="-38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600" b="1" dirty="0">
                <a:solidFill>
                  <a:srgbClr val="3B3838"/>
                </a:solidFill>
                <a:latin typeface="Calibri"/>
                <a:cs typeface="Calibri"/>
              </a:rPr>
              <a:t>is</a:t>
            </a:r>
            <a:r>
              <a:rPr sz="3600" b="1" spc="-38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600" b="1" dirty="0">
                <a:solidFill>
                  <a:srgbClr val="3B3838"/>
                </a:solidFill>
                <a:latin typeface="Calibri"/>
                <a:cs typeface="Calibri"/>
              </a:rPr>
              <a:t>this</a:t>
            </a:r>
            <a:r>
              <a:rPr sz="3600" b="1" spc="-45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600" b="1" dirty="0">
                <a:solidFill>
                  <a:srgbClr val="3B3838"/>
                </a:solidFill>
                <a:latin typeface="Calibri"/>
                <a:cs typeface="Calibri"/>
              </a:rPr>
              <a:t>the</a:t>
            </a:r>
            <a:r>
              <a:rPr sz="3600" b="1" spc="-38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600" b="1" spc="-30" dirty="0">
                <a:solidFill>
                  <a:srgbClr val="3B3838"/>
                </a:solidFill>
                <a:latin typeface="Calibri"/>
                <a:cs typeface="Calibri"/>
              </a:rPr>
              <a:t>end?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3" name="object 3" descr="$PPTXTitle"/>
          <p:cNvSpPr txBox="1">
            <a:spLocks noGrp="1"/>
          </p:cNvSpPr>
          <p:nvPr>
            <p:ph type="title"/>
          </p:nvPr>
        </p:nvSpPr>
        <p:spPr>
          <a:xfrm>
            <a:off x="2037492" y="319341"/>
            <a:ext cx="14213205" cy="696344"/>
          </a:xfrm>
          <a:prstGeom prst="rect">
            <a:avLst/>
          </a:prstGeom>
        </p:spPr>
        <p:txBody>
          <a:bodyPr vert="horz" wrap="square" lIns="0" tIns="19050" rIns="0" bIns="0" rtlCol="0" anchor="ctr">
            <a:spAutoFit/>
          </a:bodyPr>
          <a:lstStyle/>
          <a:p>
            <a:pPr marL="19050">
              <a:spcBef>
                <a:spcPts val="150"/>
              </a:spcBef>
            </a:pPr>
            <a:r>
              <a:rPr dirty="0"/>
              <a:t>The</a:t>
            </a:r>
            <a:r>
              <a:rPr spc="-105" dirty="0"/>
              <a:t> </a:t>
            </a:r>
            <a:r>
              <a:rPr dirty="0"/>
              <a:t>LLM</a:t>
            </a:r>
            <a:r>
              <a:rPr spc="-105" dirty="0"/>
              <a:t> </a:t>
            </a:r>
            <a:r>
              <a:rPr dirty="0"/>
              <a:t>Era</a:t>
            </a:r>
            <a:r>
              <a:rPr spc="-98" dirty="0"/>
              <a:t> </a:t>
            </a:r>
            <a:r>
              <a:rPr dirty="0"/>
              <a:t>–</a:t>
            </a:r>
            <a:r>
              <a:rPr spc="-113" dirty="0"/>
              <a:t> </a:t>
            </a:r>
            <a:r>
              <a:rPr spc="-15" dirty="0"/>
              <a:t>Paradigm</a:t>
            </a:r>
            <a:r>
              <a:rPr spc="-105" dirty="0"/>
              <a:t> </a:t>
            </a:r>
            <a:r>
              <a:rPr dirty="0"/>
              <a:t>Shift</a:t>
            </a:r>
            <a:r>
              <a:rPr spc="-98" dirty="0"/>
              <a:t> </a:t>
            </a:r>
            <a:r>
              <a:rPr dirty="0"/>
              <a:t>in</a:t>
            </a:r>
            <a:r>
              <a:rPr spc="-98" dirty="0"/>
              <a:t> </a:t>
            </a:r>
            <a:r>
              <a:rPr dirty="0"/>
              <a:t>Machine</a:t>
            </a:r>
            <a:r>
              <a:rPr spc="-105" dirty="0"/>
              <a:t> </a:t>
            </a:r>
            <a:r>
              <a:rPr spc="-15" dirty="0"/>
              <a:t>Learning</a:t>
            </a:r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xfrm>
            <a:off x="11664267" y="6371008"/>
            <a:ext cx="322579" cy="2114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193675">
              <a:spcBef>
                <a:spcPts val="40"/>
              </a:spcBef>
            </a:pPr>
            <a:fld id="{81D60167-4931-47E6-BA6A-407CBD079E47}" type="slidenum">
              <a:rPr lang="en-GB" spc="-50" smtClean="0"/>
              <a:pPr marL="193675">
                <a:spcBef>
                  <a:spcPts val="40"/>
                </a:spcBef>
              </a:pPr>
              <a:t>138</a:t>
            </a:fld>
            <a:endParaRPr spc="-38" dirty="0"/>
          </a:p>
        </p:txBody>
      </p:sp>
      <p:sp>
        <p:nvSpPr>
          <p:cNvPr id="2" name="object 2"/>
          <p:cNvSpPr txBox="1"/>
          <p:nvPr/>
        </p:nvSpPr>
        <p:spPr>
          <a:xfrm>
            <a:off x="920460" y="1489710"/>
            <a:ext cx="9966960" cy="1691489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532448" indent="-513398">
              <a:spcBef>
                <a:spcPts val="150"/>
              </a:spcBef>
              <a:buFont typeface="Arial"/>
              <a:buChar char="•"/>
              <a:tabLst>
                <a:tab pos="532448" algn="l"/>
              </a:tabLst>
            </a:pPr>
            <a:r>
              <a:rPr sz="3600" b="1" spc="-30" dirty="0">
                <a:solidFill>
                  <a:srgbClr val="3B3838"/>
                </a:solidFill>
                <a:latin typeface="Calibri"/>
                <a:cs typeface="Calibri"/>
              </a:rPr>
              <a:t>Attention</a:t>
            </a:r>
            <a:r>
              <a:rPr sz="3600" b="1" spc="-45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600" b="1" dirty="0">
                <a:solidFill>
                  <a:srgbClr val="3B3838"/>
                </a:solidFill>
                <a:latin typeface="Calibri"/>
                <a:cs typeface="Calibri"/>
              </a:rPr>
              <a:t>and</a:t>
            </a:r>
            <a:r>
              <a:rPr sz="3600" b="1" spc="-38" dirty="0">
                <a:solidFill>
                  <a:srgbClr val="3B3838"/>
                </a:solidFill>
                <a:latin typeface="Calibri"/>
                <a:cs typeface="Calibri"/>
              </a:rPr>
              <a:t> Transformer</a:t>
            </a:r>
            <a:r>
              <a:rPr sz="3600" b="1" spc="-53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600" b="1" dirty="0">
                <a:solidFill>
                  <a:srgbClr val="3B3838"/>
                </a:solidFill>
                <a:latin typeface="Calibri"/>
                <a:cs typeface="Calibri"/>
              </a:rPr>
              <a:t>–</a:t>
            </a:r>
            <a:r>
              <a:rPr sz="3600" b="1" spc="-38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600" b="1" dirty="0">
                <a:solidFill>
                  <a:srgbClr val="3B3838"/>
                </a:solidFill>
                <a:latin typeface="Calibri"/>
                <a:cs typeface="Calibri"/>
              </a:rPr>
              <a:t>is</a:t>
            </a:r>
            <a:r>
              <a:rPr sz="3600" b="1" spc="-38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600" b="1" dirty="0">
                <a:solidFill>
                  <a:srgbClr val="3B3838"/>
                </a:solidFill>
                <a:latin typeface="Calibri"/>
                <a:cs typeface="Calibri"/>
              </a:rPr>
              <a:t>this</a:t>
            </a:r>
            <a:r>
              <a:rPr sz="3600" b="1" spc="-45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600" b="1" dirty="0">
                <a:solidFill>
                  <a:srgbClr val="3B3838"/>
                </a:solidFill>
                <a:latin typeface="Calibri"/>
                <a:cs typeface="Calibri"/>
              </a:rPr>
              <a:t>the</a:t>
            </a:r>
            <a:r>
              <a:rPr sz="3600" b="1" spc="-38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600" b="1" spc="-30" dirty="0">
                <a:solidFill>
                  <a:srgbClr val="3B3838"/>
                </a:solidFill>
                <a:latin typeface="Calibri"/>
                <a:cs typeface="Calibri"/>
              </a:rPr>
              <a:t>end?</a:t>
            </a:r>
            <a:endParaRPr sz="3600">
              <a:latin typeface="Calibri"/>
              <a:cs typeface="Calibri"/>
            </a:endParaRPr>
          </a:p>
          <a:p>
            <a:pPr marL="1218248" lvl="1" indent="-513398">
              <a:spcBef>
                <a:spcPts val="4388"/>
              </a:spcBef>
              <a:buFont typeface="Arial"/>
              <a:buChar char="•"/>
              <a:tabLst>
                <a:tab pos="1218248" algn="l"/>
              </a:tabLst>
            </a:pPr>
            <a:r>
              <a:rPr sz="3600" b="1" dirty="0">
                <a:solidFill>
                  <a:srgbClr val="3B3838"/>
                </a:solidFill>
                <a:latin typeface="Calibri"/>
                <a:cs typeface="Calibri"/>
              </a:rPr>
              <a:t>Problem</a:t>
            </a:r>
            <a:r>
              <a:rPr sz="3600" b="1" spc="-83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600" b="1" dirty="0">
                <a:solidFill>
                  <a:srgbClr val="3B3838"/>
                </a:solidFill>
                <a:latin typeface="Calibri"/>
                <a:cs typeface="Calibri"/>
              </a:rPr>
              <a:t>in</a:t>
            </a:r>
            <a:r>
              <a:rPr sz="3600" b="1" spc="-75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600" b="1" dirty="0">
                <a:solidFill>
                  <a:srgbClr val="3B3838"/>
                </a:solidFill>
                <a:latin typeface="Calibri"/>
                <a:cs typeface="Calibri"/>
              </a:rPr>
              <a:t>current</a:t>
            </a:r>
            <a:r>
              <a:rPr sz="3600" b="1" spc="-60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600" b="1" spc="-53" dirty="0">
                <a:solidFill>
                  <a:srgbClr val="3B3838"/>
                </a:solidFill>
                <a:latin typeface="Calibri"/>
                <a:cs typeface="Calibri"/>
              </a:rPr>
              <a:t>Transformer-</a:t>
            </a:r>
            <a:r>
              <a:rPr sz="3600" b="1" dirty="0">
                <a:solidFill>
                  <a:srgbClr val="3B3838"/>
                </a:solidFill>
                <a:latin typeface="Calibri"/>
                <a:cs typeface="Calibri"/>
              </a:rPr>
              <a:t>based</a:t>
            </a:r>
            <a:r>
              <a:rPr sz="3600" b="1" spc="-75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600" b="1" spc="-15" dirty="0">
                <a:solidFill>
                  <a:srgbClr val="3B3838"/>
                </a:solidFill>
                <a:latin typeface="Calibri"/>
                <a:cs typeface="Calibri"/>
              </a:rPr>
              <a:t>LLMs??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3" name="object 3" descr="$PPTXTitle"/>
          <p:cNvSpPr txBox="1">
            <a:spLocks noGrp="1"/>
          </p:cNvSpPr>
          <p:nvPr>
            <p:ph type="title"/>
          </p:nvPr>
        </p:nvSpPr>
        <p:spPr>
          <a:xfrm>
            <a:off x="2037492" y="319341"/>
            <a:ext cx="14213205" cy="696344"/>
          </a:xfrm>
          <a:prstGeom prst="rect">
            <a:avLst/>
          </a:prstGeom>
        </p:spPr>
        <p:txBody>
          <a:bodyPr vert="horz" wrap="square" lIns="0" tIns="19050" rIns="0" bIns="0" rtlCol="0" anchor="ctr">
            <a:spAutoFit/>
          </a:bodyPr>
          <a:lstStyle/>
          <a:p>
            <a:pPr marL="19050">
              <a:spcBef>
                <a:spcPts val="150"/>
              </a:spcBef>
            </a:pPr>
            <a:r>
              <a:rPr dirty="0"/>
              <a:t>The</a:t>
            </a:r>
            <a:r>
              <a:rPr spc="-105" dirty="0"/>
              <a:t> </a:t>
            </a:r>
            <a:r>
              <a:rPr dirty="0"/>
              <a:t>LLM</a:t>
            </a:r>
            <a:r>
              <a:rPr spc="-105" dirty="0"/>
              <a:t> </a:t>
            </a:r>
            <a:r>
              <a:rPr dirty="0"/>
              <a:t>Era</a:t>
            </a:r>
            <a:r>
              <a:rPr spc="-98" dirty="0"/>
              <a:t> </a:t>
            </a:r>
            <a:r>
              <a:rPr dirty="0"/>
              <a:t>–</a:t>
            </a:r>
            <a:r>
              <a:rPr spc="-113" dirty="0"/>
              <a:t> </a:t>
            </a:r>
            <a:r>
              <a:rPr spc="-15" dirty="0"/>
              <a:t>Paradigm</a:t>
            </a:r>
            <a:r>
              <a:rPr spc="-105" dirty="0"/>
              <a:t> </a:t>
            </a:r>
            <a:r>
              <a:rPr dirty="0"/>
              <a:t>Shift</a:t>
            </a:r>
            <a:r>
              <a:rPr spc="-98" dirty="0"/>
              <a:t> </a:t>
            </a:r>
            <a:r>
              <a:rPr dirty="0"/>
              <a:t>in</a:t>
            </a:r>
            <a:r>
              <a:rPr spc="-98" dirty="0"/>
              <a:t> </a:t>
            </a:r>
            <a:r>
              <a:rPr dirty="0"/>
              <a:t>Machine</a:t>
            </a:r>
            <a:r>
              <a:rPr spc="-105" dirty="0"/>
              <a:t> </a:t>
            </a:r>
            <a:r>
              <a:rPr spc="-15" dirty="0"/>
              <a:t>Learning</a:t>
            </a:r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xfrm>
            <a:off x="11664267" y="6371008"/>
            <a:ext cx="322579" cy="2114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193675">
              <a:spcBef>
                <a:spcPts val="40"/>
              </a:spcBef>
            </a:pPr>
            <a:fld id="{81D60167-4931-47E6-BA6A-407CBD079E47}" type="slidenum">
              <a:rPr lang="en-GB" spc="-50" smtClean="0"/>
              <a:pPr marL="193675">
                <a:spcBef>
                  <a:spcPts val="40"/>
                </a:spcBef>
              </a:pPr>
              <a:t>139</a:t>
            </a:fld>
            <a:endParaRPr spc="-38" dirty="0"/>
          </a:p>
        </p:txBody>
      </p:sp>
      <p:sp>
        <p:nvSpPr>
          <p:cNvPr id="2" name="object 2"/>
          <p:cNvSpPr txBox="1"/>
          <p:nvPr/>
        </p:nvSpPr>
        <p:spPr>
          <a:xfrm>
            <a:off x="920461" y="1489710"/>
            <a:ext cx="16012478" cy="279948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532448" indent="-513398">
              <a:spcBef>
                <a:spcPts val="150"/>
              </a:spcBef>
              <a:buFont typeface="Arial"/>
              <a:buChar char="•"/>
              <a:tabLst>
                <a:tab pos="532448" algn="l"/>
              </a:tabLst>
            </a:pPr>
            <a:r>
              <a:rPr sz="3600" b="1" spc="-30" dirty="0">
                <a:solidFill>
                  <a:srgbClr val="3B3838"/>
                </a:solidFill>
                <a:latin typeface="Calibri"/>
                <a:cs typeface="Calibri"/>
              </a:rPr>
              <a:t>Attention</a:t>
            </a:r>
            <a:r>
              <a:rPr sz="3600" b="1" spc="-45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600" b="1" dirty="0">
                <a:solidFill>
                  <a:srgbClr val="3B3838"/>
                </a:solidFill>
                <a:latin typeface="Calibri"/>
                <a:cs typeface="Calibri"/>
              </a:rPr>
              <a:t>and</a:t>
            </a:r>
            <a:r>
              <a:rPr sz="3600" b="1" spc="-38" dirty="0">
                <a:solidFill>
                  <a:srgbClr val="3B3838"/>
                </a:solidFill>
                <a:latin typeface="Calibri"/>
                <a:cs typeface="Calibri"/>
              </a:rPr>
              <a:t> Transformer</a:t>
            </a:r>
            <a:r>
              <a:rPr sz="3600" b="1" spc="-53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600" b="1" dirty="0">
                <a:solidFill>
                  <a:srgbClr val="3B3838"/>
                </a:solidFill>
                <a:latin typeface="Calibri"/>
                <a:cs typeface="Calibri"/>
              </a:rPr>
              <a:t>–</a:t>
            </a:r>
            <a:r>
              <a:rPr sz="3600" b="1" spc="-38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600" b="1" dirty="0">
                <a:solidFill>
                  <a:srgbClr val="3B3838"/>
                </a:solidFill>
                <a:latin typeface="Calibri"/>
                <a:cs typeface="Calibri"/>
              </a:rPr>
              <a:t>is</a:t>
            </a:r>
            <a:r>
              <a:rPr sz="3600" b="1" spc="-38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600" b="1" dirty="0">
                <a:solidFill>
                  <a:srgbClr val="3B3838"/>
                </a:solidFill>
                <a:latin typeface="Calibri"/>
                <a:cs typeface="Calibri"/>
              </a:rPr>
              <a:t>this</a:t>
            </a:r>
            <a:r>
              <a:rPr sz="3600" b="1" spc="-45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600" b="1" dirty="0">
                <a:solidFill>
                  <a:srgbClr val="3B3838"/>
                </a:solidFill>
                <a:latin typeface="Calibri"/>
                <a:cs typeface="Calibri"/>
              </a:rPr>
              <a:t>the</a:t>
            </a:r>
            <a:r>
              <a:rPr sz="3600" b="1" spc="-38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600" b="1" spc="-30" dirty="0">
                <a:solidFill>
                  <a:srgbClr val="3B3838"/>
                </a:solidFill>
                <a:latin typeface="Calibri"/>
                <a:cs typeface="Calibri"/>
              </a:rPr>
              <a:t>end?</a:t>
            </a:r>
            <a:endParaRPr sz="3600">
              <a:latin typeface="Calibri"/>
              <a:cs typeface="Calibri"/>
            </a:endParaRPr>
          </a:p>
          <a:p>
            <a:pPr marL="1218248" lvl="1" indent="-513398">
              <a:spcBef>
                <a:spcPts val="4388"/>
              </a:spcBef>
              <a:buFont typeface="Arial"/>
              <a:buChar char="•"/>
              <a:tabLst>
                <a:tab pos="1218248" algn="l"/>
              </a:tabLst>
            </a:pPr>
            <a:r>
              <a:rPr sz="3600" b="1" dirty="0">
                <a:solidFill>
                  <a:srgbClr val="3B3838"/>
                </a:solidFill>
                <a:latin typeface="Calibri"/>
                <a:cs typeface="Calibri"/>
              </a:rPr>
              <a:t>Problem</a:t>
            </a:r>
            <a:r>
              <a:rPr sz="3600" b="1" spc="-83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600" b="1" dirty="0">
                <a:solidFill>
                  <a:srgbClr val="3B3838"/>
                </a:solidFill>
                <a:latin typeface="Calibri"/>
                <a:cs typeface="Calibri"/>
              </a:rPr>
              <a:t>in</a:t>
            </a:r>
            <a:r>
              <a:rPr sz="3600" b="1" spc="-75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600" b="1" dirty="0">
                <a:solidFill>
                  <a:srgbClr val="3B3838"/>
                </a:solidFill>
                <a:latin typeface="Calibri"/>
                <a:cs typeface="Calibri"/>
              </a:rPr>
              <a:t>current</a:t>
            </a:r>
            <a:r>
              <a:rPr sz="3600" b="1" spc="-60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600" b="1" spc="-53" dirty="0">
                <a:solidFill>
                  <a:srgbClr val="3B3838"/>
                </a:solidFill>
                <a:latin typeface="Calibri"/>
                <a:cs typeface="Calibri"/>
              </a:rPr>
              <a:t>Transformer-</a:t>
            </a:r>
            <a:r>
              <a:rPr sz="3600" b="1" dirty="0">
                <a:solidFill>
                  <a:srgbClr val="3B3838"/>
                </a:solidFill>
                <a:latin typeface="Calibri"/>
                <a:cs typeface="Calibri"/>
              </a:rPr>
              <a:t>based</a:t>
            </a:r>
            <a:r>
              <a:rPr sz="3600" b="1" spc="-75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600" b="1" spc="-15" dirty="0">
                <a:solidFill>
                  <a:srgbClr val="3B3838"/>
                </a:solidFill>
                <a:latin typeface="Calibri"/>
                <a:cs typeface="Calibri"/>
              </a:rPr>
              <a:t>LLMs??</a:t>
            </a:r>
            <a:endParaRPr sz="3600">
              <a:latin typeface="Calibri"/>
              <a:cs typeface="Calibri"/>
            </a:endParaRPr>
          </a:p>
          <a:p>
            <a:pPr marL="1904048" lvl="2" indent="-514350">
              <a:spcBef>
                <a:spcPts val="38"/>
              </a:spcBef>
              <a:buFont typeface="Arial"/>
              <a:buChar char="•"/>
              <a:tabLst>
                <a:tab pos="1904048" algn="l"/>
              </a:tabLst>
            </a:pPr>
            <a:r>
              <a:rPr sz="3600" spc="-38" dirty="0">
                <a:solidFill>
                  <a:srgbClr val="3B3838"/>
                </a:solidFill>
                <a:latin typeface="Calibri"/>
                <a:cs typeface="Calibri"/>
              </a:rPr>
              <a:t>True</a:t>
            </a:r>
            <a:r>
              <a:rPr sz="3600" spc="-83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600" spc="-15" dirty="0">
                <a:solidFill>
                  <a:srgbClr val="3B3838"/>
                </a:solidFill>
                <a:latin typeface="Calibri"/>
                <a:cs typeface="Calibri"/>
              </a:rPr>
              <a:t>understanding</a:t>
            </a:r>
            <a:r>
              <a:rPr sz="3600" spc="-90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3B3838"/>
                </a:solidFill>
                <a:latin typeface="Calibri"/>
                <a:cs typeface="Calibri"/>
              </a:rPr>
              <a:t>the</a:t>
            </a:r>
            <a:r>
              <a:rPr sz="3600" spc="-75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3B3838"/>
                </a:solidFill>
                <a:latin typeface="Calibri"/>
                <a:cs typeface="Calibri"/>
              </a:rPr>
              <a:t>material</a:t>
            </a:r>
            <a:r>
              <a:rPr sz="3600" spc="-90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3B3838"/>
                </a:solidFill>
                <a:latin typeface="Calibri"/>
                <a:cs typeface="Calibri"/>
              </a:rPr>
              <a:t>vs.</a:t>
            </a:r>
            <a:r>
              <a:rPr sz="3600" spc="-98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600" spc="-15" dirty="0">
                <a:solidFill>
                  <a:srgbClr val="3B3838"/>
                </a:solidFill>
                <a:latin typeface="Calibri"/>
                <a:cs typeface="Calibri"/>
              </a:rPr>
              <a:t>memorization</a:t>
            </a:r>
            <a:r>
              <a:rPr sz="3600" spc="-83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3B3838"/>
                </a:solidFill>
                <a:latin typeface="Calibri"/>
                <a:cs typeface="Calibri"/>
              </a:rPr>
              <a:t>and</a:t>
            </a:r>
            <a:r>
              <a:rPr sz="3600" spc="-83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600" spc="-38" dirty="0">
                <a:solidFill>
                  <a:srgbClr val="3B3838"/>
                </a:solidFill>
                <a:latin typeface="Calibri"/>
                <a:cs typeface="Calibri"/>
              </a:rPr>
              <a:t>pattern-</a:t>
            </a:r>
            <a:r>
              <a:rPr sz="3600" spc="-15" dirty="0">
                <a:solidFill>
                  <a:srgbClr val="3B3838"/>
                </a:solidFill>
                <a:latin typeface="Calibri"/>
                <a:cs typeface="Calibri"/>
              </a:rPr>
              <a:t>matching</a:t>
            </a:r>
            <a:endParaRPr sz="3600">
              <a:latin typeface="Calibri"/>
              <a:cs typeface="Calibri"/>
            </a:endParaRPr>
          </a:p>
          <a:p>
            <a:pPr marL="1904048" lvl="2" indent="-514350">
              <a:buFont typeface="Arial"/>
              <a:buChar char="•"/>
              <a:tabLst>
                <a:tab pos="1904048" algn="l"/>
              </a:tabLst>
            </a:pPr>
            <a:r>
              <a:rPr sz="3600" dirty="0">
                <a:solidFill>
                  <a:srgbClr val="3B3838"/>
                </a:solidFill>
                <a:latin typeface="Calibri"/>
                <a:cs typeface="Calibri"/>
              </a:rPr>
              <a:t>Cannot</a:t>
            </a:r>
            <a:r>
              <a:rPr sz="3600" spc="-105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3B3838"/>
                </a:solidFill>
                <a:latin typeface="Calibri"/>
                <a:cs typeface="Calibri"/>
              </a:rPr>
              <a:t>reliably</a:t>
            </a:r>
            <a:r>
              <a:rPr sz="3600" spc="-90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3B3838"/>
                </a:solidFill>
                <a:latin typeface="Calibri"/>
                <a:cs typeface="Calibri"/>
              </a:rPr>
              <a:t>follow</a:t>
            </a:r>
            <a:r>
              <a:rPr sz="3600" spc="-105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3B3838"/>
                </a:solidFill>
                <a:latin typeface="Calibri"/>
                <a:cs typeface="Calibri"/>
              </a:rPr>
              <a:t>rules</a:t>
            </a:r>
            <a:r>
              <a:rPr sz="3600" spc="-90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3B3838"/>
                </a:solidFill>
                <a:latin typeface="Calibri"/>
                <a:cs typeface="Calibri"/>
              </a:rPr>
              <a:t>–</a:t>
            </a:r>
            <a:r>
              <a:rPr sz="3600" spc="-98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3B3838"/>
                </a:solidFill>
                <a:latin typeface="Calibri"/>
                <a:cs typeface="Calibri"/>
              </a:rPr>
              <a:t>factual</a:t>
            </a:r>
            <a:r>
              <a:rPr sz="3600" spc="-98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3B3838"/>
                </a:solidFill>
                <a:latin typeface="Calibri"/>
                <a:cs typeface="Calibri"/>
              </a:rPr>
              <a:t>hallucination</a:t>
            </a:r>
            <a:r>
              <a:rPr sz="3600" spc="-105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3B3838"/>
                </a:solidFill>
                <a:latin typeface="Calibri"/>
                <a:cs typeface="Calibri"/>
              </a:rPr>
              <a:t>e.g.</a:t>
            </a:r>
            <a:r>
              <a:rPr sz="3600" spc="-105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3B3838"/>
                </a:solidFill>
                <a:latin typeface="Calibri"/>
                <a:cs typeface="Calibri"/>
              </a:rPr>
              <a:t>inability</a:t>
            </a:r>
            <a:r>
              <a:rPr sz="3600" spc="-90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3B3838"/>
                </a:solidFill>
                <a:latin typeface="Calibri"/>
                <a:cs typeface="Calibri"/>
              </a:rPr>
              <a:t>in</a:t>
            </a:r>
            <a:r>
              <a:rPr sz="3600" spc="-98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600" spc="-15" dirty="0">
                <a:solidFill>
                  <a:srgbClr val="3B3838"/>
                </a:solidFill>
                <a:latin typeface="Calibri"/>
                <a:cs typeface="Calibri"/>
              </a:rPr>
              <a:t>arithmetic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3" name="object 3" descr="$PPTXTitle"/>
          <p:cNvSpPr txBox="1">
            <a:spLocks noGrp="1"/>
          </p:cNvSpPr>
          <p:nvPr>
            <p:ph type="title"/>
          </p:nvPr>
        </p:nvSpPr>
        <p:spPr>
          <a:xfrm>
            <a:off x="2037492" y="319341"/>
            <a:ext cx="14213205" cy="696344"/>
          </a:xfrm>
          <a:prstGeom prst="rect">
            <a:avLst/>
          </a:prstGeom>
        </p:spPr>
        <p:txBody>
          <a:bodyPr vert="horz" wrap="square" lIns="0" tIns="19050" rIns="0" bIns="0" rtlCol="0" anchor="ctr">
            <a:spAutoFit/>
          </a:bodyPr>
          <a:lstStyle/>
          <a:p>
            <a:pPr marL="19050">
              <a:spcBef>
                <a:spcPts val="150"/>
              </a:spcBef>
            </a:pPr>
            <a:r>
              <a:rPr dirty="0"/>
              <a:t>The</a:t>
            </a:r>
            <a:r>
              <a:rPr spc="-105" dirty="0"/>
              <a:t> </a:t>
            </a:r>
            <a:r>
              <a:rPr dirty="0"/>
              <a:t>LLM</a:t>
            </a:r>
            <a:r>
              <a:rPr spc="-105" dirty="0"/>
              <a:t> </a:t>
            </a:r>
            <a:r>
              <a:rPr dirty="0"/>
              <a:t>Era</a:t>
            </a:r>
            <a:r>
              <a:rPr spc="-98" dirty="0"/>
              <a:t> </a:t>
            </a:r>
            <a:r>
              <a:rPr dirty="0"/>
              <a:t>–</a:t>
            </a:r>
            <a:r>
              <a:rPr spc="-113" dirty="0"/>
              <a:t> </a:t>
            </a:r>
            <a:r>
              <a:rPr spc="-15" dirty="0"/>
              <a:t>Paradigm</a:t>
            </a:r>
            <a:r>
              <a:rPr spc="-105" dirty="0"/>
              <a:t> </a:t>
            </a:r>
            <a:r>
              <a:rPr dirty="0"/>
              <a:t>Shift</a:t>
            </a:r>
            <a:r>
              <a:rPr spc="-98" dirty="0"/>
              <a:t> </a:t>
            </a:r>
            <a:r>
              <a:rPr dirty="0"/>
              <a:t>in</a:t>
            </a:r>
            <a:r>
              <a:rPr spc="-98" dirty="0"/>
              <a:t> </a:t>
            </a:r>
            <a:r>
              <a:rPr dirty="0"/>
              <a:t>Machine</a:t>
            </a:r>
            <a:r>
              <a:rPr spc="-105" dirty="0"/>
              <a:t> </a:t>
            </a:r>
            <a:r>
              <a:rPr spc="-15" dirty="0"/>
              <a:t>Learning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089194" y="9670570"/>
            <a:ext cx="556964" cy="629088"/>
            <a:chOff x="0" y="0"/>
            <a:chExt cx="742619" cy="83878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42569" cy="838835"/>
            </a:xfrm>
            <a:custGeom>
              <a:avLst/>
              <a:gdLst/>
              <a:ahLst/>
              <a:cxnLst/>
              <a:rect l="l" t="t" r="r" b="b"/>
              <a:pathLst>
                <a:path w="742569" h="838835">
                  <a:moveTo>
                    <a:pt x="0" y="0"/>
                  </a:moveTo>
                  <a:lnTo>
                    <a:pt x="742569" y="0"/>
                  </a:lnTo>
                  <a:lnTo>
                    <a:pt x="742569" y="838835"/>
                  </a:lnTo>
                  <a:lnTo>
                    <a:pt x="0" y="838835"/>
                  </a:lnTo>
                  <a:close/>
                </a:path>
              </a:pathLst>
            </a:custGeom>
            <a:solidFill>
              <a:srgbClr val="C39A5C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273100" y="38140"/>
            <a:ext cx="1525644" cy="681090"/>
            <a:chOff x="0" y="0"/>
            <a:chExt cx="2034192" cy="90812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034159" cy="908177"/>
            </a:xfrm>
            <a:custGeom>
              <a:avLst/>
              <a:gdLst/>
              <a:ahLst/>
              <a:cxnLst/>
              <a:rect l="l" t="t" r="r" b="b"/>
              <a:pathLst>
                <a:path w="2034159" h="908177">
                  <a:moveTo>
                    <a:pt x="0" y="0"/>
                  </a:moveTo>
                  <a:lnTo>
                    <a:pt x="2034159" y="0"/>
                  </a:lnTo>
                  <a:lnTo>
                    <a:pt x="2034159" y="908177"/>
                  </a:lnTo>
                  <a:lnTo>
                    <a:pt x="0" y="9081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id="6" name="AutoShape 6"/>
          <p:cNvSpPr/>
          <p:nvPr/>
        </p:nvSpPr>
        <p:spPr>
          <a:xfrm>
            <a:off x="650250" y="1150806"/>
            <a:ext cx="12505112" cy="12700"/>
          </a:xfrm>
          <a:prstGeom prst="line">
            <a:avLst/>
          </a:prstGeom>
          <a:ln w="47625" cap="rnd">
            <a:solidFill>
              <a:srgbClr val="C4995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Freeform 7"/>
          <p:cNvSpPr/>
          <p:nvPr/>
        </p:nvSpPr>
        <p:spPr>
          <a:xfrm>
            <a:off x="1542321" y="1711377"/>
            <a:ext cx="256423" cy="375660"/>
          </a:xfrm>
          <a:custGeom>
            <a:avLst/>
            <a:gdLst/>
            <a:ahLst/>
            <a:cxnLst/>
            <a:rect l="l" t="t" r="r" b="b"/>
            <a:pathLst>
              <a:path w="256423" h="375660">
                <a:moveTo>
                  <a:pt x="0" y="0"/>
                </a:moveTo>
                <a:lnTo>
                  <a:pt x="256423" y="0"/>
                </a:lnTo>
                <a:lnTo>
                  <a:pt x="256423" y="375660"/>
                </a:lnTo>
                <a:lnTo>
                  <a:pt x="0" y="3756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837290" y="229142"/>
            <a:ext cx="5415591" cy="8182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59"/>
              </a:lnSpc>
              <a:spcBef>
                <a:spcPct val="0"/>
              </a:spcBef>
            </a:pPr>
            <a:r>
              <a:rPr lang="en-US" sz="4328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Text Preprocessing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7222643" y="9786677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14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918448" y="1543152"/>
            <a:ext cx="2326009" cy="6975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29"/>
              </a:lnSpc>
              <a:spcBef>
                <a:spcPct val="0"/>
              </a:spcBef>
            </a:pPr>
            <a:r>
              <a:rPr lang="en-US" sz="3664" dirty="0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Stemming </a:t>
            </a:r>
          </a:p>
        </p:txBody>
      </p:sp>
      <p:sp>
        <p:nvSpPr>
          <p:cNvPr id="11" name="Freeform 11"/>
          <p:cNvSpPr/>
          <p:nvPr/>
        </p:nvSpPr>
        <p:spPr>
          <a:xfrm>
            <a:off x="8555255" y="1748395"/>
            <a:ext cx="8533939" cy="8085907"/>
          </a:xfrm>
          <a:custGeom>
            <a:avLst/>
            <a:gdLst/>
            <a:ahLst/>
            <a:cxnLst/>
            <a:rect l="l" t="t" r="r" b="b"/>
            <a:pathLst>
              <a:path w="8533939" h="8085907">
                <a:moveTo>
                  <a:pt x="0" y="0"/>
                </a:moveTo>
                <a:lnTo>
                  <a:pt x="8533939" y="0"/>
                </a:lnTo>
                <a:lnTo>
                  <a:pt x="8533939" y="8085907"/>
                </a:lnTo>
                <a:lnTo>
                  <a:pt x="0" y="808590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2" name="Freeform 12"/>
          <p:cNvSpPr/>
          <p:nvPr/>
        </p:nvSpPr>
        <p:spPr>
          <a:xfrm>
            <a:off x="1035922" y="4373978"/>
            <a:ext cx="256423" cy="375660"/>
          </a:xfrm>
          <a:custGeom>
            <a:avLst/>
            <a:gdLst/>
            <a:ahLst/>
            <a:cxnLst/>
            <a:rect l="l" t="t" r="r" b="b"/>
            <a:pathLst>
              <a:path w="256423" h="375660">
                <a:moveTo>
                  <a:pt x="0" y="0"/>
                </a:moveTo>
                <a:lnTo>
                  <a:pt x="256423" y="0"/>
                </a:lnTo>
                <a:lnTo>
                  <a:pt x="256423" y="375660"/>
                </a:lnTo>
                <a:lnTo>
                  <a:pt x="0" y="37566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412049" y="4250153"/>
            <a:ext cx="6036281" cy="16628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89"/>
              </a:lnSpc>
              <a:spcBef>
                <a:spcPct val="0"/>
              </a:spcBef>
            </a:pPr>
            <a:r>
              <a:rPr lang="en-US" sz="3064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Stemming is the process of reducing a word to its root form by removing suffixes or prefixes.</a:t>
            </a:r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xfrm>
            <a:off x="11664267" y="6371008"/>
            <a:ext cx="322579" cy="2114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193675">
              <a:spcBef>
                <a:spcPts val="40"/>
              </a:spcBef>
            </a:pPr>
            <a:fld id="{81D60167-4931-47E6-BA6A-407CBD079E47}" type="slidenum">
              <a:rPr lang="en-GB" spc="-50" smtClean="0"/>
              <a:pPr marL="193675">
                <a:spcBef>
                  <a:spcPts val="40"/>
                </a:spcBef>
              </a:pPr>
              <a:t>140</a:t>
            </a:fld>
            <a:endParaRPr spc="-38" dirty="0"/>
          </a:p>
        </p:txBody>
      </p:sp>
      <p:sp>
        <p:nvSpPr>
          <p:cNvPr id="2" name="object 2"/>
          <p:cNvSpPr txBox="1"/>
          <p:nvPr/>
        </p:nvSpPr>
        <p:spPr>
          <a:xfrm>
            <a:off x="920461" y="1489711"/>
            <a:ext cx="16012478" cy="3892091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532448" indent="-513398">
              <a:spcBef>
                <a:spcPts val="150"/>
              </a:spcBef>
              <a:buFont typeface="Arial"/>
              <a:buChar char="•"/>
              <a:tabLst>
                <a:tab pos="532448" algn="l"/>
              </a:tabLst>
            </a:pPr>
            <a:r>
              <a:rPr sz="3600" b="1" spc="-30" dirty="0">
                <a:solidFill>
                  <a:srgbClr val="3B3838"/>
                </a:solidFill>
                <a:latin typeface="Calibri"/>
                <a:cs typeface="Calibri"/>
              </a:rPr>
              <a:t>Attention</a:t>
            </a:r>
            <a:r>
              <a:rPr sz="3600" b="1" spc="-45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600" b="1" dirty="0">
                <a:solidFill>
                  <a:srgbClr val="3B3838"/>
                </a:solidFill>
                <a:latin typeface="Calibri"/>
                <a:cs typeface="Calibri"/>
              </a:rPr>
              <a:t>and</a:t>
            </a:r>
            <a:r>
              <a:rPr sz="3600" b="1" spc="-38" dirty="0">
                <a:solidFill>
                  <a:srgbClr val="3B3838"/>
                </a:solidFill>
                <a:latin typeface="Calibri"/>
                <a:cs typeface="Calibri"/>
              </a:rPr>
              <a:t> Transformer</a:t>
            </a:r>
            <a:r>
              <a:rPr sz="3600" b="1" spc="-53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600" b="1" dirty="0">
                <a:solidFill>
                  <a:srgbClr val="3B3838"/>
                </a:solidFill>
                <a:latin typeface="Calibri"/>
                <a:cs typeface="Calibri"/>
              </a:rPr>
              <a:t>–</a:t>
            </a:r>
            <a:r>
              <a:rPr sz="3600" b="1" spc="-38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600" b="1" dirty="0">
                <a:solidFill>
                  <a:srgbClr val="3B3838"/>
                </a:solidFill>
                <a:latin typeface="Calibri"/>
                <a:cs typeface="Calibri"/>
              </a:rPr>
              <a:t>is</a:t>
            </a:r>
            <a:r>
              <a:rPr sz="3600" b="1" spc="-38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600" b="1" dirty="0">
                <a:solidFill>
                  <a:srgbClr val="3B3838"/>
                </a:solidFill>
                <a:latin typeface="Calibri"/>
                <a:cs typeface="Calibri"/>
              </a:rPr>
              <a:t>this</a:t>
            </a:r>
            <a:r>
              <a:rPr sz="3600" b="1" spc="-45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600" b="1" dirty="0">
                <a:solidFill>
                  <a:srgbClr val="3B3838"/>
                </a:solidFill>
                <a:latin typeface="Calibri"/>
                <a:cs typeface="Calibri"/>
              </a:rPr>
              <a:t>the</a:t>
            </a:r>
            <a:r>
              <a:rPr sz="3600" b="1" spc="-38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600" b="1" spc="-30" dirty="0">
                <a:solidFill>
                  <a:srgbClr val="3B3838"/>
                </a:solidFill>
                <a:latin typeface="Calibri"/>
                <a:cs typeface="Calibri"/>
              </a:rPr>
              <a:t>end?</a:t>
            </a:r>
            <a:endParaRPr sz="3600">
              <a:latin typeface="Calibri"/>
              <a:cs typeface="Calibri"/>
            </a:endParaRPr>
          </a:p>
          <a:p>
            <a:pPr marL="1218248" lvl="1" indent="-513398">
              <a:spcBef>
                <a:spcPts val="4388"/>
              </a:spcBef>
              <a:buFont typeface="Arial"/>
              <a:buChar char="•"/>
              <a:tabLst>
                <a:tab pos="1218248" algn="l"/>
              </a:tabLst>
            </a:pPr>
            <a:r>
              <a:rPr sz="3600" b="1" dirty="0">
                <a:solidFill>
                  <a:srgbClr val="3B3838"/>
                </a:solidFill>
                <a:latin typeface="Calibri"/>
                <a:cs typeface="Calibri"/>
              </a:rPr>
              <a:t>Problem</a:t>
            </a:r>
            <a:r>
              <a:rPr sz="3600" b="1" spc="-83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600" b="1" dirty="0">
                <a:solidFill>
                  <a:srgbClr val="3B3838"/>
                </a:solidFill>
                <a:latin typeface="Calibri"/>
                <a:cs typeface="Calibri"/>
              </a:rPr>
              <a:t>in</a:t>
            </a:r>
            <a:r>
              <a:rPr sz="3600" b="1" spc="-75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600" b="1" dirty="0">
                <a:solidFill>
                  <a:srgbClr val="3B3838"/>
                </a:solidFill>
                <a:latin typeface="Calibri"/>
                <a:cs typeface="Calibri"/>
              </a:rPr>
              <a:t>current</a:t>
            </a:r>
            <a:r>
              <a:rPr sz="3600" b="1" spc="-60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600" b="1" spc="-53" dirty="0">
                <a:solidFill>
                  <a:srgbClr val="3B3838"/>
                </a:solidFill>
                <a:latin typeface="Calibri"/>
                <a:cs typeface="Calibri"/>
              </a:rPr>
              <a:t>Transformer-</a:t>
            </a:r>
            <a:r>
              <a:rPr sz="3600" b="1" dirty="0">
                <a:solidFill>
                  <a:srgbClr val="3B3838"/>
                </a:solidFill>
                <a:latin typeface="Calibri"/>
                <a:cs typeface="Calibri"/>
              </a:rPr>
              <a:t>based</a:t>
            </a:r>
            <a:r>
              <a:rPr sz="3600" b="1" spc="-75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600" b="1" spc="-15" dirty="0">
                <a:solidFill>
                  <a:srgbClr val="3B3838"/>
                </a:solidFill>
                <a:latin typeface="Calibri"/>
                <a:cs typeface="Calibri"/>
              </a:rPr>
              <a:t>LLMs??</a:t>
            </a:r>
            <a:endParaRPr sz="3600">
              <a:latin typeface="Calibri"/>
              <a:cs typeface="Calibri"/>
            </a:endParaRPr>
          </a:p>
          <a:p>
            <a:pPr marL="1904048" lvl="2" indent="-514350">
              <a:spcBef>
                <a:spcPts val="38"/>
              </a:spcBef>
              <a:buFont typeface="Arial"/>
              <a:buChar char="•"/>
              <a:tabLst>
                <a:tab pos="1904048" algn="l"/>
              </a:tabLst>
            </a:pPr>
            <a:r>
              <a:rPr sz="3600" spc="-38" dirty="0">
                <a:solidFill>
                  <a:srgbClr val="3B3838"/>
                </a:solidFill>
                <a:latin typeface="Calibri"/>
                <a:cs typeface="Calibri"/>
              </a:rPr>
              <a:t>True</a:t>
            </a:r>
            <a:r>
              <a:rPr sz="3600" spc="-83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600" spc="-15" dirty="0">
                <a:solidFill>
                  <a:srgbClr val="3B3838"/>
                </a:solidFill>
                <a:latin typeface="Calibri"/>
                <a:cs typeface="Calibri"/>
              </a:rPr>
              <a:t>understanding</a:t>
            </a:r>
            <a:r>
              <a:rPr sz="3600" spc="-90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3B3838"/>
                </a:solidFill>
                <a:latin typeface="Calibri"/>
                <a:cs typeface="Calibri"/>
              </a:rPr>
              <a:t>the</a:t>
            </a:r>
            <a:r>
              <a:rPr sz="3600" spc="-75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3B3838"/>
                </a:solidFill>
                <a:latin typeface="Calibri"/>
                <a:cs typeface="Calibri"/>
              </a:rPr>
              <a:t>material</a:t>
            </a:r>
            <a:r>
              <a:rPr sz="3600" spc="-90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3B3838"/>
                </a:solidFill>
                <a:latin typeface="Calibri"/>
                <a:cs typeface="Calibri"/>
              </a:rPr>
              <a:t>vs.</a:t>
            </a:r>
            <a:r>
              <a:rPr sz="3600" spc="-98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600" spc="-15" dirty="0">
                <a:solidFill>
                  <a:srgbClr val="3B3838"/>
                </a:solidFill>
                <a:latin typeface="Calibri"/>
                <a:cs typeface="Calibri"/>
              </a:rPr>
              <a:t>memorization</a:t>
            </a:r>
            <a:r>
              <a:rPr sz="3600" spc="-83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3B3838"/>
                </a:solidFill>
                <a:latin typeface="Calibri"/>
                <a:cs typeface="Calibri"/>
              </a:rPr>
              <a:t>and</a:t>
            </a:r>
            <a:r>
              <a:rPr sz="3600" spc="-83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600" spc="-38" dirty="0">
                <a:solidFill>
                  <a:srgbClr val="3B3838"/>
                </a:solidFill>
                <a:latin typeface="Calibri"/>
                <a:cs typeface="Calibri"/>
              </a:rPr>
              <a:t>pattern-</a:t>
            </a:r>
            <a:r>
              <a:rPr sz="3600" spc="-15" dirty="0">
                <a:solidFill>
                  <a:srgbClr val="3B3838"/>
                </a:solidFill>
                <a:latin typeface="Calibri"/>
                <a:cs typeface="Calibri"/>
              </a:rPr>
              <a:t>matching</a:t>
            </a:r>
            <a:endParaRPr sz="3600">
              <a:latin typeface="Calibri"/>
              <a:cs typeface="Calibri"/>
            </a:endParaRPr>
          </a:p>
          <a:p>
            <a:pPr marL="1904048" lvl="2" indent="-514350">
              <a:buFont typeface="Arial"/>
              <a:buChar char="•"/>
              <a:tabLst>
                <a:tab pos="1904048" algn="l"/>
              </a:tabLst>
            </a:pPr>
            <a:r>
              <a:rPr sz="3600" dirty="0">
                <a:solidFill>
                  <a:srgbClr val="3B3838"/>
                </a:solidFill>
                <a:latin typeface="Calibri"/>
                <a:cs typeface="Calibri"/>
              </a:rPr>
              <a:t>Cannot</a:t>
            </a:r>
            <a:r>
              <a:rPr sz="3600" spc="-105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3B3838"/>
                </a:solidFill>
                <a:latin typeface="Calibri"/>
                <a:cs typeface="Calibri"/>
              </a:rPr>
              <a:t>reliably</a:t>
            </a:r>
            <a:r>
              <a:rPr sz="3600" spc="-90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3B3838"/>
                </a:solidFill>
                <a:latin typeface="Calibri"/>
                <a:cs typeface="Calibri"/>
              </a:rPr>
              <a:t>follow</a:t>
            </a:r>
            <a:r>
              <a:rPr sz="3600" spc="-105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3B3838"/>
                </a:solidFill>
                <a:latin typeface="Calibri"/>
                <a:cs typeface="Calibri"/>
              </a:rPr>
              <a:t>rules</a:t>
            </a:r>
            <a:r>
              <a:rPr sz="3600" spc="-90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3B3838"/>
                </a:solidFill>
                <a:latin typeface="Calibri"/>
                <a:cs typeface="Calibri"/>
              </a:rPr>
              <a:t>–</a:t>
            </a:r>
            <a:r>
              <a:rPr sz="3600" spc="-98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3B3838"/>
                </a:solidFill>
                <a:latin typeface="Calibri"/>
                <a:cs typeface="Calibri"/>
              </a:rPr>
              <a:t>factual</a:t>
            </a:r>
            <a:r>
              <a:rPr sz="3600" spc="-98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3B3838"/>
                </a:solidFill>
                <a:latin typeface="Calibri"/>
                <a:cs typeface="Calibri"/>
              </a:rPr>
              <a:t>hallucination</a:t>
            </a:r>
            <a:r>
              <a:rPr sz="3600" spc="-105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3B3838"/>
                </a:solidFill>
                <a:latin typeface="Calibri"/>
                <a:cs typeface="Calibri"/>
              </a:rPr>
              <a:t>e.g.</a:t>
            </a:r>
            <a:r>
              <a:rPr sz="3600" spc="-105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3B3838"/>
                </a:solidFill>
                <a:latin typeface="Calibri"/>
                <a:cs typeface="Calibri"/>
              </a:rPr>
              <a:t>inability</a:t>
            </a:r>
            <a:r>
              <a:rPr sz="3600" spc="-90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3B3838"/>
                </a:solidFill>
                <a:latin typeface="Calibri"/>
                <a:cs typeface="Calibri"/>
              </a:rPr>
              <a:t>in</a:t>
            </a:r>
            <a:r>
              <a:rPr sz="3600" spc="-98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600" spc="-15" dirty="0">
                <a:solidFill>
                  <a:srgbClr val="3B3838"/>
                </a:solidFill>
                <a:latin typeface="Calibri"/>
                <a:cs typeface="Calibri"/>
              </a:rPr>
              <a:t>arithmetic</a:t>
            </a:r>
            <a:endParaRPr sz="3600">
              <a:latin typeface="Calibri"/>
              <a:cs typeface="Calibri"/>
            </a:endParaRPr>
          </a:p>
          <a:p>
            <a:pPr marL="1218248" lvl="1" indent="-513398">
              <a:spcBef>
                <a:spcPts val="4245"/>
              </a:spcBef>
              <a:buFont typeface="Arial"/>
              <a:buChar char="•"/>
              <a:tabLst>
                <a:tab pos="1218248" algn="l"/>
              </a:tabLst>
            </a:pPr>
            <a:r>
              <a:rPr sz="3600" b="1" dirty="0">
                <a:solidFill>
                  <a:srgbClr val="3B3838"/>
                </a:solidFill>
                <a:latin typeface="Calibri"/>
                <a:cs typeface="Calibri"/>
              </a:rPr>
              <a:t>Solution:</a:t>
            </a:r>
            <a:r>
              <a:rPr sz="3600" b="1" spc="-90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3600" b="1" spc="-38" dirty="0">
                <a:solidFill>
                  <a:srgbClr val="3B3838"/>
                </a:solidFill>
                <a:latin typeface="Calibri"/>
                <a:cs typeface="Calibri"/>
              </a:rPr>
              <a:t>???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3" name="object 3" descr="$PPTXTitle"/>
          <p:cNvSpPr txBox="1">
            <a:spLocks noGrp="1"/>
          </p:cNvSpPr>
          <p:nvPr>
            <p:ph type="title"/>
          </p:nvPr>
        </p:nvSpPr>
        <p:spPr>
          <a:xfrm>
            <a:off x="2037492" y="319341"/>
            <a:ext cx="14213205" cy="696344"/>
          </a:xfrm>
          <a:prstGeom prst="rect">
            <a:avLst/>
          </a:prstGeom>
        </p:spPr>
        <p:txBody>
          <a:bodyPr vert="horz" wrap="square" lIns="0" tIns="19050" rIns="0" bIns="0" rtlCol="0" anchor="ctr">
            <a:spAutoFit/>
          </a:bodyPr>
          <a:lstStyle/>
          <a:p>
            <a:pPr marL="19050">
              <a:spcBef>
                <a:spcPts val="150"/>
              </a:spcBef>
            </a:pPr>
            <a:r>
              <a:rPr dirty="0"/>
              <a:t>The</a:t>
            </a:r>
            <a:r>
              <a:rPr spc="-105" dirty="0"/>
              <a:t> </a:t>
            </a:r>
            <a:r>
              <a:rPr dirty="0"/>
              <a:t>LLM</a:t>
            </a:r>
            <a:r>
              <a:rPr spc="-105" dirty="0"/>
              <a:t> </a:t>
            </a:r>
            <a:r>
              <a:rPr dirty="0"/>
              <a:t>Era</a:t>
            </a:r>
            <a:r>
              <a:rPr spc="-98" dirty="0"/>
              <a:t> </a:t>
            </a:r>
            <a:r>
              <a:rPr dirty="0"/>
              <a:t>–</a:t>
            </a:r>
            <a:r>
              <a:rPr spc="-113" dirty="0"/>
              <a:t> </a:t>
            </a:r>
            <a:r>
              <a:rPr spc="-15" dirty="0"/>
              <a:t>Paradigm</a:t>
            </a:r>
            <a:r>
              <a:rPr spc="-105" dirty="0"/>
              <a:t> </a:t>
            </a:r>
            <a:r>
              <a:rPr dirty="0"/>
              <a:t>Shift</a:t>
            </a:r>
            <a:r>
              <a:rPr spc="-98" dirty="0"/>
              <a:t> </a:t>
            </a:r>
            <a:r>
              <a:rPr dirty="0"/>
              <a:t>in</a:t>
            </a:r>
            <a:r>
              <a:rPr spc="-98" dirty="0"/>
              <a:t> </a:t>
            </a:r>
            <a:r>
              <a:rPr dirty="0"/>
              <a:t>Machine</a:t>
            </a:r>
            <a:r>
              <a:rPr spc="-105" dirty="0"/>
              <a:t> </a:t>
            </a:r>
            <a:r>
              <a:rPr spc="-15" dirty="0"/>
              <a:t>Learning</a:t>
            </a:r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xfrm>
            <a:off x="11664267" y="6371008"/>
            <a:ext cx="322579" cy="2114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193675">
              <a:spcBef>
                <a:spcPts val="40"/>
              </a:spcBef>
            </a:pPr>
            <a:fld id="{81D60167-4931-47E6-BA6A-407CBD079E47}" type="slidenum">
              <a:rPr lang="en-GB" spc="-50" smtClean="0"/>
              <a:pPr marL="193675">
                <a:spcBef>
                  <a:spcPts val="40"/>
                </a:spcBef>
              </a:pPr>
              <a:t>141</a:t>
            </a:fld>
            <a:endParaRPr spc="-38" dirty="0"/>
          </a:p>
        </p:txBody>
      </p:sp>
      <p:sp>
        <p:nvSpPr>
          <p:cNvPr id="2" name="object 2" descr="$PPTXTitle"/>
          <p:cNvSpPr txBox="1">
            <a:spLocks noGrp="1"/>
          </p:cNvSpPr>
          <p:nvPr>
            <p:ph type="title"/>
          </p:nvPr>
        </p:nvSpPr>
        <p:spPr>
          <a:xfrm>
            <a:off x="685800" y="572478"/>
            <a:ext cx="12344400" cy="1393457"/>
          </a:xfrm>
          <a:prstGeom prst="rect">
            <a:avLst/>
          </a:prstGeom>
        </p:spPr>
        <p:txBody>
          <a:bodyPr vert="horz" wrap="square" lIns="0" tIns="709421" rIns="0" bIns="0" rtlCol="0" anchor="ctr">
            <a:spAutoFit/>
          </a:bodyPr>
          <a:lstStyle/>
          <a:p>
            <a:pPr marL="6597015">
              <a:spcBef>
                <a:spcPts val="150"/>
              </a:spcBef>
            </a:pPr>
            <a:r>
              <a:rPr dirty="0"/>
              <a:t>Looking</a:t>
            </a:r>
            <a:r>
              <a:rPr spc="-180" dirty="0"/>
              <a:t> </a:t>
            </a:r>
            <a:r>
              <a:rPr spc="-30" dirty="0"/>
              <a:t>Back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80176" y="2637283"/>
            <a:ext cx="16324898" cy="4258153"/>
          </a:xfrm>
          <a:prstGeom prst="rect">
            <a:avLst/>
          </a:prstGeom>
        </p:spPr>
        <p:txBody>
          <a:bodyPr vert="horz" wrap="square" lIns="0" tIns="14288" rIns="0" bIns="0" rtlCol="0">
            <a:spAutoFit/>
          </a:bodyPr>
          <a:lstStyle/>
          <a:p>
            <a:pPr marL="19050" marR="234315">
              <a:lnSpc>
                <a:spcPct val="100800"/>
              </a:lnSpc>
              <a:spcBef>
                <a:spcPts val="113"/>
              </a:spcBef>
            </a:pPr>
            <a:r>
              <a:rPr sz="3600" dirty="0">
                <a:solidFill>
                  <a:srgbClr val="0F1419"/>
                </a:solidFill>
                <a:latin typeface="Calibri"/>
                <a:cs typeface="Calibri"/>
              </a:rPr>
              <a:t>It</a:t>
            </a:r>
            <a:r>
              <a:rPr sz="3600" spc="-90" dirty="0">
                <a:solidFill>
                  <a:srgbClr val="0F1419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0F1419"/>
                </a:solidFill>
                <a:latin typeface="Calibri"/>
                <a:cs typeface="Calibri"/>
              </a:rPr>
              <a:t>is</a:t>
            </a:r>
            <a:r>
              <a:rPr sz="3600" spc="-83" dirty="0">
                <a:solidFill>
                  <a:srgbClr val="0F1419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0F1419"/>
                </a:solidFill>
                <a:latin typeface="Calibri"/>
                <a:cs typeface="Calibri"/>
              </a:rPr>
              <a:t>true</a:t>
            </a:r>
            <a:r>
              <a:rPr sz="3600" spc="-68" dirty="0">
                <a:solidFill>
                  <a:srgbClr val="0F1419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0F1419"/>
                </a:solidFill>
                <a:latin typeface="Calibri"/>
                <a:cs typeface="Calibri"/>
              </a:rPr>
              <a:t>that</a:t>
            </a:r>
            <a:r>
              <a:rPr sz="3600" spc="-90" dirty="0">
                <a:solidFill>
                  <a:srgbClr val="0F1419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0F1419"/>
                </a:solidFill>
                <a:latin typeface="Calibri"/>
                <a:cs typeface="Calibri"/>
              </a:rPr>
              <a:t>language</a:t>
            </a:r>
            <a:r>
              <a:rPr sz="3600" spc="-68" dirty="0">
                <a:solidFill>
                  <a:srgbClr val="0F1419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0F1419"/>
                </a:solidFill>
                <a:latin typeface="Calibri"/>
                <a:cs typeface="Calibri"/>
              </a:rPr>
              <a:t>models</a:t>
            </a:r>
            <a:r>
              <a:rPr sz="3600" spc="-83" dirty="0">
                <a:solidFill>
                  <a:srgbClr val="0F1419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0F1419"/>
                </a:solidFill>
                <a:latin typeface="Calibri"/>
                <a:cs typeface="Calibri"/>
              </a:rPr>
              <a:t>are</a:t>
            </a:r>
            <a:r>
              <a:rPr sz="3600" spc="-75" dirty="0">
                <a:solidFill>
                  <a:srgbClr val="0F1419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0F1419"/>
                </a:solidFill>
                <a:latin typeface="Calibri"/>
                <a:cs typeface="Calibri"/>
              </a:rPr>
              <a:t>just</a:t>
            </a:r>
            <a:r>
              <a:rPr sz="3600" spc="-83" dirty="0">
                <a:solidFill>
                  <a:srgbClr val="0F1419"/>
                </a:solidFill>
                <a:latin typeface="Calibri"/>
                <a:cs typeface="Calibri"/>
              </a:rPr>
              <a:t> </a:t>
            </a:r>
            <a:r>
              <a:rPr sz="3600" spc="-15" dirty="0">
                <a:solidFill>
                  <a:srgbClr val="0F1419"/>
                </a:solidFill>
                <a:latin typeface="Calibri"/>
                <a:cs typeface="Calibri"/>
              </a:rPr>
              <a:t>programmed</a:t>
            </a:r>
            <a:r>
              <a:rPr sz="3600" spc="-75" dirty="0">
                <a:solidFill>
                  <a:srgbClr val="0F1419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0F1419"/>
                </a:solidFill>
                <a:latin typeface="Calibri"/>
                <a:cs typeface="Calibri"/>
              </a:rPr>
              <a:t>to</a:t>
            </a:r>
            <a:r>
              <a:rPr sz="3600" spc="-83" dirty="0">
                <a:solidFill>
                  <a:srgbClr val="0F1419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0F1419"/>
                </a:solidFill>
                <a:latin typeface="Calibri"/>
                <a:cs typeface="Calibri"/>
              </a:rPr>
              <a:t>predict</a:t>
            </a:r>
            <a:r>
              <a:rPr sz="3600" spc="-90" dirty="0">
                <a:solidFill>
                  <a:srgbClr val="0F1419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0F1419"/>
                </a:solidFill>
                <a:latin typeface="Calibri"/>
                <a:cs typeface="Calibri"/>
              </a:rPr>
              <a:t>the</a:t>
            </a:r>
            <a:r>
              <a:rPr sz="3600" spc="-68" dirty="0">
                <a:solidFill>
                  <a:srgbClr val="0F1419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0F1419"/>
                </a:solidFill>
                <a:latin typeface="Calibri"/>
                <a:cs typeface="Calibri"/>
              </a:rPr>
              <a:t>next</a:t>
            </a:r>
            <a:r>
              <a:rPr sz="3600" spc="-83" dirty="0">
                <a:solidFill>
                  <a:srgbClr val="0F1419"/>
                </a:solidFill>
                <a:latin typeface="Calibri"/>
                <a:cs typeface="Calibri"/>
              </a:rPr>
              <a:t> </a:t>
            </a:r>
            <a:r>
              <a:rPr sz="3600" spc="-15" dirty="0">
                <a:solidFill>
                  <a:srgbClr val="0F1419"/>
                </a:solidFill>
                <a:latin typeface="Calibri"/>
                <a:cs typeface="Calibri"/>
              </a:rPr>
              <a:t>token.</a:t>
            </a:r>
            <a:r>
              <a:rPr sz="3600" spc="-90" dirty="0">
                <a:solidFill>
                  <a:srgbClr val="0F1419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0F1419"/>
                </a:solidFill>
                <a:latin typeface="Calibri"/>
                <a:cs typeface="Calibri"/>
              </a:rPr>
              <a:t>But</a:t>
            </a:r>
            <a:r>
              <a:rPr sz="3600" spc="-83" dirty="0">
                <a:solidFill>
                  <a:srgbClr val="0F1419"/>
                </a:solidFill>
                <a:latin typeface="Calibri"/>
                <a:cs typeface="Calibri"/>
              </a:rPr>
              <a:t> </a:t>
            </a:r>
            <a:r>
              <a:rPr sz="3600" spc="-30" dirty="0">
                <a:solidFill>
                  <a:srgbClr val="0F1419"/>
                </a:solidFill>
                <a:latin typeface="Calibri"/>
                <a:cs typeface="Calibri"/>
              </a:rPr>
              <a:t>that </a:t>
            </a:r>
            <a:r>
              <a:rPr sz="3600" dirty="0">
                <a:solidFill>
                  <a:srgbClr val="0F1419"/>
                </a:solidFill>
                <a:latin typeface="Calibri"/>
                <a:cs typeface="Calibri"/>
              </a:rPr>
              <a:t>is</a:t>
            </a:r>
            <a:r>
              <a:rPr sz="3600" spc="-53" dirty="0">
                <a:solidFill>
                  <a:srgbClr val="0F1419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0F1419"/>
                </a:solidFill>
                <a:latin typeface="Calibri"/>
                <a:cs typeface="Calibri"/>
              </a:rPr>
              <a:t>not</a:t>
            </a:r>
            <a:r>
              <a:rPr sz="3600" spc="-53" dirty="0">
                <a:solidFill>
                  <a:srgbClr val="0F1419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0F1419"/>
                </a:solidFill>
                <a:latin typeface="Calibri"/>
                <a:cs typeface="Calibri"/>
              </a:rPr>
              <a:t>as</a:t>
            </a:r>
            <a:r>
              <a:rPr sz="3600" spc="-53" dirty="0">
                <a:solidFill>
                  <a:srgbClr val="0F1419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0F1419"/>
                </a:solidFill>
                <a:latin typeface="Calibri"/>
                <a:cs typeface="Calibri"/>
              </a:rPr>
              <a:t>simple</a:t>
            </a:r>
            <a:r>
              <a:rPr sz="3600" spc="-38" dirty="0">
                <a:solidFill>
                  <a:srgbClr val="0F1419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0F1419"/>
                </a:solidFill>
                <a:latin typeface="Calibri"/>
                <a:cs typeface="Calibri"/>
              </a:rPr>
              <a:t>as</a:t>
            </a:r>
            <a:r>
              <a:rPr sz="3600" spc="-53" dirty="0">
                <a:solidFill>
                  <a:srgbClr val="0F1419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0F1419"/>
                </a:solidFill>
                <a:latin typeface="Calibri"/>
                <a:cs typeface="Calibri"/>
              </a:rPr>
              <a:t>you</a:t>
            </a:r>
            <a:r>
              <a:rPr sz="3600" spc="-38" dirty="0">
                <a:solidFill>
                  <a:srgbClr val="0F1419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0F1419"/>
                </a:solidFill>
                <a:latin typeface="Calibri"/>
                <a:cs typeface="Calibri"/>
              </a:rPr>
              <a:t>might</a:t>
            </a:r>
            <a:r>
              <a:rPr sz="3600" spc="-53" dirty="0">
                <a:solidFill>
                  <a:srgbClr val="0F1419"/>
                </a:solidFill>
                <a:latin typeface="Calibri"/>
                <a:cs typeface="Calibri"/>
              </a:rPr>
              <a:t> </a:t>
            </a:r>
            <a:r>
              <a:rPr sz="3600" spc="-15" dirty="0">
                <a:solidFill>
                  <a:srgbClr val="0F1419"/>
                </a:solidFill>
                <a:latin typeface="Calibri"/>
                <a:cs typeface="Calibri"/>
              </a:rPr>
              <a:t>think.</a:t>
            </a:r>
            <a:endParaRPr sz="3600" dirty="0">
              <a:latin typeface="Calibri"/>
              <a:cs typeface="Calibri"/>
            </a:endParaRPr>
          </a:p>
          <a:p>
            <a:pPr marL="19050" marR="84773">
              <a:lnSpc>
                <a:spcPct val="100800"/>
              </a:lnSpc>
              <a:spcBef>
                <a:spcPts val="4358"/>
              </a:spcBef>
            </a:pPr>
            <a:r>
              <a:rPr sz="3600" dirty="0">
                <a:solidFill>
                  <a:srgbClr val="0F1419"/>
                </a:solidFill>
                <a:latin typeface="Calibri"/>
                <a:cs typeface="Calibri"/>
              </a:rPr>
              <a:t>In</a:t>
            </a:r>
            <a:r>
              <a:rPr sz="3600" spc="-83" dirty="0">
                <a:solidFill>
                  <a:srgbClr val="0F1419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0F1419"/>
                </a:solidFill>
                <a:latin typeface="Calibri"/>
                <a:cs typeface="Calibri"/>
              </a:rPr>
              <a:t>fact,</a:t>
            </a:r>
            <a:r>
              <a:rPr sz="3600" spc="-83" dirty="0">
                <a:solidFill>
                  <a:srgbClr val="0F1419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0F1419"/>
                </a:solidFill>
                <a:latin typeface="Calibri"/>
                <a:cs typeface="Calibri"/>
              </a:rPr>
              <a:t>all</a:t>
            </a:r>
            <a:r>
              <a:rPr sz="3600" spc="-90" dirty="0">
                <a:solidFill>
                  <a:srgbClr val="0F1419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0F1419"/>
                </a:solidFill>
                <a:latin typeface="Calibri"/>
                <a:cs typeface="Calibri"/>
              </a:rPr>
              <a:t>animals,</a:t>
            </a:r>
            <a:r>
              <a:rPr sz="3600" spc="-83" dirty="0">
                <a:solidFill>
                  <a:srgbClr val="0F1419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0F1419"/>
                </a:solidFill>
                <a:latin typeface="Calibri"/>
                <a:cs typeface="Calibri"/>
              </a:rPr>
              <a:t>including</a:t>
            </a:r>
            <a:r>
              <a:rPr sz="3600" spc="-90" dirty="0">
                <a:solidFill>
                  <a:srgbClr val="0F1419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0F1419"/>
                </a:solidFill>
                <a:latin typeface="Calibri"/>
                <a:cs typeface="Calibri"/>
              </a:rPr>
              <a:t>us,</a:t>
            </a:r>
            <a:r>
              <a:rPr sz="3600" spc="-75" dirty="0">
                <a:solidFill>
                  <a:srgbClr val="0F1419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0F1419"/>
                </a:solidFill>
                <a:latin typeface="Calibri"/>
                <a:cs typeface="Calibri"/>
              </a:rPr>
              <a:t>are</a:t>
            </a:r>
            <a:r>
              <a:rPr sz="3600" spc="-75" dirty="0">
                <a:solidFill>
                  <a:srgbClr val="0F1419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0F1419"/>
                </a:solidFill>
                <a:latin typeface="Calibri"/>
                <a:cs typeface="Calibri"/>
              </a:rPr>
              <a:t>just</a:t>
            </a:r>
            <a:r>
              <a:rPr sz="3600" spc="-90" dirty="0">
                <a:solidFill>
                  <a:srgbClr val="0F1419"/>
                </a:solidFill>
                <a:latin typeface="Calibri"/>
                <a:cs typeface="Calibri"/>
              </a:rPr>
              <a:t> </a:t>
            </a:r>
            <a:r>
              <a:rPr sz="3600" spc="-15" dirty="0">
                <a:solidFill>
                  <a:srgbClr val="0F1419"/>
                </a:solidFill>
                <a:latin typeface="Calibri"/>
                <a:cs typeface="Calibri"/>
              </a:rPr>
              <a:t>programmed</a:t>
            </a:r>
            <a:r>
              <a:rPr sz="3600" spc="-83" dirty="0">
                <a:solidFill>
                  <a:srgbClr val="0F1419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0F1419"/>
                </a:solidFill>
                <a:latin typeface="Calibri"/>
                <a:cs typeface="Calibri"/>
              </a:rPr>
              <a:t>to</a:t>
            </a:r>
            <a:r>
              <a:rPr sz="3600" spc="-90" dirty="0">
                <a:solidFill>
                  <a:srgbClr val="0F1419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0F1419"/>
                </a:solidFill>
                <a:latin typeface="Calibri"/>
                <a:cs typeface="Calibri"/>
              </a:rPr>
              <a:t>survive</a:t>
            </a:r>
            <a:r>
              <a:rPr sz="3600" spc="-75" dirty="0">
                <a:solidFill>
                  <a:srgbClr val="0F1419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0F1419"/>
                </a:solidFill>
                <a:latin typeface="Calibri"/>
                <a:cs typeface="Calibri"/>
              </a:rPr>
              <a:t>and</a:t>
            </a:r>
            <a:r>
              <a:rPr sz="3600" spc="-75" dirty="0">
                <a:solidFill>
                  <a:srgbClr val="0F1419"/>
                </a:solidFill>
                <a:latin typeface="Calibri"/>
                <a:cs typeface="Calibri"/>
              </a:rPr>
              <a:t> </a:t>
            </a:r>
            <a:r>
              <a:rPr sz="3600" spc="-15" dirty="0">
                <a:solidFill>
                  <a:srgbClr val="0F1419"/>
                </a:solidFill>
                <a:latin typeface="Calibri"/>
                <a:cs typeface="Calibri"/>
              </a:rPr>
              <a:t>reproduce,</a:t>
            </a:r>
            <a:r>
              <a:rPr sz="3600" spc="-83" dirty="0">
                <a:solidFill>
                  <a:srgbClr val="0F1419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0F1419"/>
                </a:solidFill>
                <a:latin typeface="Calibri"/>
                <a:cs typeface="Calibri"/>
              </a:rPr>
              <a:t>and</a:t>
            </a:r>
            <a:r>
              <a:rPr sz="3600" spc="-83" dirty="0">
                <a:solidFill>
                  <a:srgbClr val="0F1419"/>
                </a:solidFill>
                <a:latin typeface="Calibri"/>
                <a:cs typeface="Calibri"/>
              </a:rPr>
              <a:t> </a:t>
            </a:r>
            <a:r>
              <a:rPr sz="3600" spc="-38" dirty="0">
                <a:solidFill>
                  <a:srgbClr val="0F1419"/>
                </a:solidFill>
                <a:latin typeface="Calibri"/>
                <a:cs typeface="Calibri"/>
              </a:rPr>
              <a:t>yet </a:t>
            </a:r>
            <a:r>
              <a:rPr sz="3600" dirty="0">
                <a:solidFill>
                  <a:srgbClr val="0F1419"/>
                </a:solidFill>
                <a:latin typeface="Calibri"/>
                <a:cs typeface="Calibri"/>
              </a:rPr>
              <a:t>amazingly</a:t>
            </a:r>
            <a:r>
              <a:rPr sz="3600" spc="-113" dirty="0">
                <a:solidFill>
                  <a:srgbClr val="0F1419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0F1419"/>
                </a:solidFill>
                <a:latin typeface="Calibri"/>
                <a:cs typeface="Calibri"/>
              </a:rPr>
              <a:t>complex</a:t>
            </a:r>
            <a:r>
              <a:rPr sz="3600" spc="-120" dirty="0">
                <a:solidFill>
                  <a:srgbClr val="0F1419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0F1419"/>
                </a:solidFill>
                <a:latin typeface="Calibri"/>
                <a:cs typeface="Calibri"/>
              </a:rPr>
              <a:t>and</a:t>
            </a:r>
            <a:r>
              <a:rPr sz="3600" spc="-105" dirty="0">
                <a:solidFill>
                  <a:srgbClr val="0F1419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0F1419"/>
                </a:solidFill>
                <a:latin typeface="Calibri"/>
                <a:cs typeface="Calibri"/>
              </a:rPr>
              <a:t>beautiful</a:t>
            </a:r>
            <a:r>
              <a:rPr sz="3600" spc="-120" dirty="0">
                <a:solidFill>
                  <a:srgbClr val="0F1419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0F1419"/>
                </a:solidFill>
                <a:latin typeface="Calibri"/>
                <a:cs typeface="Calibri"/>
              </a:rPr>
              <a:t>stuff</a:t>
            </a:r>
            <a:r>
              <a:rPr sz="3600" spc="-105" dirty="0">
                <a:solidFill>
                  <a:srgbClr val="0F1419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0F1419"/>
                </a:solidFill>
                <a:latin typeface="Calibri"/>
                <a:cs typeface="Calibri"/>
              </a:rPr>
              <a:t>comes</a:t>
            </a:r>
            <a:r>
              <a:rPr sz="3600" spc="-113" dirty="0">
                <a:solidFill>
                  <a:srgbClr val="0F1419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0F1419"/>
                </a:solidFill>
                <a:latin typeface="Calibri"/>
                <a:cs typeface="Calibri"/>
              </a:rPr>
              <a:t>from</a:t>
            </a:r>
            <a:r>
              <a:rPr sz="3600" spc="-120" dirty="0">
                <a:solidFill>
                  <a:srgbClr val="0F1419"/>
                </a:solidFill>
                <a:latin typeface="Calibri"/>
                <a:cs typeface="Calibri"/>
              </a:rPr>
              <a:t> </a:t>
            </a:r>
            <a:r>
              <a:rPr sz="3600" spc="-38" dirty="0">
                <a:solidFill>
                  <a:srgbClr val="0F1419"/>
                </a:solidFill>
                <a:latin typeface="Calibri"/>
                <a:cs typeface="Calibri"/>
              </a:rPr>
              <a:t>it.</a:t>
            </a:r>
            <a:endParaRPr sz="3600" dirty="0">
              <a:latin typeface="Calibri"/>
              <a:cs typeface="Calibri"/>
            </a:endParaRPr>
          </a:p>
          <a:p>
            <a:pPr marL="13527405">
              <a:spcBef>
                <a:spcPts val="4215"/>
              </a:spcBef>
            </a:pPr>
            <a:r>
              <a:rPr sz="3600" b="1" dirty="0">
                <a:solidFill>
                  <a:srgbClr val="0F1419"/>
                </a:solidFill>
                <a:latin typeface="Calibri"/>
                <a:cs typeface="Calibri"/>
              </a:rPr>
              <a:t>-</a:t>
            </a:r>
            <a:r>
              <a:rPr sz="3600" b="1" spc="-53" dirty="0">
                <a:solidFill>
                  <a:srgbClr val="0F1419"/>
                </a:solidFill>
                <a:latin typeface="Calibri"/>
                <a:cs typeface="Calibri"/>
              </a:rPr>
              <a:t> </a:t>
            </a:r>
            <a:r>
              <a:rPr sz="3600" b="1" dirty="0">
                <a:solidFill>
                  <a:srgbClr val="0F1419"/>
                </a:solidFill>
                <a:latin typeface="Calibri"/>
                <a:cs typeface="Calibri"/>
              </a:rPr>
              <a:t>Sam</a:t>
            </a:r>
            <a:r>
              <a:rPr sz="3600" b="1" spc="-53" dirty="0">
                <a:solidFill>
                  <a:srgbClr val="0F1419"/>
                </a:solidFill>
                <a:latin typeface="Calibri"/>
                <a:cs typeface="Calibri"/>
              </a:rPr>
              <a:t> </a:t>
            </a:r>
            <a:r>
              <a:rPr sz="3600" b="1" spc="-15" dirty="0">
                <a:solidFill>
                  <a:srgbClr val="0F1419"/>
                </a:solidFill>
                <a:latin typeface="Calibri"/>
                <a:cs typeface="Calibri"/>
              </a:rPr>
              <a:t>Altman*</a:t>
            </a:r>
            <a:endParaRPr sz="3600" dirty="0">
              <a:latin typeface="Calibri"/>
              <a:cs typeface="Calibri"/>
            </a:endParaRPr>
          </a:p>
          <a:p>
            <a:pPr marL="13616940">
              <a:spcBef>
                <a:spcPts val="203"/>
              </a:spcBef>
            </a:pPr>
            <a:r>
              <a:rPr sz="2100" b="1" spc="-15" dirty="0">
                <a:solidFill>
                  <a:srgbClr val="0F1419"/>
                </a:solidFill>
                <a:latin typeface="Calibri"/>
                <a:cs typeface="Calibri"/>
              </a:rPr>
              <a:t>*Paraphrased</a:t>
            </a:r>
            <a:r>
              <a:rPr sz="2100" b="1" spc="-38" dirty="0">
                <a:solidFill>
                  <a:srgbClr val="0F1419"/>
                </a:solidFill>
                <a:latin typeface="Calibri"/>
                <a:cs typeface="Calibri"/>
              </a:rPr>
              <a:t> </a:t>
            </a:r>
            <a:r>
              <a:rPr sz="2100" b="1" dirty="0">
                <a:solidFill>
                  <a:srgbClr val="0F1419"/>
                </a:solidFill>
                <a:latin typeface="Calibri"/>
                <a:cs typeface="Calibri"/>
              </a:rPr>
              <a:t>by</a:t>
            </a:r>
            <a:r>
              <a:rPr sz="2100" b="1" spc="-38" dirty="0">
                <a:solidFill>
                  <a:srgbClr val="0F1419"/>
                </a:solidFill>
                <a:latin typeface="Calibri"/>
                <a:cs typeface="Calibri"/>
              </a:rPr>
              <a:t> </a:t>
            </a:r>
            <a:r>
              <a:rPr sz="2100" b="1" dirty="0">
                <a:solidFill>
                  <a:srgbClr val="0F1419"/>
                </a:solidFill>
                <a:latin typeface="Calibri"/>
                <a:cs typeface="Calibri"/>
              </a:rPr>
              <a:t>IDL</a:t>
            </a:r>
            <a:r>
              <a:rPr sz="2100" b="1" spc="-38" dirty="0">
                <a:solidFill>
                  <a:srgbClr val="0F1419"/>
                </a:solidFill>
                <a:latin typeface="Calibri"/>
                <a:cs typeface="Calibri"/>
              </a:rPr>
              <a:t> TAs</a:t>
            </a:r>
            <a:endParaRPr sz="21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7254577">
            <a:off x="-3252262" y="-7362368"/>
            <a:ext cx="18300578" cy="19059550"/>
            <a:chOff x="0" y="0"/>
            <a:chExt cx="4819905" cy="501979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9905" cy="5019799"/>
            </a:xfrm>
            <a:custGeom>
              <a:avLst/>
              <a:gdLst/>
              <a:ahLst/>
              <a:cxnLst/>
              <a:rect l="l" t="t" r="r" b="b"/>
              <a:pathLst>
                <a:path w="4819905" h="5019799">
                  <a:moveTo>
                    <a:pt x="0" y="0"/>
                  </a:moveTo>
                  <a:lnTo>
                    <a:pt x="4819905" y="0"/>
                  </a:lnTo>
                  <a:lnTo>
                    <a:pt x="4819905" y="5019799"/>
                  </a:lnTo>
                  <a:lnTo>
                    <a:pt x="0" y="5019799"/>
                  </a:lnTo>
                  <a:close/>
                </a:path>
              </a:pathLst>
            </a:custGeom>
            <a:solidFill>
              <a:srgbClr val="C3984D">
                <a:alpha val="92941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4819905" cy="50388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68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089194" y="9670570"/>
            <a:ext cx="556964" cy="629088"/>
            <a:chOff x="0" y="0"/>
            <a:chExt cx="742619" cy="83878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742569" cy="838835"/>
            </a:xfrm>
            <a:custGeom>
              <a:avLst/>
              <a:gdLst/>
              <a:ahLst/>
              <a:cxnLst/>
              <a:rect l="l" t="t" r="r" b="b"/>
              <a:pathLst>
                <a:path w="742569" h="838835">
                  <a:moveTo>
                    <a:pt x="0" y="0"/>
                  </a:moveTo>
                  <a:lnTo>
                    <a:pt x="742569" y="0"/>
                  </a:lnTo>
                  <a:lnTo>
                    <a:pt x="742569" y="838835"/>
                  </a:lnTo>
                  <a:lnTo>
                    <a:pt x="0" y="838835"/>
                  </a:lnTo>
                  <a:close/>
                </a:path>
              </a:pathLst>
            </a:custGeom>
            <a:solidFill>
              <a:srgbClr val="C39A5C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650226" y="437624"/>
            <a:ext cx="1525644" cy="681090"/>
            <a:chOff x="0" y="0"/>
            <a:chExt cx="2034192" cy="90812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034159" cy="908177"/>
            </a:xfrm>
            <a:custGeom>
              <a:avLst/>
              <a:gdLst/>
              <a:ahLst/>
              <a:cxnLst/>
              <a:rect l="l" t="t" r="r" b="b"/>
              <a:pathLst>
                <a:path w="2034159" h="908177">
                  <a:moveTo>
                    <a:pt x="0" y="0"/>
                  </a:moveTo>
                  <a:lnTo>
                    <a:pt x="2034159" y="0"/>
                  </a:lnTo>
                  <a:lnTo>
                    <a:pt x="2034159" y="908177"/>
                  </a:lnTo>
                  <a:lnTo>
                    <a:pt x="0" y="9081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15331666" y="536576"/>
            <a:ext cx="2306106" cy="489898"/>
            <a:chOff x="0" y="0"/>
            <a:chExt cx="3074808" cy="65319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074797" cy="653161"/>
            </a:xfrm>
            <a:custGeom>
              <a:avLst/>
              <a:gdLst/>
              <a:ahLst/>
              <a:cxnLst/>
              <a:rect l="l" t="t" r="r" b="b"/>
              <a:pathLst>
                <a:path w="3074797" h="653161">
                  <a:moveTo>
                    <a:pt x="0" y="0"/>
                  </a:moveTo>
                  <a:lnTo>
                    <a:pt x="3074797" y="0"/>
                  </a:lnTo>
                  <a:lnTo>
                    <a:pt x="3074797" y="653161"/>
                  </a:lnTo>
                  <a:lnTo>
                    <a:pt x="0" y="653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grpSp>
        <p:nvGrpSpPr>
          <p:cNvPr id="11" name="Group 11"/>
          <p:cNvGrpSpPr/>
          <p:nvPr/>
        </p:nvGrpSpPr>
        <p:grpSpPr>
          <a:xfrm rot="-2292798">
            <a:off x="-4418465" y="-3862653"/>
            <a:ext cx="18300578" cy="12878314"/>
            <a:chOff x="0" y="0"/>
            <a:chExt cx="4819905" cy="3391819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819905" cy="3391819"/>
            </a:xfrm>
            <a:custGeom>
              <a:avLst/>
              <a:gdLst/>
              <a:ahLst/>
              <a:cxnLst/>
              <a:rect l="l" t="t" r="r" b="b"/>
              <a:pathLst>
                <a:path w="4819905" h="3391819">
                  <a:moveTo>
                    <a:pt x="0" y="0"/>
                  </a:moveTo>
                  <a:lnTo>
                    <a:pt x="4819905" y="0"/>
                  </a:lnTo>
                  <a:lnTo>
                    <a:pt x="4819905" y="3391819"/>
                  </a:lnTo>
                  <a:lnTo>
                    <a:pt x="0" y="3391819"/>
                  </a:lnTo>
                  <a:close/>
                </a:path>
              </a:pathLst>
            </a:custGeom>
            <a:solidFill>
              <a:srgbClr val="38665F">
                <a:alpha val="92941"/>
              </a:srgbClr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19050"/>
              <a:ext cx="4819905" cy="34108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680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-1361638" y="2470417"/>
            <a:ext cx="13784266" cy="38954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807"/>
              </a:lnSpc>
              <a:spcBef>
                <a:spcPct val="0"/>
              </a:spcBef>
            </a:pPr>
            <a:r>
              <a:rPr lang="en-US" sz="10577">
                <a:solidFill>
                  <a:srgbClr val="FFFFFF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SOTA of Larg Language Models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7230725" y="9786677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88</a:t>
            </a:r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2578" y="9159492"/>
            <a:ext cx="18300578" cy="1127508"/>
            <a:chOff x="0" y="0"/>
            <a:chExt cx="4819905" cy="29695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9905" cy="296957"/>
            </a:xfrm>
            <a:custGeom>
              <a:avLst/>
              <a:gdLst/>
              <a:ahLst/>
              <a:cxnLst/>
              <a:rect l="l" t="t" r="r" b="b"/>
              <a:pathLst>
                <a:path w="4819905" h="296957">
                  <a:moveTo>
                    <a:pt x="0" y="0"/>
                  </a:moveTo>
                  <a:lnTo>
                    <a:pt x="4819905" y="0"/>
                  </a:lnTo>
                  <a:lnTo>
                    <a:pt x="4819905" y="296957"/>
                  </a:lnTo>
                  <a:lnTo>
                    <a:pt x="0" y="296957"/>
                  </a:lnTo>
                  <a:close/>
                </a:path>
              </a:pathLst>
            </a:custGeom>
            <a:solidFill>
              <a:srgbClr val="38665F">
                <a:alpha val="92941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4819905" cy="3160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68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089194" y="9670570"/>
            <a:ext cx="556964" cy="629088"/>
            <a:chOff x="0" y="0"/>
            <a:chExt cx="742619" cy="83878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742569" cy="838835"/>
            </a:xfrm>
            <a:custGeom>
              <a:avLst/>
              <a:gdLst/>
              <a:ahLst/>
              <a:cxnLst/>
              <a:rect l="l" t="t" r="r" b="b"/>
              <a:pathLst>
                <a:path w="742569" h="838835">
                  <a:moveTo>
                    <a:pt x="0" y="0"/>
                  </a:moveTo>
                  <a:lnTo>
                    <a:pt x="742569" y="0"/>
                  </a:lnTo>
                  <a:lnTo>
                    <a:pt x="742569" y="838835"/>
                  </a:lnTo>
                  <a:lnTo>
                    <a:pt x="0" y="838835"/>
                  </a:lnTo>
                  <a:close/>
                </a:path>
              </a:pathLst>
            </a:custGeom>
            <a:solidFill>
              <a:srgbClr val="C39A5C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7" name="Freeform 7"/>
          <p:cNvSpPr/>
          <p:nvPr/>
        </p:nvSpPr>
        <p:spPr>
          <a:xfrm>
            <a:off x="7788043" y="9256079"/>
            <a:ext cx="1653369" cy="925887"/>
          </a:xfrm>
          <a:custGeom>
            <a:avLst/>
            <a:gdLst/>
            <a:ahLst/>
            <a:cxnLst/>
            <a:rect l="l" t="t" r="r" b="b"/>
            <a:pathLst>
              <a:path w="1653369" h="925887">
                <a:moveTo>
                  <a:pt x="0" y="0"/>
                </a:moveTo>
                <a:lnTo>
                  <a:pt x="1653369" y="0"/>
                </a:lnTo>
                <a:lnTo>
                  <a:pt x="1653369" y="925887"/>
                </a:lnTo>
                <a:lnTo>
                  <a:pt x="0" y="9258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3177320" y="9204673"/>
            <a:ext cx="2154346" cy="1028700"/>
          </a:xfrm>
          <a:custGeom>
            <a:avLst/>
            <a:gdLst/>
            <a:ahLst/>
            <a:cxnLst/>
            <a:rect l="l" t="t" r="r" b="b"/>
            <a:pathLst>
              <a:path w="2154346" h="1028700">
                <a:moveTo>
                  <a:pt x="0" y="0"/>
                </a:moveTo>
                <a:lnTo>
                  <a:pt x="2154346" y="0"/>
                </a:lnTo>
                <a:lnTo>
                  <a:pt x="2154346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413048" y="9269386"/>
            <a:ext cx="2070381" cy="963987"/>
          </a:xfrm>
          <a:custGeom>
            <a:avLst/>
            <a:gdLst/>
            <a:ahLst/>
            <a:cxnLst/>
            <a:rect l="l" t="t" r="r" b="b"/>
            <a:pathLst>
              <a:path w="2070381" h="963987">
                <a:moveTo>
                  <a:pt x="0" y="0"/>
                </a:moveTo>
                <a:lnTo>
                  <a:pt x="2070381" y="0"/>
                </a:lnTo>
                <a:lnTo>
                  <a:pt x="2070381" y="963987"/>
                </a:lnTo>
                <a:lnTo>
                  <a:pt x="0" y="96398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0" name="AutoShape 10"/>
          <p:cNvSpPr/>
          <p:nvPr/>
        </p:nvSpPr>
        <p:spPr>
          <a:xfrm>
            <a:off x="650250" y="985174"/>
            <a:ext cx="12505112" cy="12700"/>
          </a:xfrm>
          <a:prstGeom prst="line">
            <a:avLst/>
          </a:prstGeom>
          <a:ln w="47625" cap="rnd">
            <a:solidFill>
              <a:srgbClr val="C4995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TextBox 11"/>
          <p:cNvSpPr txBox="1"/>
          <p:nvPr/>
        </p:nvSpPr>
        <p:spPr>
          <a:xfrm>
            <a:off x="1300595" y="72433"/>
            <a:ext cx="5790366" cy="1575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59"/>
              </a:lnSpc>
            </a:pPr>
            <a:r>
              <a:rPr lang="en-US" sz="4328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Large Language Model</a:t>
            </a:r>
          </a:p>
          <a:p>
            <a:pPr algn="ctr">
              <a:lnSpc>
                <a:spcPts val="6059"/>
              </a:lnSpc>
              <a:spcBef>
                <a:spcPct val="0"/>
              </a:spcBef>
            </a:pPr>
            <a:endParaRPr lang="en-US" sz="4328">
              <a:solidFill>
                <a:srgbClr val="000000"/>
              </a:solidFill>
              <a:latin typeface="Times New Roman MT"/>
              <a:ea typeface="Times New Roman MT"/>
              <a:cs typeface="Times New Roman MT"/>
              <a:sym typeface="Times New Roman MT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901140" y="1399894"/>
            <a:ext cx="2294638" cy="6097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15"/>
              </a:lnSpc>
              <a:spcBef>
                <a:spcPct val="0"/>
              </a:spcBef>
            </a:pPr>
            <a:r>
              <a:rPr lang="en-US" sz="3225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BERT (2018)</a:t>
            </a:r>
          </a:p>
        </p:txBody>
      </p:sp>
      <p:sp>
        <p:nvSpPr>
          <p:cNvPr id="13" name="Freeform 13"/>
          <p:cNvSpPr/>
          <p:nvPr/>
        </p:nvSpPr>
        <p:spPr>
          <a:xfrm>
            <a:off x="876042" y="1405475"/>
            <a:ext cx="1074011" cy="604131"/>
          </a:xfrm>
          <a:custGeom>
            <a:avLst/>
            <a:gdLst/>
            <a:ahLst/>
            <a:cxnLst/>
            <a:rect l="l" t="t" r="r" b="b"/>
            <a:pathLst>
              <a:path w="1074011" h="604131">
                <a:moveTo>
                  <a:pt x="0" y="0"/>
                </a:moveTo>
                <a:lnTo>
                  <a:pt x="1074012" y="0"/>
                </a:lnTo>
                <a:lnTo>
                  <a:pt x="1074012" y="604132"/>
                </a:lnTo>
                <a:lnTo>
                  <a:pt x="0" y="60413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2362899" y="4551852"/>
            <a:ext cx="13562201" cy="4348893"/>
          </a:xfrm>
          <a:custGeom>
            <a:avLst/>
            <a:gdLst/>
            <a:ahLst/>
            <a:cxnLst/>
            <a:rect l="l" t="t" r="r" b="b"/>
            <a:pathLst>
              <a:path w="13562201" h="4348893">
                <a:moveTo>
                  <a:pt x="0" y="0"/>
                </a:moveTo>
                <a:lnTo>
                  <a:pt x="13562202" y="0"/>
                </a:lnTo>
                <a:lnTo>
                  <a:pt x="13562202" y="4348893"/>
                </a:lnTo>
                <a:lnTo>
                  <a:pt x="0" y="434889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17222643" y="9786677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89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732638" y="2443024"/>
            <a:ext cx="8899064" cy="17564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15"/>
              </a:lnSpc>
            </a:pPr>
            <a:r>
              <a:rPr lang="en-US" sz="3225" i="1">
                <a:solidFill>
                  <a:srgbClr val="000000"/>
                </a:solidFill>
                <a:latin typeface="Times New Roman MT Italics"/>
                <a:ea typeface="Times New Roman MT Italics"/>
                <a:cs typeface="Times New Roman MT Italics"/>
                <a:sym typeface="Times New Roman MT Italics"/>
              </a:rPr>
              <a:t>Books Corpus</a:t>
            </a:r>
          </a:p>
          <a:p>
            <a:pPr marL="696333" lvl="1" indent="-348166" algn="l">
              <a:lnSpc>
                <a:spcPts val="4515"/>
              </a:lnSpc>
              <a:buFont typeface="Arial"/>
              <a:buChar char="•"/>
            </a:pPr>
            <a:r>
              <a:rPr lang="en-US" sz="3225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~800 million words</a:t>
            </a:r>
          </a:p>
          <a:p>
            <a:pPr marL="696333" lvl="1" indent="-348166" algn="l">
              <a:lnSpc>
                <a:spcPts val="4515"/>
              </a:lnSpc>
              <a:buFont typeface="Arial"/>
              <a:buChar char="•"/>
            </a:pPr>
            <a:r>
              <a:rPr lang="en-US" sz="3225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Fiction books (novels, stories)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665703" y="2443024"/>
            <a:ext cx="8899064" cy="17564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15"/>
              </a:lnSpc>
            </a:pPr>
            <a:r>
              <a:rPr lang="en-US" sz="3225" i="1">
                <a:solidFill>
                  <a:srgbClr val="000000"/>
                </a:solidFill>
                <a:latin typeface="Times New Roman MT Italics"/>
                <a:ea typeface="Times New Roman MT Italics"/>
                <a:cs typeface="Times New Roman MT Italics"/>
                <a:sym typeface="Times New Roman MT Italics"/>
              </a:rPr>
              <a:t>English Wikipedia:</a:t>
            </a:r>
          </a:p>
          <a:p>
            <a:pPr marL="696333" lvl="1" indent="-348166" algn="l">
              <a:lnSpc>
                <a:spcPts val="4515"/>
              </a:lnSpc>
              <a:buFont typeface="Arial"/>
              <a:buChar char="•"/>
            </a:pPr>
            <a:r>
              <a:rPr lang="en-US" sz="3225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~2.5 billion words</a:t>
            </a:r>
          </a:p>
          <a:p>
            <a:pPr marL="696333" lvl="1" indent="-348166" algn="l">
              <a:lnSpc>
                <a:spcPts val="4515"/>
              </a:lnSpc>
              <a:buFont typeface="Arial"/>
              <a:buChar char="•"/>
            </a:pPr>
            <a:r>
              <a:rPr lang="en-US" sz="3225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Articles only (lists and tables removed)</a:t>
            </a:r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2578" y="9159492"/>
            <a:ext cx="18300578" cy="1127508"/>
            <a:chOff x="0" y="0"/>
            <a:chExt cx="4819905" cy="29695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9905" cy="296957"/>
            </a:xfrm>
            <a:custGeom>
              <a:avLst/>
              <a:gdLst/>
              <a:ahLst/>
              <a:cxnLst/>
              <a:rect l="l" t="t" r="r" b="b"/>
              <a:pathLst>
                <a:path w="4819905" h="296957">
                  <a:moveTo>
                    <a:pt x="0" y="0"/>
                  </a:moveTo>
                  <a:lnTo>
                    <a:pt x="4819905" y="0"/>
                  </a:lnTo>
                  <a:lnTo>
                    <a:pt x="4819905" y="296957"/>
                  </a:lnTo>
                  <a:lnTo>
                    <a:pt x="0" y="296957"/>
                  </a:lnTo>
                  <a:close/>
                </a:path>
              </a:pathLst>
            </a:custGeom>
            <a:solidFill>
              <a:srgbClr val="38665F">
                <a:alpha val="92941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4819905" cy="3160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68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089194" y="9670570"/>
            <a:ext cx="556964" cy="629088"/>
            <a:chOff x="0" y="0"/>
            <a:chExt cx="742619" cy="83878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742569" cy="838835"/>
            </a:xfrm>
            <a:custGeom>
              <a:avLst/>
              <a:gdLst/>
              <a:ahLst/>
              <a:cxnLst/>
              <a:rect l="l" t="t" r="r" b="b"/>
              <a:pathLst>
                <a:path w="742569" h="838835">
                  <a:moveTo>
                    <a:pt x="0" y="0"/>
                  </a:moveTo>
                  <a:lnTo>
                    <a:pt x="742569" y="0"/>
                  </a:lnTo>
                  <a:lnTo>
                    <a:pt x="742569" y="838835"/>
                  </a:lnTo>
                  <a:lnTo>
                    <a:pt x="0" y="838835"/>
                  </a:lnTo>
                  <a:close/>
                </a:path>
              </a:pathLst>
            </a:custGeom>
            <a:solidFill>
              <a:srgbClr val="C39A5C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7" name="Freeform 7"/>
          <p:cNvSpPr/>
          <p:nvPr/>
        </p:nvSpPr>
        <p:spPr>
          <a:xfrm>
            <a:off x="7788043" y="9256079"/>
            <a:ext cx="1653369" cy="925887"/>
          </a:xfrm>
          <a:custGeom>
            <a:avLst/>
            <a:gdLst/>
            <a:ahLst/>
            <a:cxnLst/>
            <a:rect l="l" t="t" r="r" b="b"/>
            <a:pathLst>
              <a:path w="1653369" h="925887">
                <a:moveTo>
                  <a:pt x="0" y="0"/>
                </a:moveTo>
                <a:lnTo>
                  <a:pt x="1653369" y="0"/>
                </a:lnTo>
                <a:lnTo>
                  <a:pt x="1653369" y="925887"/>
                </a:lnTo>
                <a:lnTo>
                  <a:pt x="0" y="9258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3177320" y="9204673"/>
            <a:ext cx="2154346" cy="1028700"/>
          </a:xfrm>
          <a:custGeom>
            <a:avLst/>
            <a:gdLst/>
            <a:ahLst/>
            <a:cxnLst/>
            <a:rect l="l" t="t" r="r" b="b"/>
            <a:pathLst>
              <a:path w="2154346" h="1028700">
                <a:moveTo>
                  <a:pt x="0" y="0"/>
                </a:moveTo>
                <a:lnTo>
                  <a:pt x="2154346" y="0"/>
                </a:lnTo>
                <a:lnTo>
                  <a:pt x="2154346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413048" y="9269386"/>
            <a:ext cx="2070381" cy="963987"/>
          </a:xfrm>
          <a:custGeom>
            <a:avLst/>
            <a:gdLst/>
            <a:ahLst/>
            <a:cxnLst/>
            <a:rect l="l" t="t" r="r" b="b"/>
            <a:pathLst>
              <a:path w="2070381" h="963987">
                <a:moveTo>
                  <a:pt x="0" y="0"/>
                </a:moveTo>
                <a:lnTo>
                  <a:pt x="2070381" y="0"/>
                </a:lnTo>
                <a:lnTo>
                  <a:pt x="2070381" y="963987"/>
                </a:lnTo>
                <a:lnTo>
                  <a:pt x="0" y="96398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0" name="AutoShape 10"/>
          <p:cNvSpPr/>
          <p:nvPr/>
        </p:nvSpPr>
        <p:spPr>
          <a:xfrm>
            <a:off x="650250" y="985174"/>
            <a:ext cx="12505112" cy="12700"/>
          </a:xfrm>
          <a:prstGeom prst="line">
            <a:avLst/>
          </a:prstGeom>
          <a:ln w="47625" cap="rnd">
            <a:solidFill>
              <a:srgbClr val="C4995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TextBox 11"/>
          <p:cNvSpPr txBox="1"/>
          <p:nvPr/>
        </p:nvSpPr>
        <p:spPr>
          <a:xfrm>
            <a:off x="1300595" y="72433"/>
            <a:ext cx="5790366" cy="1575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59"/>
              </a:lnSpc>
            </a:pPr>
            <a:r>
              <a:rPr lang="en-US" sz="4328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Large Language Model</a:t>
            </a:r>
          </a:p>
          <a:p>
            <a:pPr algn="ctr">
              <a:lnSpc>
                <a:spcPts val="6059"/>
              </a:lnSpc>
              <a:spcBef>
                <a:spcPct val="0"/>
              </a:spcBef>
            </a:pPr>
            <a:endParaRPr lang="en-US" sz="4328">
              <a:solidFill>
                <a:srgbClr val="000000"/>
              </a:solidFill>
              <a:latin typeface="Times New Roman MT"/>
              <a:ea typeface="Times New Roman MT"/>
              <a:cs typeface="Times New Roman MT"/>
              <a:sym typeface="Times New Roman MT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901140" y="1399894"/>
            <a:ext cx="2294638" cy="6097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15"/>
              </a:lnSpc>
              <a:spcBef>
                <a:spcPct val="0"/>
              </a:spcBef>
            </a:pPr>
            <a:r>
              <a:rPr lang="en-US" sz="3225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BERT (2018)</a:t>
            </a:r>
          </a:p>
        </p:txBody>
      </p:sp>
      <p:sp>
        <p:nvSpPr>
          <p:cNvPr id="13" name="Freeform 13"/>
          <p:cNvSpPr/>
          <p:nvPr/>
        </p:nvSpPr>
        <p:spPr>
          <a:xfrm>
            <a:off x="876042" y="1405475"/>
            <a:ext cx="1074011" cy="604131"/>
          </a:xfrm>
          <a:custGeom>
            <a:avLst/>
            <a:gdLst/>
            <a:ahLst/>
            <a:cxnLst/>
            <a:rect l="l" t="t" r="r" b="b"/>
            <a:pathLst>
              <a:path w="1074011" h="604131">
                <a:moveTo>
                  <a:pt x="0" y="0"/>
                </a:moveTo>
                <a:lnTo>
                  <a:pt x="1074012" y="0"/>
                </a:lnTo>
                <a:lnTo>
                  <a:pt x="1074012" y="604132"/>
                </a:lnTo>
                <a:lnTo>
                  <a:pt x="0" y="60413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4314585" y="2635396"/>
            <a:ext cx="9658830" cy="6325490"/>
          </a:xfrm>
          <a:custGeom>
            <a:avLst/>
            <a:gdLst/>
            <a:ahLst/>
            <a:cxnLst/>
            <a:rect l="l" t="t" r="r" b="b"/>
            <a:pathLst>
              <a:path w="9658830" h="6325490">
                <a:moveTo>
                  <a:pt x="0" y="0"/>
                </a:moveTo>
                <a:lnTo>
                  <a:pt x="9658830" y="0"/>
                </a:lnTo>
                <a:lnTo>
                  <a:pt x="9658830" y="6325490"/>
                </a:lnTo>
                <a:lnTo>
                  <a:pt x="0" y="632549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b="-19294"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17222643" y="9786677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90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58828" y="2266782"/>
            <a:ext cx="16253881" cy="6134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6333" lvl="1" indent="-348166" algn="l">
              <a:lnSpc>
                <a:spcPts val="4515"/>
              </a:lnSpc>
              <a:buFont typeface="Arial"/>
              <a:buChar char="•"/>
            </a:pPr>
            <a:r>
              <a:rPr lang="en-US" sz="3225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Masked Language Modeling (MLM)</a:t>
            </a:r>
          </a:p>
        </p:txBody>
      </p: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2578" y="9159492"/>
            <a:ext cx="18300578" cy="1127508"/>
            <a:chOff x="0" y="0"/>
            <a:chExt cx="4819905" cy="29695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9905" cy="296957"/>
            </a:xfrm>
            <a:custGeom>
              <a:avLst/>
              <a:gdLst/>
              <a:ahLst/>
              <a:cxnLst/>
              <a:rect l="l" t="t" r="r" b="b"/>
              <a:pathLst>
                <a:path w="4819905" h="296957">
                  <a:moveTo>
                    <a:pt x="0" y="0"/>
                  </a:moveTo>
                  <a:lnTo>
                    <a:pt x="4819905" y="0"/>
                  </a:lnTo>
                  <a:lnTo>
                    <a:pt x="4819905" y="296957"/>
                  </a:lnTo>
                  <a:lnTo>
                    <a:pt x="0" y="296957"/>
                  </a:lnTo>
                  <a:close/>
                </a:path>
              </a:pathLst>
            </a:custGeom>
            <a:solidFill>
              <a:srgbClr val="38665F">
                <a:alpha val="92941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4819905" cy="3160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68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089194" y="9670570"/>
            <a:ext cx="556964" cy="629088"/>
            <a:chOff x="0" y="0"/>
            <a:chExt cx="742619" cy="83878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742569" cy="838835"/>
            </a:xfrm>
            <a:custGeom>
              <a:avLst/>
              <a:gdLst/>
              <a:ahLst/>
              <a:cxnLst/>
              <a:rect l="l" t="t" r="r" b="b"/>
              <a:pathLst>
                <a:path w="742569" h="838835">
                  <a:moveTo>
                    <a:pt x="0" y="0"/>
                  </a:moveTo>
                  <a:lnTo>
                    <a:pt x="742569" y="0"/>
                  </a:lnTo>
                  <a:lnTo>
                    <a:pt x="742569" y="838835"/>
                  </a:lnTo>
                  <a:lnTo>
                    <a:pt x="0" y="838835"/>
                  </a:lnTo>
                  <a:close/>
                </a:path>
              </a:pathLst>
            </a:custGeom>
            <a:solidFill>
              <a:srgbClr val="C39A5C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7" name="Freeform 7"/>
          <p:cNvSpPr/>
          <p:nvPr/>
        </p:nvSpPr>
        <p:spPr>
          <a:xfrm>
            <a:off x="7788043" y="9256079"/>
            <a:ext cx="1653369" cy="925887"/>
          </a:xfrm>
          <a:custGeom>
            <a:avLst/>
            <a:gdLst/>
            <a:ahLst/>
            <a:cxnLst/>
            <a:rect l="l" t="t" r="r" b="b"/>
            <a:pathLst>
              <a:path w="1653369" h="925887">
                <a:moveTo>
                  <a:pt x="0" y="0"/>
                </a:moveTo>
                <a:lnTo>
                  <a:pt x="1653369" y="0"/>
                </a:lnTo>
                <a:lnTo>
                  <a:pt x="1653369" y="925887"/>
                </a:lnTo>
                <a:lnTo>
                  <a:pt x="0" y="9258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3177320" y="9204673"/>
            <a:ext cx="2154346" cy="1028700"/>
          </a:xfrm>
          <a:custGeom>
            <a:avLst/>
            <a:gdLst/>
            <a:ahLst/>
            <a:cxnLst/>
            <a:rect l="l" t="t" r="r" b="b"/>
            <a:pathLst>
              <a:path w="2154346" h="1028700">
                <a:moveTo>
                  <a:pt x="0" y="0"/>
                </a:moveTo>
                <a:lnTo>
                  <a:pt x="2154346" y="0"/>
                </a:lnTo>
                <a:lnTo>
                  <a:pt x="2154346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413048" y="9269386"/>
            <a:ext cx="2070381" cy="963987"/>
          </a:xfrm>
          <a:custGeom>
            <a:avLst/>
            <a:gdLst/>
            <a:ahLst/>
            <a:cxnLst/>
            <a:rect l="l" t="t" r="r" b="b"/>
            <a:pathLst>
              <a:path w="2070381" h="963987">
                <a:moveTo>
                  <a:pt x="0" y="0"/>
                </a:moveTo>
                <a:lnTo>
                  <a:pt x="2070381" y="0"/>
                </a:lnTo>
                <a:lnTo>
                  <a:pt x="2070381" y="963987"/>
                </a:lnTo>
                <a:lnTo>
                  <a:pt x="0" y="96398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0" name="AutoShape 10"/>
          <p:cNvSpPr/>
          <p:nvPr/>
        </p:nvSpPr>
        <p:spPr>
          <a:xfrm>
            <a:off x="650250" y="985174"/>
            <a:ext cx="12505112" cy="12700"/>
          </a:xfrm>
          <a:prstGeom prst="line">
            <a:avLst/>
          </a:prstGeom>
          <a:ln w="47625" cap="rnd">
            <a:solidFill>
              <a:srgbClr val="C4995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TextBox 11"/>
          <p:cNvSpPr txBox="1"/>
          <p:nvPr/>
        </p:nvSpPr>
        <p:spPr>
          <a:xfrm>
            <a:off x="1300595" y="72433"/>
            <a:ext cx="5790366" cy="1575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59"/>
              </a:lnSpc>
            </a:pPr>
            <a:r>
              <a:rPr lang="en-US" sz="4328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Large Language Model</a:t>
            </a:r>
          </a:p>
          <a:p>
            <a:pPr algn="ctr">
              <a:lnSpc>
                <a:spcPts val="6059"/>
              </a:lnSpc>
              <a:spcBef>
                <a:spcPct val="0"/>
              </a:spcBef>
            </a:pPr>
            <a:endParaRPr lang="en-US" sz="4328">
              <a:solidFill>
                <a:srgbClr val="000000"/>
              </a:solidFill>
              <a:latin typeface="Times New Roman MT"/>
              <a:ea typeface="Times New Roman MT"/>
              <a:cs typeface="Times New Roman MT"/>
              <a:sym typeface="Times New Roman MT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901140" y="1399894"/>
            <a:ext cx="2294638" cy="6097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15"/>
              </a:lnSpc>
              <a:spcBef>
                <a:spcPct val="0"/>
              </a:spcBef>
            </a:pPr>
            <a:r>
              <a:rPr lang="en-US" sz="3225" dirty="0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BERT (2018)</a:t>
            </a:r>
          </a:p>
        </p:txBody>
      </p:sp>
      <p:sp>
        <p:nvSpPr>
          <p:cNvPr id="13" name="Freeform 13"/>
          <p:cNvSpPr/>
          <p:nvPr/>
        </p:nvSpPr>
        <p:spPr>
          <a:xfrm>
            <a:off x="876042" y="1405475"/>
            <a:ext cx="1074011" cy="604131"/>
          </a:xfrm>
          <a:custGeom>
            <a:avLst/>
            <a:gdLst/>
            <a:ahLst/>
            <a:cxnLst/>
            <a:rect l="l" t="t" r="r" b="b"/>
            <a:pathLst>
              <a:path w="1074011" h="604131">
                <a:moveTo>
                  <a:pt x="0" y="0"/>
                </a:moveTo>
                <a:lnTo>
                  <a:pt x="1074012" y="0"/>
                </a:lnTo>
                <a:lnTo>
                  <a:pt x="1074012" y="604132"/>
                </a:lnTo>
                <a:lnTo>
                  <a:pt x="0" y="60413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2633519" y="3385010"/>
            <a:ext cx="12378393" cy="5048780"/>
          </a:xfrm>
          <a:custGeom>
            <a:avLst/>
            <a:gdLst/>
            <a:ahLst/>
            <a:cxnLst/>
            <a:rect l="l" t="t" r="r" b="b"/>
            <a:pathLst>
              <a:path w="12378393" h="5048780">
                <a:moveTo>
                  <a:pt x="0" y="0"/>
                </a:moveTo>
                <a:lnTo>
                  <a:pt x="12378393" y="0"/>
                </a:lnTo>
                <a:lnTo>
                  <a:pt x="12378393" y="5048780"/>
                </a:lnTo>
                <a:lnTo>
                  <a:pt x="0" y="504878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65150" b="-61078"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17222643" y="9786677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91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58828" y="2266782"/>
            <a:ext cx="16253881" cy="6134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6333" lvl="1" indent="-348166" algn="l">
              <a:lnSpc>
                <a:spcPts val="4515"/>
              </a:lnSpc>
              <a:buFont typeface="Arial"/>
              <a:buChar char="•"/>
            </a:pPr>
            <a:r>
              <a:rPr lang="en-US" sz="3225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Next Sentence Prediction (NSP)</a:t>
            </a:r>
          </a:p>
        </p:txBody>
      </p: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2578" y="9159492"/>
            <a:ext cx="18300578" cy="1127508"/>
            <a:chOff x="0" y="0"/>
            <a:chExt cx="4819905" cy="29695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9905" cy="296957"/>
            </a:xfrm>
            <a:custGeom>
              <a:avLst/>
              <a:gdLst/>
              <a:ahLst/>
              <a:cxnLst/>
              <a:rect l="l" t="t" r="r" b="b"/>
              <a:pathLst>
                <a:path w="4819905" h="296957">
                  <a:moveTo>
                    <a:pt x="0" y="0"/>
                  </a:moveTo>
                  <a:lnTo>
                    <a:pt x="4819905" y="0"/>
                  </a:lnTo>
                  <a:lnTo>
                    <a:pt x="4819905" y="296957"/>
                  </a:lnTo>
                  <a:lnTo>
                    <a:pt x="0" y="296957"/>
                  </a:lnTo>
                  <a:close/>
                </a:path>
              </a:pathLst>
            </a:custGeom>
            <a:solidFill>
              <a:srgbClr val="38665F">
                <a:alpha val="92941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4819905" cy="3160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68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089194" y="9670570"/>
            <a:ext cx="556964" cy="629088"/>
            <a:chOff x="0" y="0"/>
            <a:chExt cx="742619" cy="83878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742569" cy="838835"/>
            </a:xfrm>
            <a:custGeom>
              <a:avLst/>
              <a:gdLst/>
              <a:ahLst/>
              <a:cxnLst/>
              <a:rect l="l" t="t" r="r" b="b"/>
              <a:pathLst>
                <a:path w="742569" h="838835">
                  <a:moveTo>
                    <a:pt x="0" y="0"/>
                  </a:moveTo>
                  <a:lnTo>
                    <a:pt x="742569" y="0"/>
                  </a:lnTo>
                  <a:lnTo>
                    <a:pt x="742569" y="838835"/>
                  </a:lnTo>
                  <a:lnTo>
                    <a:pt x="0" y="838835"/>
                  </a:lnTo>
                  <a:close/>
                </a:path>
              </a:pathLst>
            </a:custGeom>
            <a:solidFill>
              <a:srgbClr val="C39A5C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7" name="Freeform 7"/>
          <p:cNvSpPr/>
          <p:nvPr/>
        </p:nvSpPr>
        <p:spPr>
          <a:xfrm>
            <a:off x="7788043" y="9256079"/>
            <a:ext cx="1653369" cy="925887"/>
          </a:xfrm>
          <a:custGeom>
            <a:avLst/>
            <a:gdLst/>
            <a:ahLst/>
            <a:cxnLst/>
            <a:rect l="l" t="t" r="r" b="b"/>
            <a:pathLst>
              <a:path w="1653369" h="925887">
                <a:moveTo>
                  <a:pt x="0" y="0"/>
                </a:moveTo>
                <a:lnTo>
                  <a:pt x="1653369" y="0"/>
                </a:lnTo>
                <a:lnTo>
                  <a:pt x="1653369" y="925887"/>
                </a:lnTo>
                <a:lnTo>
                  <a:pt x="0" y="9258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3177320" y="9204673"/>
            <a:ext cx="2154346" cy="1028700"/>
          </a:xfrm>
          <a:custGeom>
            <a:avLst/>
            <a:gdLst/>
            <a:ahLst/>
            <a:cxnLst/>
            <a:rect l="l" t="t" r="r" b="b"/>
            <a:pathLst>
              <a:path w="2154346" h="1028700">
                <a:moveTo>
                  <a:pt x="0" y="0"/>
                </a:moveTo>
                <a:lnTo>
                  <a:pt x="2154346" y="0"/>
                </a:lnTo>
                <a:lnTo>
                  <a:pt x="2154346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413048" y="9269386"/>
            <a:ext cx="2070381" cy="963987"/>
          </a:xfrm>
          <a:custGeom>
            <a:avLst/>
            <a:gdLst/>
            <a:ahLst/>
            <a:cxnLst/>
            <a:rect l="l" t="t" r="r" b="b"/>
            <a:pathLst>
              <a:path w="2070381" h="963987">
                <a:moveTo>
                  <a:pt x="0" y="0"/>
                </a:moveTo>
                <a:lnTo>
                  <a:pt x="2070381" y="0"/>
                </a:lnTo>
                <a:lnTo>
                  <a:pt x="2070381" y="963987"/>
                </a:lnTo>
                <a:lnTo>
                  <a:pt x="0" y="96398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0" name="AutoShape 10"/>
          <p:cNvSpPr/>
          <p:nvPr/>
        </p:nvSpPr>
        <p:spPr>
          <a:xfrm>
            <a:off x="650250" y="985174"/>
            <a:ext cx="12505112" cy="12700"/>
          </a:xfrm>
          <a:prstGeom prst="line">
            <a:avLst/>
          </a:prstGeom>
          <a:ln w="47625" cap="rnd">
            <a:solidFill>
              <a:srgbClr val="C4995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TextBox 11"/>
          <p:cNvSpPr txBox="1"/>
          <p:nvPr/>
        </p:nvSpPr>
        <p:spPr>
          <a:xfrm>
            <a:off x="1300595" y="72433"/>
            <a:ext cx="5790366" cy="1575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59"/>
              </a:lnSpc>
            </a:pPr>
            <a:r>
              <a:rPr lang="en-US" sz="4328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Large Language Model</a:t>
            </a:r>
          </a:p>
          <a:p>
            <a:pPr algn="ctr">
              <a:lnSpc>
                <a:spcPts val="6059"/>
              </a:lnSpc>
              <a:spcBef>
                <a:spcPct val="0"/>
              </a:spcBef>
            </a:pPr>
            <a:endParaRPr lang="en-US" sz="4328">
              <a:solidFill>
                <a:srgbClr val="000000"/>
              </a:solidFill>
              <a:latin typeface="Times New Roman MT"/>
              <a:ea typeface="Times New Roman MT"/>
              <a:cs typeface="Times New Roman MT"/>
              <a:sym typeface="Times New Roman MT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859774" y="1399894"/>
            <a:ext cx="2377370" cy="6097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15"/>
              </a:lnSpc>
              <a:spcBef>
                <a:spcPct val="0"/>
              </a:spcBef>
            </a:pPr>
            <a:r>
              <a:rPr lang="en-US" sz="3225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GPT-2 (2019)</a:t>
            </a:r>
          </a:p>
        </p:txBody>
      </p:sp>
      <p:sp>
        <p:nvSpPr>
          <p:cNvPr id="13" name="Freeform 13"/>
          <p:cNvSpPr/>
          <p:nvPr/>
        </p:nvSpPr>
        <p:spPr>
          <a:xfrm>
            <a:off x="876042" y="1405475"/>
            <a:ext cx="1074011" cy="604131"/>
          </a:xfrm>
          <a:custGeom>
            <a:avLst/>
            <a:gdLst/>
            <a:ahLst/>
            <a:cxnLst/>
            <a:rect l="l" t="t" r="r" b="b"/>
            <a:pathLst>
              <a:path w="1074011" h="604131">
                <a:moveTo>
                  <a:pt x="0" y="0"/>
                </a:moveTo>
                <a:lnTo>
                  <a:pt x="1074012" y="0"/>
                </a:lnTo>
                <a:lnTo>
                  <a:pt x="1074012" y="604132"/>
                </a:lnTo>
                <a:lnTo>
                  <a:pt x="0" y="60413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7090961" y="2009607"/>
            <a:ext cx="8128104" cy="6949529"/>
          </a:xfrm>
          <a:custGeom>
            <a:avLst/>
            <a:gdLst/>
            <a:ahLst/>
            <a:cxnLst/>
            <a:rect l="l" t="t" r="r" b="b"/>
            <a:pathLst>
              <a:path w="8128104" h="6949529">
                <a:moveTo>
                  <a:pt x="0" y="0"/>
                </a:moveTo>
                <a:lnTo>
                  <a:pt x="8128103" y="0"/>
                </a:lnTo>
                <a:lnTo>
                  <a:pt x="8128103" y="6949528"/>
                </a:lnTo>
                <a:lnTo>
                  <a:pt x="0" y="694952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17222643" y="9786677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92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28700" y="2890901"/>
            <a:ext cx="7043137" cy="34709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15"/>
              </a:lnSpc>
            </a:pPr>
            <a:endParaRPr/>
          </a:p>
          <a:p>
            <a:pPr marL="696333" lvl="1" indent="-348166" algn="l">
              <a:lnSpc>
                <a:spcPts val="4515"/>
              </a:lnSpc>
              <a:buFont typeface="Arial"/>
              <a:buChar char="•"/>
            </a:pPr>
            <a:r>
              <a:rPr lang="en-US" sz="3225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WebText (curated web pages)</a:t>
            </a:r>
          </a:p>
          <a:p>
            <a:pPr marL="696333" lvl="1" indent="-348166" algn="l">
              <a:lnSpc>
                <a:spcPts val="4515"/>
              </a:lnSpc>
              <a:buFont typeface="Arial"/>
              <a:buChar char="•"/>
            </a:pPr>
            <a:r>
              <a:rPr lang="en-US" sz="3225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Blogs &amp; online articles</a:t>
            </a:r>
          </a:p>
          <a:p>
            <a:pPr marL="696333" lvl="1" indent="-348166" algn="l">
              <a:lnSpc>
                <a:spcPts val="4515"/>
              </a:lnSpc>
              <a:buFont typeface="Arial"/>
              <a:buChar char="•"/>
            </a:pPr>
            <a:r>
              <a:rPr lang="en-US" sz="3225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Forums &amp; discussion threads</a:t>
            </a:r>
          </a:p>
          <a:p>
            <a:pPr marL="696333" lvl="1" indent="-348166" algn="l">
              <a:lnSpc>
                <a:spcPts val="4515"/>
              </a:lnSpc>
              <a:buFont typeface="Arial"/>
              <a:buChar char="•"/>
            </a:pPr>
            <a:r>
              <a:rPr lang="en-US" sz="3225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~40 GB of text</a:t>
            </a:r>
          </a:p>
          <a:p>
            <a:pPr marL="696333" lvl="1" indent="-348166" algn="l">
              <a:lnSpc>
                <a:spcPts val="4515"/>
              </a:lnSpc>
              <a:buFont typeface="Arial"/>
              <a:buChar char="•"/>
            </a:pPr>
            <a:r>
              <a:rPr lang="en-US" sz="3225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~8 million documents</a:t>
            </a:r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2578" y="9159492"/>
            <a:ext cx="18300578" cy="1127508"/>
            <a:chOff x="0" y="0"/>
            <a:chExt cx="4819905" cy="29695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9905" cy="296957"/>
            </a:xfrm>
            <a:custGeom>
              <a:avLst/>
              <a:gdLst/>
              <a:ahLst/>
              <a:cxnLst/>
              <a:rect l="l" t="t" r="r" b="b"/>
              <a:pathLst>
                <a:path w="4819905" h="296957">
                  <a:moveTo>
                    <a:pt x="0" y="0"/>
                  </a:moveTo>
                  <a:lnTo>
                    <a:pt x="4819905" y="0"/>
                  </a:lnTo>
                  <a:lnTo>
                    <a:pt x="4819905" y="296957"/>
                  </a:lnTo>
                  <a:lnTo>
                    <a:pt x="0" y="296957"/>
                  </a:lnTo>
                  <a:close/>
                </a:path>
              </a:pathLst>
            </a:custGeom>
            <a:solidFill>
              <a:srgbClr val="38665F">
                <a:alpha val="92941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4819905" cy="3160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68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089194" y="9670570"/>
            <a:ext cx="556964" cy="629088"/>
            <a:chOff x="0" y="0"/>
            <a:chExt cx="742619" cy="83878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742569" cy="838835"/>
            </a:xfrm>
            <a:custGeom>
              <a:avLst/>
              <a:gdLst/>
              <a:ahLst/>
              <a:cxnLst/>
              <a:rect l="l" t="t" r="r" b="b"/>
              <a:pathLst>
                <a:path w="742569" h="838835">
                  <a:moveTo>
                    <a:pt x="0" y="0"/>
                  </a:moveTo>
                  <a:lnTo>
                    <a:pt x="742569" y="0"/>
                  </a:lnTo>
                  <a:lnTo>
                    <a:pt x="742569" y="838835"/>
                  </a:lnTo>
                  <a:lnTo>
                    <a:pt x="0" y="838835"/>
                  </a:lnTo>
                  <a:close/>
                </a:path>
              </a:pathLst>
            </a:custGeom>
            <a:solidFill>
              <a:srgbClr val="C39A5C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7" name="Freeform 7"/>
          <p:cNvSpPr/>
          <p:nvPr/>
        </p:nvSpPr>
        <p:spPr>
          <a:xfrm>
            <a:off x="7788043" y="9256079"/>
            <a:ext cx="1653369" cy="925887"/>
          </a:xfrm>
          <a:custGeom>
            <a:avLst/>
            <a:gdLst/>
            <a:ahLst/>
            <a:cxnLst/>
            <a:rect l="l" t="t" r="r" b="b"/>
            <a:pathLst>
              <a:path w="1653369" h="925887">
                <a:moveTo>
                  <a:pt x="0" y="0"/>
                </a:moveTo>
                <a:lnTo>
                  <a:pt x="1653369" y="0"/>
                </a:lnTo>
                <a:lnTo>
                  <a:pt x="1653369" y="925887"/>
                </a:lnTo>
                <a:lnTo>
                  <a:pt x="0" y="9258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3177320" y="9204673"/>
            <a:ext cx="2154346" cy="1028700"/>
          </a:xfrm>
          <a:custGeom>
            <a:avLst/>
            <a:gdLst/>
            <a:ahLst/>
            <a:cxnLst/>
            <a:rect l="l" t="t" r="r" b="b"/>
            <a:pathLst>
              <a:path w="2154346" h="1028700">
                <a:moveTo>
                  <a:pt x="0" y="0"/>
                </a:moveTo>
                <a:lnTo>
                  <a:pt x="2154346" y="0"/>
                </a:lnTo>
                <a:lnTo>
                  <a:pt x="2154346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413048" y="9269386"/>
            <a:ext cx="2070381" cy="963987"/>
          </a:xfrm>
          <a:custGeom>
            <a:avLst/>
            <a:gdLst/>
            <a:ahLst/>
            <a:cxnLst/>
            <a:rect l="l" t="t" r="r" b="b"/>
            <a:pathLst>
              <a:path w="2070381" h="963987">
                <a:moveTo>
                  <a:pt x="0" y="0"/>
                </a:moveTo>
                <a:lnTo>
                  <a:pt x="2070381" y="0"/>
                </a:lnTo>
                <a:lnTo>
                  <a:pt x="2070381" y="963987"/>
                </a:lnTo>
                <a:lnTo>
                  <a:pt x="0" y="96398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0" name="AutoShape 10"/>
          <p:cNvSpPr/>
          <p:nvPr/>
        </p:nvSpPr>
        <p:spPr>
          <a:xfrm>
            <a:off x="650250" y="985174"/>
            <a:ext cx="12505112" cy="12700"/>
          </a:xfrm>
          <a:prstGeom prst="line">
            <a:avLst/>
          </a:prstGeom>
          <a:ln w="47625" cap="rnd">
            <a:solidFill>
              <a:srgbClr val="C4995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TextBox 11"/>
          <p:cNvSpPr txBox="1"/>
          <p:nvPr/>
        </p:nvSpPr>
        <p:spPr>
          <a:xfrm>
            <a:off x="1300595" y="72433"/>
            <a:ext cx="5790366" cy="1575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59"/>
              </a:lnSpc>
            </a:pPr>
            <a:r>
              <a:rPr lang="en-US" sz="4328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Large Language Model</a:t>
            </a:r>
          </a:p>
          <a:p>
            <a:pPr algn="ctr">
              <a:lnSpc>
                <a:spcPts val="6059"/>
              </a:lnSpc>
              <a:spcBef>
                <a:spcPct val="0"/>
              </a:spcBef>
            </a:pPr>
            <a:endParaRPr lang="en-US" sz="4328">
              <a:solidFill>
                <a:srgbClr val="000000"/>
              </a:solidFill>
              <a:latin typeface="Times New Roman MT"/>
              <a:ea typeface="Times New Roman MT"/>
              <a:cs typeface="Times New Roman MT"/>
              <a:sym typeface="Times New Roman MT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859774" y="1399894"/>
            <a:ext cx="2377370" cy="6097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15"/>
              </a:lnSpc>
              <a:spcBef>
                <a:spcPct val="0"/>
              </a:spcBef>
            </a:pPr>
            <a:r>
              <a:rPr lang="en-US" sz="3225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GPT-3 (2020)</a:t>
            </a:r>
          </a:p>
        </p:txBody>
      </p:sp>
      <p:sp>
        <p:nvSpPr>
          <p:cNvPr id="13" name="Freeform 13"/>
          <p:cNvSpPr/>
          <p:nvPr/>
        </p:nvSpPr>
        <p:spPr>
          <a:xfrm>
            <a:off x="876042" y="1405475"/>
            <a:ext cx="1074011" cy="604131"/>
          </a:xfrm>
          <a:custGeom>
            <a:avLst/>
            <a:gdLst/>
            <a:ahLst/>
            <a:cxnLst/>
            <a:rect l="l" t="t" r="r" b="b"/>
            <a:pathLst>
              <a:path w="1074011" h="604131">
                <a:moveTo>
                  <a:pt x="0" y="0"/>
                </a:moveTo>
                <a:lnTo>
                  <a:pt x="1074012" y="0"/>
                </a:lnTo>
                <a:lnTo>
                  <a:pt x="1074012" y="604132"/>
                </a:lnTo>
                <a:lnTo>
                  <a:pt x="0" y="60413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8832593" y="1256804"/>
            <a:ext cx="7602406" cy="7667569"/>
          </a:xfrm>
          <a:custGeom>
            <a:avLst/>
            <a:gdLst/>
            <a:ahLst/>
            <a:cxnLst/>
            <a:rect l="l" t="t" r="r" b="b"/>
            <a:pathLst>
              <a:path w="7602406" h="7667569">
                <a:moveTo>
                  <a:pt x="0" y="0"/>
                </a:moveTo>
                <a:lnTo>
                  <a:pt x="7602406" y="0"/>
                </a:lnTo>
                <a:lnTo>
                  <a:pt x="7602406" y="7667570"/>
                </a:lnTo>
                <a:lnTo>
                  <a:pt x="0" y="766757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17222643" y="9786677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93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76042" y="2199166"/>
            <a:ext cx="7043137" cy="51854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15"/>
              </a:lnSpc>
            </a:pPr>
            <a:endParaRPr/>
          </a:p>
          <a:p>
            <a:pPr marL="696333" lvl="1" indent="-348166" algn="l">
              <a:lnSpc>
                <a:spcPts val="4515"/>
              </a:lnSpc>
              <a:buFont typeface="Arial"/>
              <a:buChar char="•"/>
            </a:pPr>
            <a:r>
              <a:rPr lang="en-US" sz="3225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Web text (filtered Common Crawl)</a:t>
            </a:r>
          </a:p>
          <a:p>
            <a:pPr marL="696333" lvl="1" indent="-348166" algn="l">
              <a:lnSpc>
                <a:spcPts val="4515"/>
              </a:lnSpc>
              <a:buFont typeface="Arial"/>
              <a:buChar char="•"/>
            </a:pPr>
            <a:r>
              <a:rPr lang="en-US" sz="3225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Books (fiction &amp; non-fiction)</a:t>
            </a:r>
          </a:p>
          <a:p>
            <a:pPr marL="696333" lvl="1" indent="-348166" algn="l">
              <a:lnSpc>
                <a:spcPts val="4515"/>
              </a:lnSpc>
              <a:buFont typeface="Arial"/>
              <a:buChar char="•"/>
            </a:pPr>
            <a:r>
              <a:rPr lang="en-US" sz="3225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 News &amp; encyclopedic articles</a:t>
            </a:r>
          </a:p>
          <a:p>
            <a:pPr marL="696333" lvl="1" indent="-348166" algn="l">
              <a:lnSpc>
                <a:spcPts val="4515"/>
              </a:lnSpc>
              <a:buFont typeface="Arial"/>
              <a:buChar char="•"/>
            </a:pPr>
            <a:r>
              <a:rPr lang="en-US" sz="3225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 Forums &amp; Q&amp;A sites</a:t>
            </a:r>
          </a:p>
          <a:p>
            <a:pPr algn="l">
              <a:lnSpc>
                <a:spcPts val="4515"/>
              </a:lnSpc>
            </a:pPr>
            <a:endParaRPr lang="en-US" sz="3225">
              <a:solidFill>
                <a:srgbClr val="000000"/>
              </a:solidFill>
              <a:latin typeface="Times New Roman MT"/>
              <a:ea typeface="Times New Roman MT"/>
              <a:cs typeface="Times New Roman MT"/>
              <a:sym typeface="Times New Roman MT"/>
            </a:endParaRPr>
          </a:p>
          <a:p>
            <a:pPr marL="696333" lvl="1" indent="-348166" algn="l">
              <a:lnSpc>
                <a:spcPts val="4515"/>
              </a:lnSpc>
              <a:buFont typeface="Arial"/>
              <a:buChar char="•"/>
            </a:pPr>
            <a:r>
              <a:rPr lang="en-US" sz="3225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45 TB+ raw text</a:t>
            </a:r>
          </a:p>
          <a:p>
            <a:pPr marL="696333" lvl="1" indent="-348166" algn="l">
              <a:lnSpc>
                <a:spcPts val="4515"/>
              </a:lnSpc>
              <a:buFont typeface="Arial"/>
              <a:buChar char="•"/>
            </a:pPr>
            <a:r>
              <a:rPr lang="en-US" sz="3225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~570 GB filtered &amp; deduplicated</a:t>
            </a:r>
          </a:p>
          <a:p>
            <a:pPr algn="l">
              <a:lnSpc>
                <a:spcPts val="4515"/>
              </a:lnSpc>
            </a:pPr>
            <a:endParaRPr lang="en-US" sz="3225">
              <a:solidFill>
                <a:srgbClr val="000000"/>
              </a:solidFill>
              <a:latin typeface="Times New Roman MT"/>
              <a:ea typeface="Times New Roman MT"/>
              <a:cs typeface="Times New Roman MT"/>
              <a:sym typeface="Times New Roman MT"/>
            </a:endParaRPr>
          </a:p>
        </p:txBody>
      </p: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2578" y="9159492"/>
            <a:ext cx="18300578" cy="1127508"/>
            <a:chOff x="0" y="0"/>
            <a:chExt cx="4819905" cy="29695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9905" cy="296957"/>
            </a:xfrm>
            <a:custGeom>
              <a:avLst/>
              <a:gdLst/>
              <a:ahLst/>
              <a:cxnLst/>
              <a:rect l="l" t="t" r="r" b="b"/>
              <a:pathLst>
                <a:path w="4819905" h="296957">
                  <a:moveTo>
                    <a:pt x="0" y="0"/>
                  </a:moveTo>
                  <a:lnTo>
                    <a:pt x="4819905" y="0"/>
                  </a:lnTo>
                  <a:lnTo>
                    <a:pt x="4819905" y="296957"/>
                  </a:lnTo>
                  <a:lnTo>
                    <a:pt x="0" y="296957"/>
                  </a:lnTo>
                  <a:close/>
                </a:path>
              </a:pathLst>
            </a:custGeom>
            <a:solidFill>
              <a:srgbClr val="38665F">
                <a:alpha val="92941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4819905" cy="3160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68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089194" y="9670570"/>
            <a:ext cx="556964" cy="629088"/>
            <a:chOff x="0" y="0"/>
            <a:chExt cx="742619" cy="83878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742569" cy="838835"/>
            </a:xfrm>
            <a:custGeom>
              <a:avLst/>
              <a:gdLst/>
              <a:ahLst/>
              <a:cxnLst/>
              <a:rect l="l" t="t" r="r" b="b"/>
              <a:pathLst>
                <a:path w="742569" h="838835">
                  <a:moveTo>
                    <a:pt x="0" y="0"/>
                  </a:moveTo>
                  <a:lnTo>
                    <a:pt x="742569" y="0"/>
                  </a:lnTo>
                  <a:lnTo>
                    <a:pt x="742569" y="838835"/>
                  </a:lnTo>
                  <a:lnTo>
                    <a:pt x="0" y="838835"/>
                  </a:lnTo>
                  <a:close/>
                </a:path>
              </a:pathLst>
            </a:custGeom>
            <a:solidFill>
              <a:srgbClr val="C39A5C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7" name="Freeform 7"/>
          <p:cNvSpPr/>
          <p:nvPr/>
        </p:nvSpPr>
        <p:spPr>
          <a:xfrm>
            <a:off x="7788043" y="9256079"/>
            <a:ext cx="1653369" cy="925887"/>
          </a:xfrm>
          <a:custGeom>
            <a:avLst/>
            <a:gdLst/>
            <a:ahLst/>
            <a:cxnLst/>
            <a:rect l="l" t="t" r="r" b="b"/>
            <a:pathLst>
              <a:path w="1653369" h="925887">
                <a:moveTo>
                  <a:pt x="0" y="0"/>
                </a:moveTo>
                <a:lnTo>
                  <a:pt x="1653369" y="0"/>
                </a:lnTo>
                <a:lnTo>
                  <a:pt x="1653369" y="925887"/>
                </a:lnTo>
                <a:lnTo>
                  <a:pt x="0" y="9258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3177320" y="9204673"/>
            <a:ext cx="2154346" cy="1028700"/>
          </a:xfrm>
          <a:custGeom>
            <a:avLst/>
            <a:gdLst/>
            <a:ahLst/>
            <a:cxnLst/>
            <a:rect l="l" t="t" r="r" b="b"/>
            <a:pathLst>
              <a:path w="2154346" h="1028700">
                <a:moveTo>
                  <a:pt x="0" y="0"/>
                </a:moveTo>
                <a:lnTo>
                  <a:pt x="2154346" y="0"/>
                </a:lnTo>
                <a:lnTo>
                  <a:pt x="2154346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413048" y="9269386"/>
            <a:ext cx="2070381" cy="963987"/>
          </a:xfrm>
          <a:custGeom>
            <a:avLst/>
            <a:gdLst/>
            <a:ahLst/>
            <a:cxnLst/>
            <a:rect l="l" t="t" r="r" b="b"/>
            <a:pathLst>
              <a:path w="2070381" h="963987">
                <a:moveTo>
                  <a:pt x="0" y="0"/>
                </a:moveTo>
                <a:lnTo>
                  <a:pt x="2070381" y="0"/>
                </a:lnTo>
                <a:lnTo>
                  <a:pt x="2070381" y="963987"/>
                </a:lnTo>
                <a:lnTo>
                  <a:pt x="0" y="96398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0" name="AutoShape 10"/>
          <p:cNvSpPr/>
          <p:nvPr/>
        </p:nvSpPr>
        <p:spPr>
          <a:xfrm>
            <a:off x="650250" y="985174"/>
            <a:ext cx="12505112" cy="12700"/>
          </a:xfrm>
          <a:prstGeom prst="line">
            <a:avLst/>
          </a:prstGeom>
          <a:ln w="47625" cap="rnd">
            <a:solidFill>
              <a:srgbClr val="C4995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TextBox 11"/>
          <p:cNvSpPr txBox="1"/>
          <p:nvPr/>
        </p:nvSpPr>
        <p:spPr>
          <a:xfrm>
            <a:off x="1300595" y="72433"/>
            <a:ext cx="5790366" cy="1575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59"/>
              </a:lnSpc>
            </a:pPr>
            <a:r>
              <a:rPr lang="en-US" sz="4328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Large Language Model</a:t>
            </a:r>
          </a:p>
          <a:p>
            <a:pPr algn="ctr">
              <a:lnSpc>
                <a:spcPts val="6059"/>
              </a:lnSpc>
              <a:spcBef>
                <a:spcPct val="0"/>
              </a:spcBef>
            </a:pPr>
            <a:endParaRPr lang="en-US" sz="4328">
              <a:solidFill>
                <a:srgbClr val="000000"/>
              </a:solidFill>
              <a:latin typeface="Times New Roman MT"/>
              <a:ea typeface="Times New Roman MT"/>
              <a:cs typeface="Times New Roman MT"/>
              <a:sym typeface="Times New Roman MT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870884" y="1399894"/>
            <a:ext cx="5220077" cy="6097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15"/>
              </a:lnSpc>
              <a:spcBef>
                <a:spcPct val="0"/>
              </a:spcBef>
            </a:pPr>
            <a:r>
              <a:rPr lang="en-US" sz="3225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GPT-3.5 / GPT-4 (2022–2023)</a:t>
            </a:r>
          </a:p>
        </p:txBody>
      </p:sp>
      <p:sp>
        <p:nvSpPr>
          <p:cNvPr id="13" name="Freeform 13"/>
          <p:cNvSpPr/>
          <p:nvPr/>
        </p:nvSpPr>
        <p:spPr>
          <a:xfrm>
            <a:off x="876042" y="1405475"/>
            <a:ext cx="1074011" cy="604131"/>
          </a:xfrm>
          <a:custGeom>
            <a:avLst/>
            <a:gdLst/>
            <a:ahLst/>
            <a:cxnLst/>
            <a:rect l="l" t="t" r="r" b="b"/>
            <a:pathLst>
              <a:path w="1074011" h="604131">
                <a:moveTo>
                  <a:pt x="0" y="0"/>
                </a:moveTo>
                <a:lnTo>
                  <a:pt x="1074012" y="0"/>
                </a:lnTo>
                <a:lnTo>
                  <a:pt x="1074012" y="604132"/>
                </a:lnTo>
                <a:lnTo>
                  <a:pt x="0" y="60413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7235994" y="2009607"/>
            <a:ext cx="10131682" cy="6912246"/>
          </a:xfrm>
          <a:custGeom>
            <a:avLst/>
            <a:gdLst/>
            <a:ahLst/>
            <a:cxnLst/>
            <a:rect l="l" t="t" r="r" b="b"/>
            <a:pathLst>
              <a:path w="10131682" h="6912246">
                <a:moveTo>
                  <a:pt x="0" y="0"/>
                </a:moveTo>
                <a:lnTo>
                  <a:pt x="10131682" y="0"/>
                </a:lnTo>
                <a:lnTo>
                  <a:pt x="10131682" y="6912246"/>
                </a:lnTo>
                <a:lnTo>
                  <a:pt x="0" y="691224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9931"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17222643" y="9786677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94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76042" y="2656843"/>
            <a:ext cx="6623600" cy="34709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15"/>
              </a:lnSpc>
            </a:pPr>
            <a:endParaRPr/>
          </a:p>
          <a:p>
            <a:pPr marL="696333" lvl="1" indent="-348166" algn="l">
              <a:lnSpc>
                <a:spcPts val="4515"/>
              </a:lnSpc>
              <a:buFont typeface="Arial"/>
              <a:buChar char="•"/>
            </a:pPr>
            <a:r>
              <a:rPr lang="en-US" sz="3225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 High-quality web text</a:t>
            </a:r>
          </a:p>
          <a:p>
            <a:pPr marL="696333" lvl="1" indent="-348166" algn="l">
              <a:lnSpc>
                <a:spcPts val="4515"/>
              </a:lnSpc>
              <a:buFont typeface="Arial"/>
              <a:buChar char="•"/>
            </a:pPr>
            <a:r>
              <a:rPr lang="en-US" sz="3225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Books &amp; academic content</a:t>
            </a:r>
          </a:p>
          <a:p>
            <a:pPr marL="696333" lvl="1" indent="-348166" algn="l">
              <a:lnSpc>
                <a:spcPts val="4515"/>
              </a:lnSpc>
              <a:buFont typeface="Arial"/>
              <a:buChar char="•"/>
            </a:pPr>
            <a:r>
              <a:rPr lang="en-US" sz="3225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 News &amp; reference material</a:t>
            </a:r>
          </a:p>
          <a:p>
            <a:pPr marL="696333" lvl="1" indent="-348166" algn="l">
              <a:lnSpc>
                <a:spcPts val="4515"/>
              </a:lnSpc>
              <a:buFont typeface="Arial"/>
              <a:buChar char="•"/>
            </a:pPr>
            <a:r>
              <a:rPr lang="en-US" sz="3225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Code repositories </a:t>
            </a:r>
          </a:p>
          <a:p>
            <a:pPr algn="l">
              <a:lnSpc>
                <a:spcPts val="4515"/>
              </a:lnSpc>
            </a:pPr>
            <a:endParaRPr lang="en-US" sz="3225">
              <a:solidFill>
                <a:srgbClr val="000000"/>
              </a:solidFill>
              <a:latin typeface="Times New Roman MT"/>
              <a:ea typeface="Times New Roman MT"/>
              <a:cs typeface="Times New Roman MT"/>
              <a:sym typeface="Times New Roman MT"/>
            </a:endParaRPr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2578" y="9159492"/>
            <a:ext cx="18300578" cy="1127508"/>
            <a:chOff x="0" y="0"/>
            <a:chExt cx="4819905" cy="29695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9905" cy="296957"/>
            </a:xfrm>
            <a:custGeom>
              <a:avLst/>
              <a:gdLst/>
              <a:ahLst/>
              <a:cxnLst/>
              <a:rect l="l" t="t" r="r" b="b"/>
              <a:pathLst>
                <a:path w="4819905" h="296957">
                  <a:moveTo>
                    <a:pt x="0" y="0"/>
                  </a:moveTo>
                  <a:lnTo>
                    <a:pt x="4819905" y="0"/>
                  </a:lnTo>
                  <a:lnTo>
                    <a:pt x="4819905" y="296957"/>
                  </a:lnTo>
                  <a:lnTo>
                    <a:pt x="0" y="296957"/>
                  </a:lnTo>
                  <a:close/>
                </a:path>
              </a:pathLst>
            </a:custGeom>
            <a:solidFill>
              <a:srgbClr val="38665F">
                <a:alpha val="92941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4819905" cy="3160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68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089194" y="9670570"/>
            <a:ext cx="556964" cy="629088"/>
            <a:chOff x="0" y="0"/>
            <a:chExt cx="742619" cy="83878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742569" cy="838835"/>
            </a:xfrm>
            <a:custGeom>
              <a:avLst/>
              <a:gdLst/>
              <a:ahLst/>
              <a:cxnLst/>
              <a:rect l="l" t="t" r="r" b="b"/>
              <a:pathLst>
                <a:path w="742569" h="838835">
                  <a:moveTo>
                    <a:pt x="0" y="0"/>
                  </a:moveTo>
                  <a:lnTo>
                    <a:pt x="742569" y="0"/>
                  </a:lnTo>
                  <a:lnTo>
                    <a:pt x="742569" y="838835"/>
                  </a:lnTo>
                  <a:lnTo>
                    <a:pt x="0" y="838835"/>
                  </a:lnTo>
                  <a:close/>
                </a:path>
              </a:pathLst>
            </a:custGeom>
            <a:solidFill>
              <a:srgbClr val="C39A5C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7" name="Freeform 7"/>
          <p:cNvSpPr/>
          <p:nvPr/>
        </p:nvSpPr>
        <p:spPr>
          <a:xfrm>
            <a:off x="7788043" y="9256079"/>
            <a:ext cx="1653369" cy="925887"/>
          </a:xfrm>
          <a:custGeom>
            <a:avLst/>
            <a:gdLst/>
            <a:ahLst/>
            <a:cxnLst/>
            <a:rect l="l" t="t" r="r" b="b"/>
            <a:pathLst>
              <a:path w="1653369" h="925887">
                <a:moveTo>
                  <a:pt x="0" y="0"/>
                </a:moveTo>
                <a:lnTo>
                  <a:pt x="1653369" y="0"/>
                </a:lnTo>
                <a:lnTo>
                  <a:pt x="1653369" y="925887"/>
                </a:lnTo>
                <a:lnTo>
                  <a:pt x="0" y="9258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3177320" y="9204673"/>
            <a:ext cx="2154346" cy="1028700"/>
          </a:xfrm>
          <a:custGeom>
            <a:avLst/>
            <a:gdLst/>
            <a:ahLst/>
            <a:cxnLst/>
            <a:rect l="l" t="t" r="r" b="b"/>
            <a:pathLst>
              <a:path w="2154346" h="1028700">
                <a:moveTo>
                  <a:pt x="0" y="0"/>
                </a:moveTo>
                <a:lnTo>
                  <a:pt x="2154346" y="0"/>
                </a:lnTo>
                <a:lnTo>
                  <a:pt x="2154346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413048" y="9269386"/>
            <a:ext cx="2070381" cy="963987"/>
          </a:xfrm>
          <a:custGeom>
            <a:avLst/>
            <a:gdLst/>
            <a:ahLst/>
            <a:cxnLst/>
            <a:rect l="l" t="t" r="r" b="b"/>
            <a:pathLst>
              <a:path w="2070381" h="963987">
                <a:moveTo>
                  <a:pt x="0" y="0"/>
                </a:moveTo>
                <a:lnTo>
                  <a:pt x="2070381" y="0"/>
                </a:lnTo>
                <a:lnTo>
                  <a:pt x="2070381" y="963987"/>
                </a:lnTo>
                <a:lnTo>
                  <a:pt x="0" y="96398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0" name="AutoShape 10"/>
          <p:cNvSpPr/>
          <p:nvPr/>
        </p:nvSpPr>
        <p:spPr>
          <a:xfrm>
            <a:off x="650250" y="985174"/>
            <a:ext cx="12505112" cy="12700"/>
          </a:xfrm>
          <a:prstGeom prst="line">
            <a:avLst/>
          </a:prstGeom>
          <a:ln w="47625" cap="rnd">
            <a:solidFill>
              <a:srgbClr val="C4995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TextBox 11"/>
          <p:cNvSpPr txBox="1"/>
          <p:nvPr/>
        </p:nvSpPr>
        <p:spPr>
          <a:xfrm>
            <a:off x="1300595" y="72433"/>
            <a:ext cx="5790366" cy="1575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59"/>
              </a:lnSpc>
            </a:pPr>
            <a:r>
              <a:rPr lang="en-US" sz="4328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Large Language Model</a:t>
            </a:r>
          </a:p>
          <a:p>
            <a:pPr algn="ctr">
              <a:lnSpc>
                <a:spcPts val="6059"/>
              </a:lnSpc>
              <a:spcBef>
                <a:spcPct val="0"/>
              </a:spcBef>
            </a:pPr>
            <a:endParaRPr lang="en-US" sz="4328">
              <a:solidFill>
                <a:srgbClr val="000000"/>
              </a:solidFill>
              <a:latin typeface="Times New Roman MT"/>
              <a:ea typeface="Times New Roman MT"/>
              <a:cs typeface="Times New Roman MT"/>
              <a:sym typeface="Times New Roman MT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950054" y="1399894"/>
            <a:ext cx="2088546" cy="5568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515"/>
              </a:lnSpc>
              <a:spcBef>
                <a:spcPct val="0"/>
              </a:spcBef>
            </a:pPr>
            <a:r>
              <a:rPr lang="en-US" sz="3225" dirty="0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DeepSeek</a:t>
            </a:r>
          </a:p>
        </p:txBody>
      </p:sp>
      <p:sp>
        <p:nvSpPr>
          <p:cNvPr id="13" name="Freeform 13"/>
          <p:cNvSpPr/>
          <p:nvPr/>
        </p:nvSpPr>
        <p:spPr>
          <a:xfrm>
            <a:off x="876042" y="1405475"/>
            <a:ext cx="1074011" cy="604131"/>
          </a:xfrm>
          <a:custGeom>
            <a:avLst/>
            <a:gdLst/>
            <a:ahLst/>
            <a:cxnLst/>
            <a:rect l="l" t="t" r="r" b="b"/>
            <a:pathLst>
              <a:path w="1074011" h="604131">
                <a:moveTo>
                  <a:pt x="0" y="0"/>
                </a:moveTo>
                <a:lnTo>
                  <a:pt x="1074012" y="0"/>
                </a:lnTo>
                <a:lnTo>
                  <a:pt x="1074012" y="604132"/>
                </a:lnTo>
                <a:lnTo>
                  <a:pt x="0" y="60413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7406645" y="1340604"/>
            <a:ext cx="10499957" cy="7499969"/>
          </a:xfrm>
          <a:custGeom>
            <a:avLst/>
            <a:gdLst/>
            <a:ahLst/>
            <a:cxnLst/>
            <a:rect l="l" t="t" r="r" b="b"/>
            <a:pathLst>
              <a:path w="10499957" h="7499969">
                <a:moveTo>
                  <a:pt x="0" y="0"/>
                </a:moveTo>
                <a:lnTo>
                  <a:pt x="10499958" y="0"/>
                </a:lnTo>
                <a:lnTo>
                  <a:pt x="10499958" y="7499970"/>
                </a:lnTo>
                <a:lnTo>
                  <a:pt x="0" y="749997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17222643" y="9786677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95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50249" y="2027538"/>
            <a:ext cx="7137793" cy="51735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515"/>
              </a:lnSpc>
            </a:pPr>
            <a:endParaRPr dirty="0"/>
          </a:p>
          <a:p>
            <a:pPr marL="696333" lvl="1" indent="-348166" algn="l">
              <a:lnSpc>
                <a:spcPts val="4515"/>
              </a:lnSpc>
              <a:buFont typeface="Arial"/>
              <a:buChar char="•"/>
            </a:pPr>
            <a:r>
              <a:rPr lang="en-US" sz="3225" dirty="0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Curated web text</a:t>
            </a:r>
          </a:p>
          <a:p>
            <a:pPr marL="696333" lvl="1" indent="-348166" algn="l">
              <a:lnSpc>
                <a:spcPts val="4515"/>
              </a:lnSpc>
              <a:buFont typeface="Arial"/>
              <a:buChar char="•"/>
            </a:pPr>
            <a:r>
              <a:rPr lang="en-US" sz="3225" dirty="0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Code corpora</a:t>
            </a:r>
          </a:p>
          <a:p>
            <a:pPr marL="696333" lvl="1" indent="-348166" algn="l">
              <a:lnSpc>
                <a:spcPts val="4515"/>
              </a:lnSpc>
              <a:buFont typeface="Arial"/>
              <a:buChar char="•"/>
            </a:pPr>
            <a:r>
              <a:rPr lang="en-US" sz="3225" dirty="0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Math datasets</a:t>
            </a:r>
          </a:p>
          <a:p>
            <a:pPr marL="696333" lvl="1" indent="-348166" algn="l">
              <a:lnSpc>
                <a:spcPts val="4515"/>
              </a:lnSpc>
              <a:buFont typeface="Arial"/>
              <a:buChar char="•"/>
            </a:pPr>
            <a:r>
              <a:rPr lang="en-US" sz="3225" dirty="0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Reasoning &amp; logic problems</a:t>
            </a:r>
          </a:p>
          <a:p>
            <a:pPr marL="696333" lvl="1" indent="-348166" algn="l">
              <a:lnSpc>
                <a:spcPts val="4515"/>
              </a:lnSpc>
              <a:buFont typeface="Arial"/>
              <a:buChar char="•"/>
            </a:pPr>
            <a:r>
              <a:rPr lang="en-US" sz="3225" dirty="0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 Synthetic reasoning data</a:t>
            </a:r>
          </a:p>
          <a:p>
            <a:pPr marL="696333" lvl="1" indent="-348166" algn="l">
              <a:lnSpc>
                <a:spcPts val="4515"/>
              </a:lnSpc>
              <a:buFont typeface="Arial"/>
              <a:buChar char="•"/>
            </a:pPr>
            <a:r>
              <a:rPr lang="en-US" sz="3225" dirty="0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600B+ total parameters</a:t>
            </a:r>
          </a:p>
          <a:p>
            <a:pPr marL="696333" lvl="1" indent="-348166" algn="l">
              <a:lnSpc>
                <a:spcPts val="4515"/>
              </a:lnSpc>
              <a:buFont typeface="Arial"/>
              <a:buChar char="•"/>
            </a:pPr>
            <a:r>
              <a:rPr lang="en-US" sz="3225" dirty="0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Only ~37B active per token (</a:t>
            </a:r>
            <a:r>
              <a:rPr lang="en-US" sz="3225" dirty="0" err="1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MoE</a:t>
            </a:r>
            <a:r>
              <a:rPr lang="en-US" sz="3225" dirty="0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)</a:t>
            </a:r>
          </a:p>
          <a:p>
            <a:pPr algn="l">
              <a:lnSpc>
                <a:spcPts val="4515"/>
              </a:lnSpc>
            </a:pPr>
            <a:endParaRPr lang="en-US" sz="3225" dirty="0">
              <a:solidFill>
                <a:srgbClr val="000000"/>
              </a:solidFill>
              <a:latin typeface="Times New Roman MT"/>
              <a:ea typeface="Times New Roman MT"/>
              <a:cs typeface="Times New Roman MT"/>
              <a:sym typeface="Times New Roman M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089194" y="9670570"/>
            <a:ext cx="556964" cy="629088"/>
            <a:chOff x="0" y="0"/>
            <a:chExt cx="742619" cy="83878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42569" cy="838835"/>
            </a:xfrm>
            <a:custGeom>
              <a:avLst/>
              <a:gdLst/>
              <a:ahLst/>
              <a:cxnLst/>
              <a:rect l="l" t="t" r="r" b="b"/>
              <a:pathLst>
                <a:path w="742569" h="838835">
                  <a:moveTo>
                    <a:pt x="0" y="0"/>
                  </a:moveTo>
                  <a:lnTo>
                    <a:pt x="742569" y="0"/>
                  </a:lnTo>
                  <a:lnTo>
                    <a:pt x="742569" y="838835"/>
                  </a:lnTo>
                  <a:lnTo>
                    <a:pt x="0" y="838835"/>
                  </a:lnTo>
                  <a:close/>
                </a:path>
              </a:pathLst>
            </a:custGeom>
            <a:solidFill>
              <a:srgbClr val="C39A5C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273100" y="38140"/>
            <a:ext cx="1525644" cy="681090"/>
            <a:chOff x="0" y="0"/>
            <a:chExt cx="2034192" cy="90812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034159" cy="908177"/>
            </a:xfrm>
            <a:custGeom>
              <a:avLst/>
              <a:gdLst/>
              <a:ahLst/>
              <a:cxnLst/>
              <a:rect l="l" t="t" r="r" b="b"/>
              <a:pathLst>
                <a:path w="2034159" h="908177">
                  <a:moveTo>
                    <a:pt x="0" y="0"/>
                  </a:moveTo>
                  <a:lnTo>
                    <a:pt x="2034159" y="0"/>
                  </a:lnTo>
                  <a:lnTo>
                    <a:pt x="2034159" y="908177"/>
                  </a:lnTo>
                  <a:lnTo>
                    <a:pt x="0" y="9081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id="6" name="AutoShape 6"/>
          <p:cNvSpPr/>
          <p:nvPr/>
        </p:nvSpPr>
        <p:spPr>
          <a:xfrm>
            <a:off x="650250" y="1150806"/>
            <a:ext cx="12505112" cy="12700"/>
          </a:xfrm>
          <a:prstGeom prst="line">
            <a:avLst/>
          </a:prstGeom>
          <a:ln w="47625" cap="rnd">
            <a:solidFill>
              <a:srgbClr val="C4995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Freeform 7"/>
          <p:cNvSpPr/>
          <p:nvPr/>
        </p:nvSpPr>
        <p:spPr>
          <a:xfrm>
            <a:off x="1542321" y="1711377"/>
            <a:ext cx="256423" cy="375660"/>
          </a:xfrm>
          <a:custGeom>
            <a:avLst/>
            <a:gdLst/>
            <a:ahLst/>
            <a:cxnLst/>
            <a:rect l="l" t="t" r="r" b="b"/>
            <a:pathLst>
              <a:path w="256423" h="375660">
                <a:moveTo>
                  <a:pt x="0" y="0"/>
                </a:moveTo>
                <a:lnTo>
                  <a:pt x="256423" y="0"/>
                </a:lnTo>
                <a:lnTo>
                  <a:pt x="256423" y="375660"/>
                </a:lnTo>
                <a:lnTo>
                  <a:pt x="0" y="3756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2786657" y="3549498"/>
            <a:ext cx="13038895" cy="6284803"/>
          </a:xfrm>
          <a:custGeom>
            <a:avLst/>
            <a:gdLst/>
            <a:ahLst/>
            <a:cxnLst/>
            <a:rect l="l" t="t" r="r" b="b"/>
            <a:pathLst>
              <a:path w="13038895" h="6284803">
                <a:moveTo>
                  <a:pt x="0" y="0"/>
                </a:moveTo>
                <a:lnTo>
                  <a:pt x="13038895" y="0"/>
                </a:lnTo>
                <a:lnTo>
                  <a:pt x="13038895" y="6284804"/>
                </a:lnTo>
                <a:lnTo>
                  <a:pt x="0" y="628480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1823" b="-20955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9" name="TextBox 9"/>
          <p:cNvSpPr txBox="1"/>
          <p:nvPr/>
        </p:nvSpPr>
        <p:spPr>
          <a:xfrm>
            <a:off x="837290" y="229142"/>
            <a:ext cx="5114689" cy="8182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59"/>
              </a:lnSpc>
              <a:spcBef>
                <a:spcPct val="0"/>
              </a:spcBef>
            </a:pPr>
            <a:r>
              <a:rPr lang="en-US" sz="4328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Text Preprocessing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7222643" y="9786677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15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918448" y="1568502"/>
            <a:ext cx="3153489" cy="6975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29"/>
              </a:lnSpc>
              <a:spcBef>
                <a:spcPct val="0"/>
              </a:spcBef>
            </a:pPr>
            <a:r>
              <a:rPr lang="en-US" sz="3664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Lemmatization </a:t>
            </a:r>
          </a:p>
        </p:txBody>
      </p:sp>
      <p:sp>
        <p:nvSpPr>
          <p:cNvPr id="12" name="Freeform 12"/>
          <p:cNvSpPr/>
          <p:nvPr/>
        </p:nvSpPr>
        <p:spPr>
          <a:xfrm>
            <a:off x="2244705" y="2564496"/>
            <a:ext cx="256423" cy="375660"/>
          </a:xfrm>
          <a:custGeom>
            <a:avLst/>
            <a:gdLst/>
            <a:ahLst/>
            <a:cxnLst/>
            <a:rect l="l" t="t" r="r" b="b"/>
            <a:pathLst>
              <a:path w="256423" h="375660">
                <a:moveTo>
                  <a:pt x="0" y="0"/>
                </a:moveTo>
                <a:lnTo>
                  <a:pt x="256424" y="0"/>
                </a:lnTo>
                <a:lnTo>
                  <a:pt x="256424" y="375660"/>
                </a:lnTo>
                <a:lnTo>
                  <a:pt x="0" y="37566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2620832" y="2440671"/>
            <a:ext cx="14337566" cy="5849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89"/>
              </a:lnSpc>
              <a:spcBef>
                <a:spcPct val="0"/>
              </a:spcBef>
            </a:pPr>
            <a:r>
              <a:rPr lang="en-US" sz="3064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 Reduces words to their dictionary base form (lemma) using vocabulary and grammar.</a:t>
            </a:r>
          </a:p>
        </p:txBody>
      </p:sp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2578" y="9159492"/>
            <a:ext cx="18300578" cy="1127508"/>
            <a:chOff x="0" y="0"/>
            <a:chExt cx="4819905" cy="29695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9905" cy="296957"/>
            </a:xfrm>
            <a:custGeom>
              <a:avLst/>
              <a:gdLst/>
              <a:ahLst/>
              <a:cxnLst/>
              <a:rect l="l" t="t" r="r" b="b"/>
              <a:pathLst>
                <a:path w="4819905" h="296957">
                  <a:moveTo>
                    <a:pt x="0" y="0"/>
                  </a:moveTo>
                  <a:lnTo>
                    <a:pt x="4819905" y="0"/>
                  </a:lnTo>
                  <a:lnTo>
                    <a:pt x="4819905" y="296957"/>
                  </a:lnTo>
                  <a:lnTo>
                    <a:pt x="0" y="296957"/>
                  </a:lnTo>
                  <a:close/>
                </a:path>
              </a:pathLst>
            </a:custGeom>
            <a:solidFill>
              <a:srgbClr val="38665F">
                <a:alpha val="92941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4819905" cy="3160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68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089194" y="9670570"/>
            <a:ext cx="556964" cy="629088"/>
            <a:chOff x="0" y="0"/>
            <a:chExt cx="742619" cy="83878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742569" cy="838835"/>
            </a:xfrm>
            <a:custGeom>
              <a:avLst/>
              <a:gdLst/>
              <a:ahLst/>
              <a:cxnLst/>
              <a:rect l="l" t="t" r="r" b="b"/>
              <a:pathLst>
                <a:path w="742569" h="838835">
                  <a:moveTo>
                    <a:pt x="0" y="0"/>
                  </a:moveTo>
                  <a:lnTo>
                    <a:pt x="742569" y="0"/>
                  </a:lnTo>
                  <a:lnTo>
                    <a:pt x="742569" y="838835"/>
                  </a:lnTo>
                  <a:lnTo>
                    <a:pt x="0" y="838835"/>
                  </a:lnTo>
                  <a:close/>
                </a:path>
              </a:pathLst>
            </a:custGeom>
            <a:solidFill>
              <a:srgbClr val="C39A5C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7" name="Freeform 7"/>
          <p:cNvSpPr/>
          <p:nvPr/>
        </p:nvSpPr>
        <p:spPr>
          <a:xfrm>
            <a:off x="7788043" y="9256079"/>
            <a:ext cx="1653369" cy="925887"/>
          </a:xfrm>
          <a:custGeom>
            <a:avLst/>
            <a:gdLst/>
            <a:ahLst/>
            <a:cxnLst/>
            <a:rect l="l" t="t" r="r" b="b"/>
            <a:pathLst>
              <a:path w="1653369" h="925887">
                <a:moveTo>
                  <a:pt x="0" y="0"/>
                </a:moveTo>
                <a:lnTo>
                  <a:pt x="1653369" y="0"/>
                </a:lnTo>
                <a:lnTo>
                  <a:pt x="1653369" y="925887"/>
                </a:lnTo>
                <a:lnTo>
                  <a:pt x="0" y="9258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3177320" y="9204673"/>
            <a:ext cx="2154346" cy="1028700"/>
          </a:xfrm>
          <a:custGeom>
            <a:avLst/>
            <a:gdLst/>
            <a:ahLst/>
            <a:cxnLst/>
            <a:rect l="l" t="t" r="r" b="b"/>
            <a:pathLst>
              <a:path w="2154346" h="1028700">
                <a:moveTo>
                  <a:pt x="0" y="0"/>
                </a:moveTo>
                <a:lnTo>
                  <a:pt x="2154346" y="0"/>
                </a:lnTo>
                <a:lnTo>
                  <a:pt x="2154346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413048" y="9269386"/>
            <a:ext cx="2070381" cy="963987"/>
          </a:xfrm>
          <a:custGeom>
            <a:avLst/>
            <a:gdLst/>
            <a:ahLst/>
            <a:cxnLst/>
            <a:rect l="l" t="t" r="r" b="b"/>
            <a:pathLst>
              <a:path w="2070381" h="963987">
                <a:moveTo>
                  <a:pt x="0" y="0"/>
                </a:moveTo>
                <a:lnTo>
                  <a:pt x="2070381" y="0"/>
                </a:lnTo>
                <a:lnTo>
                  <a:pt x="2070381" y="963987"/>
                </a:lnTo>
                <a:lnTo>
                  <a:pt x="0" y="96398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0" name="AutoShape 10"/>
          <p:cNvSpPr/>
          <p:nvPr/>
        </p:nvSpPr>
        <p:spPr>
          <a:xfrm>
            <a:off x="650250" y="985174"/>
            <a:ext cx="12505112" cy="12700"/>
          </a:xfrm>
          <a:prstGeom prst="line">
            <a:avLst/>
          </a:prstGeom>
          <a:ln w="47625" cap="rnd">
            <a:solidFill>
              <a:srgbClr val="C4995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TextBox 11"/>
          <p:cNvSpPr txBox="1"/>
          <p:nvPr/>
        </p:nvSpPr>
        <p:spPr>
          <a:xfrm>
            <a:off x="1300595" y="72433"/>
            <a:ext cx="5790366" cy="1575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59"/>
              </a:lnSpc>
            </a:pPr>
            <a:r>
              <a:rPr lang="en-US" sz="4328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Large Language Model</a:t>
            </a:r>
          </a:p>
          <a:p>
            <a:pPr algn="ctr">
              <a:lnSpc>
                <a:spcPts val="6059"/>
              </a:lnSpc>
              <a:spcBef>
                <a:spcPct val="0"/>
              </a:spcBef>
            </a:pPr>
            <a:endParaRPr lang="en-US" sz="4328">
              <a:solidFill>
                <a:srgbClr val="000000"/>
              </a:solidFill>
              <a:latin typeface="Times New Roman MT"/>
              <a:ea typeface="Times New Roman MT"/>
              <a:cs typeface="Times New Roman MT"/>
              <a:sym typeface="Times New Roman MT"/>
            </a:endParaRPr>
          </a:p>
        </p:txBody>
      </p:sp>
      <p:graphicFrame>
        <p:nvGraphicFramePr>
          <p:cNvPr id="12" name="Object 12"/>
          <p:cNvGraphicFramePr/>
          <p:nvPr>
            <p:extLst>
              <p:ext uri="{D42A27DB-BD31-4B8C-83A1-F6EECF244321}">
                <p14:modId xmlns:p14="http://schemas.microsoft.com/office/powerpoint/2010/main" val="119339344"/>
              </p:ext>
            </p:extLst>
          </p:nvPr>
        </p:nvGraphicFramePr>
        <p:xfrm>
          <a:off x="2209800" y="1485900"/>
          <a:ext cx="11761788" cy="6284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5" imgW="14097000" imgH="7696200" progId="Excel.Sheet.12">
                  <p:embed/>
                </p:oleObj>
              </mc:Choice>
              <mc:Fallback>
                <p:oleObj name="Worksheet" r:id="rId5" imgW="14097000" imgH="76962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209800" y="1485900"/>
                        <a:ext cx="11761788" cy="62849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3"/>
          <p:cNvSpPr txBox="1"/>
          <p:nvPr/>
        </p:nvSpPr>
        <p:spPr>
          <a:xfrm>
            <a:off x="17222643" y="9786677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96</a:t>
            </a:r>
          </a:p>
        </p:txBody>
      </p:sp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2578" y="9159492"/>
            <a:ext cx="18300578" cy="1127508"/>
            <a:chOff x="0" y="0"/>
            <a:chExt cx="4819905" cy="29695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9905" cy="296957"/>
            </a:xfrm>
            <a:custGeom>
              <a:avLst/>
              <a:gdLst/>
              <a:ahLst/>
              <a:cxnLst/>
              <a:rect l="l" t="t" r="r" b="b"/>
              <a:pathLst>
                <a:path w="4819905" h="296957">
                  <a:moveTo>
                    <a:pt x="0" y="0"/>
                  </a:moveTo>
                  <a:lnTo>
                    <a:pt x="4819905" y="0"/>
                  </a:lnTo>
                  <a:lnTo>
                    <a:pt x="4819905" y="296957"/>
                  </a:lnTo>
                  <a:lnTo>
                    <a:pt x="0" y="296957"/>
                  </a:lnTo>
                  <a:close/>
                </a:path>
              </a:pathLst>
            </a:custGeom>
            <a:solidFill>
              <a:srgbClr val="38665F">
                <a:alpha val="92941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4819905" cy="3160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68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089194" y="9670570"/>
            <a:ext cx="556964" cy="629088"/>
            <a:chOff x="0" y="0"/>
            <a:chExt cx="742619" cy="83878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742569" cy="838835"/>
            </a:xfrm>
            <a:custGeom>
              <a:avLst/>
              <a:gdLst/>
              <a:ahLst/>
              <a:cxnLst/>
              <a:rect l="l" t="t" r="r" b="b"/>
              <a:pathLst>
                <a:path w="742569" h="838835">
                  <a:moveTo>
                    <a:pt x="0" y="0"/>
                  </a:moveTo>
                  <a:lnTo>
                    <a:pt x="742569" y="0"/>
                  </a:lnTo>
                  <a:lnTo>
                    <a:pt x="742569" y="838835"/>
                  </a:lnTo>
                  <a:lnTo>
                    <a:pt x="0" y="838835"/>
                  </a:lnTo>
                  <a:close/>
                </a:path>
              </a:pathLst>
            </a:custGeom>
            <a:solidFill>
              <a:srgbClr val="C39A5C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7" name="Freeform 7"/>
          <p:cNvSpPr/>
          <p:nvPr/>
        </p:nvSpPr>
        <p:spPr>
          <a:xfrm>
            <a:off x="7788043" y="9256079"/>
            <a:ext cx="1653369" cy="925887"/>
          </a:xfrm>
          <a:custGeom>
            <a:avLst/>
            <a:gdLst/>
            <a:ahLst/>
            <a:cxnLst/>
            <a:rect l="l" t="t" r="r" b="b"/>
            <a:pathLst>
              <a:path w="1653369" h="925887">
                <a:moveTo>
                  <a:pt x="0" y="0"/>
                </a:moveTo>
                <a:lnTo>
                  <a:pt x="1653369" y="0"/>
                </a:lnTo>
                <a:lnTo>
                  <a:pt x="1653369" y="925887"/>
                </a:lnTo>
                <a:lnTo>
                  <a:pt x="0" y="9258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3177320" y="9204673"/>
            <a:ext cx="2154346" cy="1028700"/>
          </a:xfrm>
          <a:custGeom>
            <a:avLst/>
            <a:gdLst/>
            <a:ahLst/>
            <a:cxnLst/>
            <a:rect l="l" t="t" r="r" b="b"/>
            <a:pathLst>
              <a:path w="2154346" h="1028700">
                <a:moveTo>
                  <a:pt x="0" y="0"/>
                </a:moveTo>
                <a:lnTo>
                  <a:pt x="2154346" y="0"/>
                </a:lnTo>
                <a:lnTo>
                  <a:pt x="2154346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413048" y="9269386"/>
            <a:ext cx="2070381" cy="963987"/>
          </a:xfrm>
          <a:custGeom>
            <a:avLst/>
            <a:gdLst/>
            <a:ahLst/>
            <a:cxnLst/>
            <a:rect l="l" t="t" r="r" b="b"/>
            <a:pathLst>
              <a:path w="2070381" h="963987">
                <a:moveTo>
                  <a:pt x="0" y="0"/>
                </a:moveTo>
                <a:lnTo>
                  <a:pt x="2070381" y="0"/>
                </a:lnTo>
                <a:lnTo>
                  <a:pt x="2070381" y="963987"/>
                </a:lnTo>
                <a:lnTo>
                  <a:pt x="0" y="96398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0" name="AutoShape 10"/>
          <p:cNvSpPr/>
          <p:nvPr/>
        </p:nvSpPr>
        <p:spPr>
          <a:xfrm>
            <a:off x="650250" y="985174"/>
            <a:ext cx="12505112" cy="12700"/>
          </a:xfrm>
          <a:prstGeom prst="line">
            <a:avLst/>
          </a:prstGeom>
          <a:ln w="47625" cap="rnd">
            <a:solidFill>
              <a:srgbClr val="C4995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Freeform 11"/>
          <p:cNvSpPr/>
          <p:nvPr/>
        </p:nvSpPr>
        <p:spPr>
          <a:xfrm>
            <a:off x="2080034" y="2568766"/>
            <a:ext cx="1515883" cy="852684"/>
          </a:xfrm>
          <a:custGeom>
            <a:avLst/>
            <a:gdLst/>
            <a:ahLst/>
            <a:cxnLst/>
            <a:rect l="l" t="t" r="r" b="b"/>
            <a:pathLst>
              <a:path w="1515883" h="852684">
                <a:moveTo>
                  <a:pt x="0" y="0"/>
                </a:moveTo>
                <a:lnTo>
                  <a:pt x="1515883" y="0"/>
                </a:lnTo>
                <a:lnTo>
                  <a:pt x="1515883" y="852684"/>
                </a:lnTo>
                <a:lnTo>
                  <a:pt x="0" y="85268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9705303" y="2730449"/>
            <a:ext cx="501446" cy="511028"/>
          </a:xfrm>
          <a:custGeom>
            <a:avLst/>
            <a:gdLst/>
            <a:ahLst/>
            <a:cxnLst/>
            <a:rect l="l" t="t" r="r" b="b"/>
            <a:pathLst>
              <a:path w="501446" h="511028">
                <a:moveTo>
                  <a:pt x="0" y="0"/>
                </a:moveTo>
                <a:lnTo>
                  <a:pt x="501446" y="0"/>
                </a:lnTo>
                <a:lnTo>
                  <a:pt x="501446" y="511028"/>
                </a:lnTo>
                <a:lnTo>
                  <a:pt x="0" y="51102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2080034" y="4170476"/>
            <a:ext cx="1515883" cy="852684"/>
          </a:xfrm>
          <a:custGeom>
            <a:avLst/>
            <a:gdLst/>
            <a:ahLst/>
            <a:cxnLst/>
            <a:rect l="l" t="t" r="r" b="b"/>
            <a:pathLst>
              <a:path w="1515883" h="852684">
                <a:moveTo>
                  <a:pt x="0" y="0"/>
                </a:moveTo>
                <a:lnTo>
                  <a:pt x="1515883" y="0"/>
                </a:lnTo>
                <a:lnTo>
                  <a:pt x="1515883" y="852684"/>
                </a:lnTo>
                <a:lnTo>
                  <a:pt x="0" y="85268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2409985" y="4170476"/>
            <a:ext cx="497674" cy="507183"/>
          </a:xfrm>
          <a:custGeom>
            <a:avLst/>
            <a:gdLst/>
            <a:ahLst/>
            <a:cxnLst/>
            <a:rect l="l" t="t" r="r" b="b"/>
            <a:pathLst>
              <a:path w="497674" h="507183">
                <a:moveTo>
                  <a:pt x="0" y="0"/>
                </a:moveTo>
                <a:lnTo>
                  <a:pt x="497673" y="0"/>
                </a:lnTo>
                <a:lnTo>
                  <a:pt x="497673" y="507183"/>
                </a:lnTo>
                <a:lnTo>
                  <a:pt x="0" y="50718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1300595" y="72433"/>
            <a:ext cx="5790366" cy="813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59"/>
              </a:lnSpc>
              <a:spcBef>
                <a:spcPct val="0"/>
              </a:spcBef>
            </a:pPr>
            <a:r>
              <a:rPr lang="en-US" sz="4328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Large Language Model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7222643" y="9786677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97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3821922" y="2549474"/>
            <a:ext cx="5490528" cy="8719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73"/>
              </a:lnSpc>
              <a:spcBef>
                <a:spcPct val="0"/>
              </a:spcBef>
            </a:pPr>
            <a:r>
              <a:rPr lang="en-US" sz="4552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What’s the Best LLM?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3287966" y="4151183"/>
            <a:ext cx="8670404" cy="8719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73"/>
              </a:lnSpc>
              <a:spcBef>
                <a:spcPct val="0"/>
              </a:spcBef>
            </a:pPr>
            <a:r>
              <a:rPr lang="en-US" sz="4552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What’s the Best LLM for My Task?</a:t>
            </a:r>
          </a:p>
        </p:txBody>
      </p: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2578" y="9159492"/>
            <a:ext cx="18300578" cy="1127508"/>
            <a:chOff x="0" y="0"/>
            <a:chExt cx="4819905" cy="29695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9905" cy="296957"/>
            </a:xfrm>
            <a:custGeom>
              <a:avLst/>
              <a:gdLst/>
              <a:ahLst/>
              <a:cxnLst/>
              <a:rect l="l" t="t" r="r" b="b"/>
              <a:pathLst>
                <a:path w="4819905" h="296957">
                  <a:moveTo>
                    <a:pt x="0" y="0"/>
                  </a:moveTo>
                  <a:lnTo>
                    <a:pt x="4819905" y="0"/>
                  </a:lnTo>
                  <a:lnTo>
                    <a:pt x="4819905" y="296957"/>
                  </a:lnTo>
                  <a:lnTo>
                    <a:pt x="0" y="296957"/>
                  </a:lnTo>
                  <a:close/>
                </a:path>
              </a:pathLst>
            </a:custGeom>
            <a:solidFill>
              <a:srgbClr val="38665F">
                <a:alpha val="92941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4819905" cy="3160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68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089194" y="9670570"/>
            <a:ext cx="556964" cy="629088"/>
            <a:chOff x="0" y="0"/>
            <a:chExt cx="742619" cy="83878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742569" cy="838835"/>
            </a:xfrm>
            <a:custGeom>
              <a:avLst/>
              <a:gdLst/>
              <a:ahLst/>
              <a:cxnLst/>
              <a:rect l="l" t="t" r="r" b="b"/>
              <a:pathLst>
                <a:path w="742569" h="838835">
                  <a:moveTo>
                    <a:pt x="0" y="0"/>
                  </a:moveTo>
                  <a:lnTo>
                    <a:pt x="742569" y="0"/>
                  </a:lnTo>
                  <a:lnTo>
                    <a:pt x="742569" y="838835"/>
                  </a:lnTo>
                  <a:lnTo>
                    <a:pt x="0" y="838835"/>
                  </a:lnTo>
                  <a:close/>
                </a:path>
              </a:pathLst>
            </a:custGeom>
            <a:solidFill>
              <a:srgbClr val="C39A5C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7" name="Freeform 7"/>
          <p:cNvSpPr/>
          <p:nvPr/>
        </p:nvSpPr>
        <p:spPr>
          <a:xfrm>
            <a:off x="7788043" y="9256079"/>
            <a:ext cx="1653369" cy="925887"/>
          </a:xfrm>
          <a:custGeom>
            <a:avLst/>
            <a:gdLst/>
            <a:ahLst/>
            <a:cxnLst/>
            <a:rect l="l" t="t" r="r" b="b"/>
            <a:pathLst>
              <a:path w="1653369" h="925887">
                <a:moveTo>
                  <a:pt x="0" y="0"/>
                </a:moveTo>
                <a:lnTo>
                  <a:pt x="1653369" y="0"/>
                </a:lnTo>
                <a:lnTo>
                  <a:pt x="1653369" y="925887"/>
                </a:lnTo>
                <a:lnTo>
                  <a:pt x="0" y="9258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3177320" y="9204673"/>
            <a:ext cx="2154346" cy="1028700"/>
          </a:xfrm>
          <a:custGeom>
            <a:avLst/>
            <a:gdLst/>
            <a:ahLst/>
            <a:cxnLst/>
            <a:rect l="l" t="t" r="r" b="b"/>
            <a:pathLst>
              <a:path w="2154346" h="1028700">
                <a:moveTo>
                  <a:pt x="0" y="0"/>
                </a:moveTo>
                <a:lnTo>
                  <a:pt x="2154346" y="0"/>
                </a:lnTo>
                <a:lnTo>
                  <a:pt x="2154346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413048" y="9269386"/>
            <a:ext cx="2070381" cy="963987"/>
          </a:xfrm>
          <a:custGeom>
            <a:avLst/>
            <a:gdLst/>
            <a:ahLst/>
            <a:cxnLst/>
            <a:rect l="l" t="t" r="r" b="b"/>
            <a:pathLst>
              <a:path w="2070381" h="963987">
                <a:moveTo>
                  <a:pt x="0" y="0"/>
                </a:moveTo>
                <a:lnTo>
                  <a:pt x="2070381" y="0"/>
                </a:lnTo>
                <a:lnTo>
                  <a:pt x="2070381" y="963987"/>
                </a:lnTo>
                <a:lnTo>
                  <a:pt x="0" y="96398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0" name="AutoShape 10"/>
          <p:cNvSpPr/>
          <p:nvPr/>
        </p:nvSpPr>
        <p:spPr>
          <a:xfrm>
            <a:off x="650250" y="985174"/>
            <a:ext cx="12505112" cy="12700"/>
          </a:xfrm>
          <a:prstGeom prst="line">
            <a:avLst/>
          </a:prstGeom>
          <a:ln w="47625" cap="rnd">
            <a:solidFill>
              <a:srgbClr val="C4995B"/>
            </a:solidFill>
            <a:prstDash val="solid"/>
            <a:headEnd type="none" w="sm" len="sm"/>
            <a:tailEnd type="none" w="sm" len="sm"/>
          </a:ln>
        </p:spPr>
      </p:sp>
      <p:graphicFrame>
        <p:nvGraphicFramePr>
          <p:cNvPr id="11" name="Object 11"/>
          <p:cNvGraphicFramePr/>
          <p:nvPr>
            <p:extLst>
              <p:ext uri="{D42A27DB-BD31-4B8C-83A1-F6EECF244321}">
                <p14:modId xmlns:p14="http://schemas.microsoft.com/office/powerpoint/2010/main" val="591983154"/>
              </p:ext>
            </p:extLst>
          </p:nvPr>
        </p:nvGraphicFramePr>
        <p:xfrm>
          <a:off x="2208774" y="2324100"/>
          <a:ext cx="11158538" cy="3995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5" imgW="13373100" imgH="4940300" progId="Excel.Sheet.12">
                  <p:embed/>
                </p:oleObj>
              </mc:Choice>
              <mc:Fallback>
                <p:oleObj name="Worksheet" r:id="rId5" imgW="13373100" imgH="49403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208774" y="2324100"/>
                        <a:ext cx="11158538" cy="39957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2"/>
          <p:cNvSpPr txBox="1"/>
          <p:nvPr/>
        </p:nvSpPr>
        <p:spPr>
          <a:xfrm>
            <a:off x="1300595" y="72433"/>
            <a:ext cx="5790366" cy="813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59"/>
              </a:lnSpc>
              <a:spcBef>
                <a:spcPct val="0"/>
              </a:spcBef>
            </a:pPr>
            <a:r>
              <a:rPr lang="en-US" sz="4328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Large Language Model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7222643" y="9786677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98</a:t>
            </a:r>
          </a:p>
        </p:txBody>
      </p:sp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2578" y="9159492"/>
            <a:ext cx="18300578" cy="1127508"/>
            <a:chOff x="0" y="0"/>
            <a:chExt cx="4819905" cy="29695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9905" cy="296957"/>
            </a:xfrm>
            <a:custGeom>
              <a:avLst/>
              <a:gdLst/>
              <a:ahLst/>
              <a:cxnLst/>
              <a:rect l="l" t="t" r="r" b="b"/>
              <a:pathLst>
                <a:path w="4819905" h="296957">
                  <a:moveTo>
                    <a:pt x="0" y="0"/>
                  </a:moveTo>
                  <a:lnTo>
                    <a:pt x="4819905" y="0"/>
                  </a:lnTo>
                  <a:lnTo>
                    <a:pt x="4819905" y="296957"/>
                  </a:lnTo>
                  <a:lnTo>
                    <a:pt x="0" y="296957"/>
                  </a:lnTo>
                  <a:close/>
                </a:path>
              </a:pathLst>
            </a:custGeom>
            <a:solidFill>
              <a:srgbClr val="38665F">
                <a:alpha val="92941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4819905" cy="3160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68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089194" y="9670570"/>
            <a:ext cx="556964" cy="629088"/>
            <a:chOff x="0" y="0"/>
            <a:chExt cx="742619" cy="83878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742569" cy="838835"/>
            </a:xfrm>
            <a:custGeom>
              <a:avLst/>
              <a:gdLst/>
              <a:ahLst/>
              <a:cxnLst/>
              <a:rect l="l" t="t" r="r" b="b"/>
              <a:pathLst>
                <a:path w="742569" h="838835">
                  <a:moveTo>
                    <a:pt x="0" y="0"/>
                  </a:moveTo>
                  <a:lnTo>
                    <a:pt x="742569" y="0"/>
                  </a:lnTo>
                  <a:lnTo>
                    <a:pt x="742569" y="838835"/>
                  </a:lnTo>
                  <a:lnTo>
                    <a:pt x="0" y="838835"/>
                  </a:lnTo>
                  <a:close/>
                </a:path>
              </a:pathLst>
            </a:custGeom>
            <a:solidFill>
              <a:srgbClr val="C39A5C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7" name="Freeform 7"/>
          <p:cNvSpPr/>
          <p:nvPr/>
        </p:nvSpPr>
        <p:spPr>
          <a:xfrm>
            <a:off x="7788043" y="9256079"/>
            <a:ext cx="1653369" cy="925887"/>
          </a:xfrm>
          <a:custGeom>
            <a:avLst/>
            <a:gdLst/>
            <a:ahLst/>
            <a:cxnLst/>
            <a:rect l="l" t="t" r="r" b="b"/>
            <a:pathLst>
              <a:path w="1653369" h="925887">
                <a:moveTo>
                  <a:pt x="0" y="0"/>
                </a:moveTo>
                <a:lnTo>
                  <a:pt x="1653369" y="0"/>
                </a:lnTo>
                <a:lnTo>
                  <a:pt x="1653369" y="925887"/>
                </a:lnTo>
                <a:lnTo>
                  <a:pt x="0" y="9258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3177320" y="9204673"/>
            <a:ext cx="2154346" cy="1028700"/>
          </a:xfrm>
          <a:custGeom>
            <a:avLst/>
            <a:gdLst/>
            <a:ahLst/>
            <a:cxnLst/>
            <a:rect l="l" t="t" r="r" b="b"/>
            <a:pathLst>
              <a:path w="2154346" h="1028700">
                <a:moveTo>
                  <a:pt x="0" y="0"/>
                </a:moveTo>
                <a:lnTo>
                  <a:pt x="2154346" y="0"/>
                </a:lnTo>
                <a:lnTo>
                  <a:pt x="2154346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413048" y="9269386"/>
            <a:ext cx="2070381" cy="963987"/>
          </a:xfrm>
          <a:custGeom>
            <a:avLst/>
            <a:gdLst/>
            <a:ahLst/>
            <a:cxnLst/>
            <a:rect l="l" t="t" r="r" b="b"/>
            <a:pathLst>
              <a:path w="2070381" h="963987">
                <a:moveTo>
                  <a:pt x="0" y="0"/>
                </a:moveTo>
                <a:lnTo>
                  <a:pt x="2070381" y="0"/>
                </a:lnTo>
                <a:lnTo>
                  <a:pt x="2070381" y="963987"/>
                </a:lnTo>
                <a:lnTo>
                  <a:pt x="0" y="96398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0" name="AutoShape 10"/>
          <p:cNvSpPr/>
          <p:nvPr/>
        </p:nvSpPr>
        <p:spPr>
          <a:xfrm>
            <a:off x="650250" y="985174"/>
            <a:ext cx="12505112" cy="12700"/>
          </a:xfrm>
          <a:prstGeom prst="line">
            <a:avLst/>
          </a:prstGeom>
          <a:ln w="47625" cap="rnd">
            <a:solidFill>
              <a:srgbClr val="C4995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TextBox 11"/>
          <p:cNvSpPr txBox="1"/>
          <p:nvPr/>
        </p:nvSpPr>
        <p:spPr>
          <a:xfrm>
            <a:off x="2178173" y="1525819"/>
            <a:ext cx="7263239" cy="5444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411"/>
              </a:lnSpc>
              <a:spcBef>
                <a:spcPct val="0"/>
              </a:spcBef>
            </a:pPr>
            <a:r>
              <a:rPr lang="en-US" sz="3151" dirty="0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Document Data Extraction Leaderboard</a:t>
            </a:r>
          </a:p>
        </p:txBody>
      </p:sp>
      <p:sp>
        <p:nvSpPr>
          <p:cNvPr id="12" name="Freeform 12"/>
          <p:cNvSpPr/>
          <p:nvPr/>
        </p:nvSpPr>
        <p:spPr>
          <a:xfrm>
            <a:off x="1300595" y="1564048"/>
            <a:ext cx="1013107" cy="569873"/>
          </a:xfrm>
          <a:custGeom>
            <a:avLst/>
            <a:gdLst/>
            <a:ahLst/>
            <a:cxnLst/>
            <a:rect l="l" t="t" r="r" b="b"/>
            <a:pathLst>
              <a:path w="1013107" h="569873">
                <a:moveTo>
                  <a:pt x="0" y="0"/>
                </a:moveTo>
                <a:lnTo>
                  <a:pt x="1013107" y="0"/>
                </a:lnTo>
                <a:lnTo>
                  <a:pt x="1013107" y="569873"/>
                </a:lnTo>
                <a:lnTo>
                  <a:pt x="0" y="56987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979696" y="5627436"/>
            <a:ext cx="6582894" cy="3066315"/>
          </a:xfrm>
          <a:custGeom>
            <a:avLst/>
            <a:gdLst/>
            <a:ahLst/>
            <a:cxnLst/>
            <a:rect l="l" t="t" r="r" b="b"/>
            <a:pathLst>
              <a:path w="6582894" h="3066315">
                <a:moveTo>
                  <a:pt x="0" y="0"/>
                </a:moveTo>
                <a:lnTo>
                  <a:pt x="6582894" y="0"/>
                </a:lnTo>
                <a:lnTo>
                  <a:pt x="6582894" y="3066315"/>
                </a:lnTo>
                <a:lnTo>
                  <a:pt x="0" y="306631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36393" b="-35353"/>
            </a:stretch>
          </a:blipFill>
        </p:spPr>
      </p:sp>
      <p:grpSp>
        <p:nvGrpSpPr>
          <p:cNvPr id="14" name="Group 14"/>
          <p:cNvGrpSpPr/>
          <p:nvPr/>
        </p:nvGrpSpPr>
        <p:grpSpPr>
          <a:xfrm>
            <a:off x="9566227" y="4140314"/>
            <a:ext cx="950275" cy="950275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005B4D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155575"/>
              <a:ext cx="711200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1300595" y="72433"/>
            <a:ext cx="5790366" cy="813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59"/>
              </a:lnSpc>
              <a:spcBef>
                <a:spcPct val="0"/>
              </a:spcBef>
            </a:pPr>
            <a:r>
              <a:rPr lang="en-US" sz="4328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Large Language Model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7222643" y="9786677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99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79696" y="3167128"/>
            <a:ext cx="7635032" cy="28155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80373" lvl="1" indent="-340187" algn="l">
              <a:lnSpc>
                <a:spcPts val="4411"/>
              </a:lnSpc>
              <a:spcBef>
                <a:spcPct val="0"/>
              </a:spcBef>
              <a:buFont typeface="Arial"/>
              <a:buChar char="•"/>
            </a:pPr>
            <a:r>
              <a:rPr lang="en-US" sz="3151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Trained on document layouts and images</a:t>
            </a:r>
          </a:p>
          <a:p>
            <a:pPr marL="680373" lvl="1" indent="-340187" algn="l">
              <a:lnSpc>
                <a:spcPts val="4411"/>
              </a:lnSpc>
              <a:spcBef>
                <a:spcPct val="0"/>
              </a:spcBef>
              <a:buFont typeface="Arial"/>
              <a:buChar char="•"/>
            </a:pPr>
            <a:r>
              <a:rPr lang="en-US" sz="3151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Vision-language pretraining</a:t>
            </a:r>
          </a:p>
          <a:p>
            <a:pPr marL="680373" lvl="1" indent="-340187" algn="l">
              <a:lnSpc>
                <a:spcPts val="4411"/>
              </a:lnSpc>
              <a:spcBef>
                <a:spcPct val="0"/>
              </a:spcBef>
              <a:buFont typeface="Arial"/>
              <a:buChar char="•"/>
            </a:pPr>
            <a:r>
              <a:rPr lang="en-US" sz="3151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OCR and spatial reasoning</a:t>
            </a:r>
          </a:p>
          <a:p>
            <a:pPr marL="680373" lvl="1" indent="-340187" algn="l">
              <a:lnSpc>
                <a:spcPts val="4411"/>
              </a:lnSpc>
              <a:spcBef>
                <a:spcPct val="0"/>
              </a:spcBef>
              <a:buFont typeface="Arial"/>
              <a:buChar char="•"/>
            </a:pPr>
            <a:r>
              <a:rPr lang="en-US" sz="3151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Output-structure fine-tuning</a:t>
            </a:r>
          </a:p>
          <a:p>
            <a:pPr algn="l">
              <a:lnSpc>
                <a:spcPts val="4411"/>
              </a:lnSpc>
              <a:spcBef>
                <a:spcPct val="0"/>
              </a:spcBef>
            </a:pPr>
            <a:endParaRPr lang="en-US" sz="3151">
              <a:solidFill>
                <a:srgbClr val="000000"/>
              </a:solidFill>
              <a:latin typeface="Times New Roman MT"/>
              <a:ea typeface="Times New Roman MT"/>
              <a:cs typeface="Times New Roman MT"/>
              <a:sym typeface="Times New Roman MT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0781487" y="3411189"/>
            <a:ext cx="4001313" cy="27773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835522" lvl="1" indent="-417761" algn="l">
              <a:lnSpc>
                <a:spcPts val="5417"/>
              </a:lnSpc>
              <a:spcBef>
                <a:spcPct val="0"/>
              </a:spcBef>
              <a:buFont typeface="Arial"/>
              <a:buChar char="•"/>
            </a:pPr>
            <a:r>
              <a:rPr lang="en-US" sz="3869" dirty="0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Gemini Flash</a:t>
            </a:r>
          </a:p>
          <a:p>
            <a:pPr marL="835522" lvl="1" indent="-417761" algn="l">
              <a:lnSpc>
                <a:spcPts val="5417"/>
              </a:lnSpc>
              <a:spcBef>
                <a:spcPct val="0"/>
              </a:spcBef>
              <a:buFont typeface="Arial"/>
              <a:buChar char="•"/>
            </a:pPr>
            <a:r>
              <a:rPr lang="en-US" sz="3869" dirty="0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GPT-4 Vision</a:t>
            </a:r>
          </a:p>
          <a:p>
            <a:pPr marL="835522" lvl="1" indent="-417761" algn="l">
              <a:lnSpc>
                <a:spcPts val="5417"/>
              </a:lnSpc>
              <a:spcBef>
                <a:spcPct val="0"/>
              </a:spcBef>
              <a:buFont typeface="Arial"/>
              <a:buChar char="•"/>
            </a:pPr>
            <a:r>
              <a:rPr lang="en-US" sz="3869" dirty="0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Qwen-VL</a:t>
            </a:r>
          </a:p>
          <a:p>
            <a:pPr algn="l">
              <a:lnSpc>
                <a:spcPts val="5417"/>
              </a:lnSpc>
              <a:spcBef>
                <a:spcPct val="0"/>
              </a:spcBef>
            </a:pPr>
            <a:endParaRPr lang="en-US" sz="3869" dirty="0">
              <a:solidFill>
                <a:srgbClr val="000000"/>
              </a:solidFill>
              <a:latin typeface="Times New Roman MT"/>
              <a:ea typeface="Times New Roman MT"/>
              <a:cs typeface="Times New Roman MT"/>
              <a:sym typeface="Times New Roman MT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9694368" y="6998669"/>
            <a:ext cx="5637297" cy="6682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835522" lvl="1" indent="-417761" algn="l">
              <a:lnSpc>
                <a:spcPts val="5417"/>
              </a:lnSpc>
              <a:buFont typeface="Arial"/>
              <a:buChar char="•"/>
            </a:pPr>
            <a:r>
              <a:rPr lang="en-US" sz="3869" i="1" dirty="0">
                <a:solidFill>
                  <a:srgbClr val="000000"/>
                </a:solidFill>
                <a:latin typeface="Times New Roman MT Italics"/>
                <a:ea typeface="Times New Roman MT Italics"/>
                <a:cs typeface="Times New Roman MT Italics"/>
                <a:sym typeface="Times New Roman MT Italics"/>
              </a:rPr>
              <a:t>Beat text-only models</a:t>
            </a:r>
          </a:p>
        </p:txBody>
      </p:sp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2578" y="9159492"/>
            <a:ext cx="18300578" cy="1127508"/>
            <a:chOff x="0" y="0"/>
            <a:chExt cx="4819905" cy="29695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9905" cy="296957"/>
            </a:xfrm>
            <a:custGeom>
              <a:avLst/>
              <a:gdLst/>
              <a:ahLst/>
              <a:cxnLst/>
              <a:rect l="l" t="t" r="r" b="b"/>
              <a:pathLst>
                <a:path w="4819905" h="296957">
                  <a:moveTo>
                    <a:pt x="0" y="0"/>
                  </a:moveTo>
                  <a:lnTo>
                    <a:pt x="4819905" y="0"/>
                  </a:lnTo>
                  <a:lnTo>
                    <a:pt x="4819905" y="296957"/>
                  </a:lnTo>
                  <a:lnTo>
                    <a:pt x="0" y="296957"/>
                  </a:lnTo>
                  <a:close/>
                </a:path>
              </a:pathLst>
            </a:custGeom>
            <a:solidFill>
              <a:srgbClr val="38665F">
                <a:alpha val="92941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4819905" cy="3160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68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089194" y="9670570"/>
            <a:ext cx="556964" cy="629088"/>
            <a:chOff x="0" y="0"/>
            <a:chExt cx="742619" cy="83878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742569" cy="838835"/>
            </a:xfrm>
            <a:custGeom>
              <a:avLst/>
              <a:gdLst/>
              <a:ahLst/>
              <a:cxnLst/>
              <a:rect l="l" t="t" r="r" b="b"/>
              <a:pathLst>
                <a:path w="742569" h="838835">
                  <a:moveTo>
                    <a:pt x="0" y="0"/>
                  </a:moveTo>
                  <a:lnTo>
                    <a:pt x="742569" y="0"/>
                  </a:lnTo>
                  <a:lnTo>
                    <a:pt x="742569" y="838835"/>
                  </a:lnTo>
                  <a:lnTo>
                    <a:pt x="0" y="838835"/>
                  </a:lnTo>
                  <a:close/>
                </a:path>
              </a:pathLst>
            </a:custGeom>
            <a:solidFill>
              <a:srgbClr val="C39A5C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7" name="Freeform 7"/>
          <p:cNvSpPr/>
          <p:nvPr/>
        </p:nvSpPr>
        <p:spPr>
          <a:xfrm>
            <a:off x="7788043" y="9256079"/>
            <a:ext cx="1653369" cy="925887"/>
          </a:xfrm>
          <a:custGeom>
            <a:avLst/>
            <a:gdLst/>
            <a:ahLst/>
            <a:cxnLst/>
            <a:rect l="l" t="t" r="r" b="b"/>
            <a:pathLst>
              <a:path w="1653369" h="925887">
                <a:moveTo>
                  <a:pt x="0" y="0"/>
                </a:moveTo>
                <a:lnTo>
                  <a:pt x="1653369" y="0"/>
                </a:lnTo>
                <a:lnTo>
                  <a:pt x="1653369" y="925887"/>
                </a:lnTo>
                <a:lnTo>
                  <a:pt x="0" y="9258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3177320" y="9204673"/>
            <a:ext cx="2154346" cy="1028700"/>
          </a:xfrm>
          <a:custGeom>
            <a:avLst/>
            <a:gdLst/>
            <a:ahLst/>
            <a:cxnLst/>
            <a:rect l="l" t="t" r="r" b="b"/>
            <a:pathLst>
              <a:path w="2154346" h="1028700">
                <a:moveTo>
                  <a:pt x="0" y="0"/>
                </a:moveTo>
                <a:lnTo>
                  <a:pt x="2154346" y="0"/>
                </a:lnTo>
                <a:lnTo>
                  <a:pt x="2154346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413048" y="9269386"/>
            <a:ext cx="2070381" cy="963987"/>
          </a:xfrm>
          <a:custGeom>
            <a:avLst/>
            <a:gdLst/>
            <a:ahLst/>
            <a:cxnLst/>
            <a:rect l="l" t="t" r="r" b="b"/>
            <a:pathLst>
              <a:path w="2070381" h="963987">
                <a:moveTo>
                  <a:pt x="0" y="0"/>
                </a:moveTo>
                <a:lnTo>
                  <a:pt x="2070381" y="0"/>
                </a:lnTo>
                <a:lnTo>
                  <a:pt x="2070381" y="963987"/>
                </a:lnTo>
                <a:lnTo>
                  <a:pt x="0" y="96398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0" name="AutoShape 10"/>
          <p:cNvSpPr/>
          <p:nvPr/>
        </p:nvSpPr>
        <p:spPr>
          <a:xfrm>
            <a:off x="650250" y="985174"/>
            <a:ext cx="12505112" cy="12700"/>
          </a:xfrm>
          <a:prstGeom prst="line">
            <a:avLst/>
          </a:prstGeom>
          <a:ln w="47625" cap="rnd">
            <a:solidFill>
              <a:srgbClr val="C4995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Freeform 11"/>
          <p:cNvSpPr/>
          <p:nvPr/>
        </p:nvSpPr>
        <p:spPr>
          <a:xfrm>
            <a:off x="1300595" y="1564048"/>
            <a:ext cx="1013107" cy="569873"/>
          </a:xfrm>
          <a:custGeom>
            <a:avLst/>
            <a:gdLst/>
            <a:ahLst/>
            <a:cxnLst/>
            <a:rect l="l" t="t" r="r" b="b"/>
            <a:pathLst>
              <a:path w="1013107" h="569873">
                <a:moveTo>
                  <a:pt x="0" y="0"/>
                </a:moveTo>
                <a:lnTo>
                  <a:pt x="1013107" y="0"/>
                </a:lnTo>
                <a:lnTo>
                  <a:pt x="1013107" y="569873"/>
                </a:lnTo>
                <a:lnTo>
                  <a:pt x="0" y="56987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grpSp>
        <p:nvGrpSpPr>
          <p:cNvPr id="12" name="Group 12"/>
          <p:cNvGrpSpPr/>
          <p:nvPr/>
        </p:nvGrpSpPr>
        <p:grpSpPr>
          <a:xfrm>
            <a:off x="9566227" y="4140314"/>
            <a:ext cx="950275" cy="950275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005B4D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155575"/>
              <a:ext cx="711200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824252" y="5419553"/>
            <a:ext cx="7152773" cy="3176962"/>
          </a:xfrm>
          <a:custGeom>
            <a:avLst/>
            <a:gdLst/>
            <a:ahLst/>
            <a:cxnLst/>
            <a:rect l="l" t="t" r="r" b="b"/>
            <a:pathLst>
              <a:path w="7152773" h="3176962">
                <a:moveTo>
                  <a:pt x="0" y="0"/>
                </a:moveTo>
                <a:lnTo>
                  <a:pt x="7152773" y="0"/>
                </a:lnTo>
                <a:lnTo>
                  <a:pt x="7152773" y="3176963"/>
                </a:lnTo>
                <a:lnTo>
                  <a:pt x="0" y="317696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32647"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2313701" y="1525819"/>
            <a:ext cx="4997347" cy="5444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411"/>
              </a:lnSpc>
              <a:spcBef>
                <a:spcPct val="0"/>
              </a:spcBef>
            </a:pPr>
            <a:r>
              <a:rPr lang="en-US" sz="3151" dirty="0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Web Research Leaderboard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300595" y="72433"/>
            <a:ext cx="5790366" cy="813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59"/>
              </a:lnSpc>
              <a:spcBef>
                <a:spcPct val="0"/>
              </a:spcBef>
            </a:pPr>
            <a:r>
              <a:rPr lang="en-US" sz="4328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Large Language Model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7222643" y="9786677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100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80508" y="3417223"/>
            <a:ext cx="6230541" cy="2263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80373" lvl="1" indent="-340187" algn="l">
              <a:lnSpc>
                <a:spcPts val="4411"/>
              </a:lnSpc>
              <a:spcBef>
                <a:spcPct val="0"/>
              </a:spcBef>
              <a:buFont typeface="Arial"/>
              <a:buChar char="•"/>
            </a:pPr>
            <a:r>
              <a:rPr lang="en-US" sz="3151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Retrieval-augmented training</a:t>
            </a:r>
          </a:p>
          <a:p>
            <a:pPr marL="680373" lvl="1" indent="-340187" algn="l">
              <a:lnSpc>
                <a:spcPts val="4411"/>
              </a:lnSpc>
              <a:spcBef>
                <a:spcPct val="0"/>
              </a:spcBef>
              <a:buFont typeface="Arial"/>
              <a:buChar char="•"/>
            </a:pPr>
            <a:r>
              <a:rPr lang="en-US" sz="3151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Tool-use &amp; browsing supervision</a:t>
            </a:r>
          </a:p>
          <a:p>
            <a:pPr marL="680373" lvl="1" indent="-340187" algn="l">
              <a:lnSpc>
                <a:spcPts val="4411"/>
              </a:lnSpc>
              <a:spcBef>
                <a:spcPct val="0"/>
              </a:spcBef>
              <a:buFont typeface="Arial"/>
              <a:buChar char="•"/>
            </a:pPr>
            <a:r>
              <a:rPr lang="en-US" sz="3151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Citation-aware fine-tuning</a:t>
            </a:r>
          </a:p>
          <a:p>
            <a:pPr algn="l">
              <a:lnSpc>
                <a:spcPts val="4411"/>
              </a:lnSpc>
              <a:spcBef>
                <a:spcPct val="0"/>
              </a:spcBef>
            </a:pPr>
            <a:endParaRPr lang="en-US" sz="3151">
              <a:solidFill>
                <a:srgbClr val="000000"/>
              </a:solidFill>
              <a:latin typeface="Times New Roman MT"/>
              <a:ea typeface="Times New Roman MT"/>
              <a:cs typeface="Times New Roman MT"/>
              <a:sym typeface="Times New Roman MT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0781487" y="3411189"/>
            <a:ext cx="5753913" cy="27773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835522" lvl="1" indent="-417761" algn="l">
              <a:lnSpc>
                <a:spcPts val="5417"/>
              </a:lnSpc>
              <a:spcBef>
                <a:spcPct val="0"/>
              </a:spcBef>
              <a:buFont typeface="Arial"/>
              <a:buChar char="•"/>
            </a:pPr>
            <a:r>
              <a:rPr lang="en-US" sz="3869" dirty="0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Perplexity</a:t>
            </a:r>
          </a:p>
          <a:p>
            <a:pPr marL="835522" lvl="1" indent="-417761" algn="l">
              <a:lnSpc>
                <a:spcPts val="5417"/>
              </a:lnSpc>
              <a:spcBef>
                <a:spcPct val="0"/>
              </a:spcBef>
              <a:buFont typeface="Arial"/>
              <a:buChar char="•"/>
            </a:pPr>
            <a:r>
              <a:rPr lang="en-US" sz="3869" dirty="0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ChatGPT (Browsing)</a:t>
            </a:r>
          </a:p>
          <a:p>
            <a:pPr marL="835522" lvl="1" indent="-417761" algn="l">
              <a:lnSpc>
                <a:spcPts val="5417"/>
              </a:lnSpc>
              <a:spcBef>
                <a:spcPct val="0"/>
              </a:spcBef>
              <a:buFont typeface="Arial"/>
              <a:buChar char="•"/>
            </a:pPr>
            <a:r>
              <a:rPr lang="en-US" sz="3869" dirty="0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Gemini</a:t>
            </a:r>
          </a:p>
          <a:p>
            <a:pPr algn="l">
              <a:lnSpc>
                <a:spcPts val="5417"/>
              </a:lnSpc>
              <a:spcBef>
                <a:spcPct val="0"/>
              </a:spcBef>
            </a:pPr>
            <a:endParaRPr lang="en-US" sz="3869" dirty="0">
              <a:solidFill>
                <a:srgbClr val="000000"/>
              </a:solidFill>
              <a:latin typeface="Times New Roman MT"/>
              <a:ea typeface="Times New Roman MT"/>
              <a:cs typeface="Times New Roman MT"/>
              <a:sym typeface="Times New Roman MT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1186463" y="6846110"/>
            <a:ext cx="4476006" cy="7494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35522" lvl="1" indent="-417761" algn="l">
              <a:lnSpc>
                <a:spcPts val="5417"/>
              </a:lnSpc>
              <a:buFont typeface="Arial"/>
              <a:buChar char="•"/>
            </a:pPr>
            <a:r>
              <a:rPr lang="en-US" sz="3869" i="1">
                <a:solidFill>
                  <a:srgbClr val="000000"/>
                </a:solidFill>
                <a:latin typeface="Times New Roman MT Italics"/>
                <a:ea typeface="Times New Roman MT Italics"/>
                <a:cs typeface="Times New Roman MT Italics"/>
                <a:sym typeface="Times New Roman MT Italics"/>
              </a:rPr>
              <a:t>Beat static LLMs</a:t>
            </a:r>
          </a:p>
        </p:txBody>
      </p:sp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2578" y="9159492"/>
            <a:ext cx="18300578" cy="1127508"/>
            <a:chOff x="0" y="0"/>
            <a:chExt cx="4819905" cy="29695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9905" cy="296957"/>
            </a:xfrm>
            <a:custGeom>
              <a:avLst/>
              <a:gdLst/>
              <a:ahLst/>
              <a:cxnLst/>
              <a:rect l="l" t="t" r="r" b="b"/>
              <a:pathLst>
                <a:path w="4819905" h="296957">
                  <a:moveTo>
                    <a:pt x="0" y="0"/>
                  </a:moveTo>
                  <a:lnTo>
                    <a:pt x="4819905" y="0"/>
                  </a:lnTo>
                  <a:lnTo>
                    <a:pt x="4819905" y="296957"/>
                  </a:lnTo>
                  <a:lnTo>
                    <a:pt x="0" y="296957"/>
                  </a:lnTo>
                  <a:close/>
                </a:path>
              </a:pathLst>
            </a:custGeom>
            <a:solidFill>
              <a:srgbClr val="38665F">
                <a:alpha val="92941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4819905" cy="3160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68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089194" y="9670570"/>
            <a:ext cx="556964" cy="629088"/>
            <a:chOff x="0" y="0"/>
            <a:chExt cx="742619" cy="83878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742569" cy="838835"/>
            </a:xfrm>
            <a:custGeom>
              <a:avLst/>
              <a:gdLst/>
              <a:ahLst/>
              <a:cxnLst/>
              <a:rect l="l" t="t" r="r" b="b"/>
              <a:pathLst>
                <a:path w="742569" h="838835">
                  <a:moveTo>
                    <a:pt x="0" y="0"/>
                  </a:moveTo>
                  <a:lnTo>
                    <a:pt x="742569" y="0"/>
                  </a:lnTo>
                  <a:lnTo>
                    <a:pt x="742569" y="838835"/>
                  </a:lnTo>
                  <a:lnTo>
                    <a:pt x="0" y="838835"/>
                  </a:lnTo>
                  <a:close/>
                </a:path>
              </a:pathLst>
            </a:custGeom>
            <a:solidFill>
              <a:srgbClr val="C39A5C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7" name="Freeform 7"/>
          <p:cNvSpPr/>
          <p:nvPr/>
        </p:nvSpPr>
        <p:spPr>
          <a:xfrm>
            <a:off x="7788043" y="9256079"/>
            <a:ext cx="1653369" cy="925887"/>
          </a:xfrm>
          <a:custGeom>
            <a:avLst/>
            <a:gdLst/>
            <a:ahLst/>
            <a:cxnLst/>
            <a:rect l="l" t="t" r="r" b="b"/>
            <a:pathLst>
              <a:path w="1653369" h="925887">
                <a:moveTo>
                  <a:pt x="0" y="0"/>
                </a:moveTo>
                <a:lnTo>
                  <a:pt x="1653369" y="0"/>
                </a:lnTo>
                <a:lnTo>
                  <a:pt x="1653369" y="925887"/>
                </a:lnTo>
                <a:lnTo>
                  <a:pt x="0" y="9258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3177320" y="9204673"/>
            <a:ext cx="2154346" cy="1028700"/>
          </a:xfrm>
          <a:custGeom>
            <a:avLst/>
            <a:gdLst/>
            <a:ahLst/>
            <a:cxnLst/>
            <a:rect l="l" t="t" r="r" b="b"/>
            <a:pathLst>
              <a:path w="2154346" h="1028700">
                <a:moveTo>
                  <a:pt x="0" y="0"/>
                </a:moveTo>
                <a:lnTo>
                  <a:pt x="2154346" y="0"/>
                </a:lnTo>
                <a:lnTo>
                  <a:pt x="2154346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413048" y="9269386"/>
            <a:ext cx="2070381" cy="963987"/>
          </a:xfrm>
          <a:custGeom>
            <a:avLst/>
            <a:gdLst/>
            <a:ahLst/>
            <a:cxnLst/>
            <a:rect l="l" t="t" r="r" b="b"/>
            <a:pathLst>
              <a:path w="2070381" h="963987">
                <a:moveTo>
                  <a:pt x="0" y="0"/>
                </a:moveTo>
                <a:lnTo>
                  <a:pt x="2070381" y="0"/>
                </a:lnTo>
                <a:lnTo>
                  <a:pt x="2070381" y="963987"/>
                </a:lnTo>
                <a:lnTo>
                  <a:pt x="0" y="96398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0" name="AutoShape 10"/>
          <p:cNvSpPr/>
          <p:nvPr/>
        </p:nvSpPr>
        <p:spPr>
          <a:xfrm>
            <a:off x="650250" y="985174"/>
            <a:ext cx="12505112" cy="12700"/>
          </a:xfrm>
          <a:prstGeom prst="line">
            <a:avLst/>
          </a:prstGeom>
          <a:ln w="47625" cap="rnd">
            <a:solidFill>
              <a:srgbClr val="C4995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Freeform 11"/>
          <p:cNvSpPr/>
          <p:nvPr/>
        </p:nvSpPr>
        <p:spPr>
          <a:xfrm>
            <a:off x="1300595" y="1564048"/>
            <a:ext cx="1013107" cy="569873"/>
          </a:xfrm>
          <a:custGeom>
            <a:avLst/>
            <a:gdLst/>
            <a:ahLst/>
            <a:cxnLst/>
            <a:rect l="l" t="t" r="r" b="b"/>
            <a:pathLst>
              <a:path w="1013107" h="569873">
                <a:moveTo>
                  <a:pt x="0" y="0"/>
                </a:moveTo>
                <a:lnTo>
                  <a:pt x="1013107" y="0"/>
                </a:lnTo>
                <a:lnTo>
                  <a:pt x="1013107" y="569873"/>
                </a:lnTo>
                <a:lnTo>
                  <a:pt x="0" y="56987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grpSp>
        <p:nvGrpSpPr>
          <p:cNvPr id="12" name="Group 12"/>
          <p:cNvGrpSpPr/>
          <p:nvPr/>
        </p:nvGrpSpPr>
        <p:grpSpPr>
          <a:xfrm>
            <a:off x="9566227" y="4140314"/>
            <a:ext cx="950275" cy="950275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005B4D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155575"/>
              <a:ext cx="711200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2626479" y="1525819"/>
            <a:ext cx="4057918" cy="6081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11"/>
              </a:lnSpc>
              <a:spcBef>
                <a:spcPct val="0"/>
              </a:spcBef>
            </a:pPr>
            <a:r>
              <a:rPr lang="en-US" sz="3151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Knowledge Base Search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300595" y="72433"/>
            <a:ext cx="5790366" cy="813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59"/>
              </a:lnSpc>
              <a:spcBef>
                <a:spcPct val="0"/>
              </a:spcBef>
            </a:pPr>
            <a:r>
              <a:rPr lang="en-US" sz="4328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Large Language Model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7222643" y="9786677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101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28700" y="3439764"/>
            <a:ext cx="6481911" cy="2263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80373" lvl="1" indent="-340187" algn="l">
              <a:lnSpc>
                <a:spcPts val="4411"/>
              </a:lnSpc>
              <a:spcBef>
                <a:spcPct val="0"/>
              </a:spcBef>
              <a:buFont typeface="Arial"/>
              <a:buChar char="•"/>
            </a:pPr>
            <a:r>
              <a:rPr lang="en-US" sz="3151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Long-context curriculum training</a:t>
            </a:r>
          </a:p>
          <a:p>
            <a:pPr marL="680373" lvl="1" indent="-340187" algn="l">
              <a:lnSpc>
                <a:spcPts val="4411"/>
              </a:lnSpc>
              <a:spcBef>
                <a:spcPct val="0"/>
              </a:spcBef>
              <a:buFont typeface="Arial"/>
              <a:buChar char="•"/>
            </a:pPr>
            <a:r>
              <a:rPr lang="en-US" sz="3151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Semantic embedding optimization</a:t>
            </a:r>
          </a:p>
          <a:p>
            <a:pPr marL="680373" lvl="1" indent="-340187" algn="l">
              <a:lnSpc>
                <a:spcPts val="4411"/>
              </a:lnSpc>
              <a:spcBef>
                <a:spcPct val="0"/>
              </a:spcBef>
              <a:buFont typeface="Arial"/>
              <a:buChar char="•"/>
            </a:pPr>
            <a:r>
              <a:rPr lang="en-US" sz="3151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RAG-specific fine-tuning</a:t>
            </a:r>
          </a:p>
          <a:p>
            <a:pPr algn="l">
              <a:lnSpc>
                <a:spcPts val="4411"/>
              </a:lnSpc>
              <a:spcBef>
                <a:spcPct val="0"/>
              </a:spcBef>
            </a:pPr>
            <a:endParaRPr lang="en-US" sz="3151">
              <a:solidFill>
                <a:srgbClr val="000000"/>
              </a:solidFill>
              <a:latin typeface="Times New Roman MT"/>
              <a:ea typeface="Times New Roman MT"/>
              <a:cs typeface="Times New Roman MT"/>
              <a:sym typeface="Times New Roman MT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0781487" y="3411189"/>
            <a:ext cx="3925113" cy="27773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835522" lvl="1" indent="-417761" algn="l">
              <a:lnSpc>
                <a:spcPts val="5417"/>
              </a:lnSpc>
              <a:spcBef>
                <a:spcPct val="0"/>
              </a:spcBef>
              <a:buFont typeface="Arial"/>
              <a:buChar char="•"/>
            </a:pPr>
            <a:r>
              <a:rPr lang="en-US" sz="3869" dirty="0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DeepSeek-V3</a:t>
            </a:r>
          </a:p>
          <a:p>
            <a:pPr marL="835522" lvl="1" indent="-417761" algn="l">
              <a:lnSpc>
                <a:spcPts val="5417"/>
              </a:lnSpc>
              <a:spcBef>
                <a:spcPct val="0"/>
              </a:spcBef>
              <a:buFont typeface="Arial"/>
              <a:buChar char="•"/>
            </a:pPr>
            <a:r>
              <a:rPr lang="en-US" sz="3869" dirty="0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GPT-5</a:t>
            </a:r>
          </a:p>
          <a:p>
            <a:pPr marL="835522" lvl="1" indent="-417761" algn="l">
              <a:lnSpc>
                <a:spcPts val="5417"/>
              </a:lnSpc>
              <a:spcBef>
                <a:spcPct val="0"/>
              </a:spcBef>
              <a:buFont typeface="Arial"/>
              <a:buChar char="•"/>
            </a:pPr>
            <a:r>
              <a:rPr lang="en-US" sz="3869" dirty="0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Claude</a:t>
            </a:r>
          </a:p>
          <a:p>
            <a:pPr algn="l">
              <a:lnSpc>
                <a:spcPts val="5417"/>
              </a:lnSpc>
              <a:spcBef>
                <a:spcPct val="0"/>
              </a:spcBef>
            </a:pPr>
            <a:endParaRPr lang="en-US" sz="3869" dirty="0">
              <a:solidFill>
                <a:srgbClr val="000000"/>
              </a:solidFill>
              <a:latin typeface="Times New Roman MT"/>
              <a:ea typeface="Times New Roman MT"/>
              <a:cs typeface="Times New Roman MT"/>
              <a:sym typeface="Times New Roman MT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9869792" y="6669364"/>
            <a:ext cx="5929312" cy="7494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35522" lvl="1" indent="-417761" algn="l">
              <a:lnSpc>
                <a:spcPts val="5417"/>
              </a:lnSpc>
              <a:buFont typeface="Arial"/>
              <a:buChar char="•"/>
            </a:pPr>
            <a:r>
              <a:rPr lang="en-US" sz="3869" i="1">
                <a:solidFill>
                  <a:srgbClr val="000000"/>
                </a:solidFill>
                <a:latin typeface="Times New Roman MT Italics"/>
                <a:ea typeface="Times New Roman MT Italics"/>
                <a:cs typeface="Times New Roman MT Italics"/>
                <a:sym typeface="Times New Roman MT Italics"/>
              </a:rPr>
              <a:t>Dominate internal search</a:t>
            </a:r>
          </a:p>
        </p:txBody>
      </p:sp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2578" y="9159492"/>
            <a:ext cx="18300578" cy="1127508"/>
            <a:chOff x="0" y="0"/>
            <a:chExt cx="4819905" cy="29695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9905" cy="296957"/>
            </a:xfrm>
            <a:custGeom>
              <a:avLst/>
              <a:gdLst/>
              <a:ahLst/>
              <a:cxnLst/>
              <a:rect l="l" t="t" r="r" b="b"/>
              <a:pathLst>
                <a:path w="4819905" h="296957">
                  <a:moveTo>
                    <a:pt x="0" y="0"/>
                  </a:moveTo>
                  <a:lnTo>
                    <a:pt x="4819905" y="0"/>
                  </a:lnTo>
                  <a:lnTo>
                    <a:pt x="4819905" y="296957"/>
                  </a:lnTo>
                  <a:lnTo>
                    <a:pt x="0" y="296957"/>
                  </a:lnTo>
                  <a:close/>
                </a:path>
              </a:pathLst>
            </a:custGeom>
            <a:solidFill>
              <a:srgbClr val="38665F">
                <a:alpha val="92941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4819905" cy="3160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68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089194" y="9670570"/>
            <a:ext cx="556964" cy="629088"/>
            <a:chOff x="0" y="0"/>
            <a:chExt cx="742619" cy="83878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742569" cy="838835"/>
            </a:xfrm>
            <a:custGeom>
              <a:avLst/>
              <a:gdLst/>
              <a:ahLst/>
              <a:cxnLst/>
              <a:rect l="l" t="t" r="r" b="b"/>
              <a:pathLst>
                <a:path w="742569" h="838835">
                  <a:moveTo>
                    <a:pt x="0" y="0"/>
                  </a:moveTo>
                  <a:lnTo>
                    <a:pt x="742569" y="0"/>
                  </a:lnTo>
                  <a:lnTo>
                    <a:pt x="742569" y="838835"/>
                  </a:lnTo>
                  <a:lnTo>
                    <a:pt x="0" y="838835"/>
                  </a:lnTo>
                  <a:close/>
                </a:path>
              </a:pathLst>
            </a:custGeom>
            <a:solidFill>
              <a:srgbClr val="C39A5C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7" name="Freeform 7"/>
          <p:cNvSpPr/>
          <p:nvPr/>
        </p:nvSpPr>
        <p:spPr>
          <a:xfrm>
            <a:off x="7788043" y="9256079"/>
            <a:ext cx="1653369" cy="925887"/>
          </a:xfrm>
          <a:custGeom>
            <a:avLst/>
            <a:gdLst/>
            <a:ahLst/>
            <a:cxnLst/>
            <a:rect l="l" t="t" r="r" b="b"/>
            <a:pathLst>
              <a:path w="1653369" h="925887">
                <a:moveTo>
                  <a:pt x="0" y="0"/>
                </a:moveTo>
                <a:lnTo>
                  <a:pt x="1653369" y="0"/>
                </a:lnTo>
                <a:lnTo>
                  <a:pt x="1653369" y="925887"/>
                </a:lnTo>
                <a:lnTo>
                  <a:pt x="0" y="9258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3177320" y="9204673"/>
            <a:ext cx="2154346" cy="1028700"/>
          </a:xfrm>
          <a:custGeom>
            <a:avLst/>
            <a:gdLst/>
            <a:ahLst/>
            <a:cxnLst/>
            <a:rect l="l" t="t" r="r" b="b"/>
            <a:pathLst>
              <a:path w="2154346" h="1028700">
                <a:moveTo>
                  <a:pt x="0" y="0"/>
                </a:moveTo>
                <a:lnTo>
                  <a:pt x="2154346" y="0"/>
                </a:lnTo>
                <a:lnTo>
                  <a:pt x="2154346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413048" y="9269386"/>
            <a:ext cx="2070381" cy="963987"/>
          </a:xfrm>
          <a:custGeom>
            <a:avLst/>
            <a:gdLst/>
            <a:ahLst/>
            <a:cxnLst/>
            <a:rect l="l" t="t" r="r" b="b"/>
            <a:pathLst>
              <a:path w="2070381" h="963987">
                <a:moveTo>
                  <a:pt x="0" y="0"/>
                </a:moveTo>
                <a:lnTo>
                  <a:pt x="2070381" y="0"/>
                </a:lnTo>
                <a:lnTo>
                  <a:pt x="2070381" y="963987"/>
                </a:lnTo>
                <a:lnTo>
                  <a:pt x="0" y="96398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0" name="AutoShape 10"/>
          <p:cNvSpPr/>
          <p:nvPr/>
        </p:nvSpPr>
        <p:spPr>
          <a:xfrm>
            <a:off x="650250" y="985174"/>
            <a:ext cx="12505112" cy="12700"/>
          </a:xfrm>
          <a:prstGeom prst="line">
            <a:avLst/>
          </a:prstGeom>
          <a:ln w="47625" cap="rnd">
            <a:solidFill>
              <a:srgbClr val="C4995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Freeform 11"/>
          <p:cNvSpPr/>
          <p:nvPr/>
        </p:nvSpPr>
        <p:spPr>
          <a:xfrm>
            <a:off x="1300595" y="1564048"/>
            <a:ext cx="1013107" cy="569873"/>
          </a:xfrm>
          <a:custGeom>
            <a:avLst/>
            <a:gdLst/>
            <a:ahLst/>
            <a:cxnLst/>
            <a:rect l="l" t="t" r="r" b="b"/>
            <a:pathLst>
              <a:path w="1013107" h="569873">
                <a:moveTo>
                  <a:pt x="0" y="0"/>
                </a:moveTo>
                <a:lnTo>
                  <a:pt x="1013107" y="0"/>
                </a:lnTo>
                <a:lnTo>
                  <a:pt x="1013107" y="569873"/>
                </a:lnTo>
                <a:lnTo>
                  <a:pt x="0" y="56987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grpSp>
        <p:nvGrpSpPr>
          <p:cNvPr id="12" name="Group 12"/>
          <p:cNvGrpSpPr/>
          <p:nvPr/>
        </p:nvGrpSpPr>
        <p:grpSpPr>
          <a:xfrm>
            <a:off x="9566227" y="4140314"/>
            <a:ext cx="950275" cy="950275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005B4D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155575"/>
              <a:ext cx="711200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2577447" y="1525819"/>
            <a:ext cx="4155982" cy="6081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11"/>
              </a:lnSpc>
              <a:spcBef>
                <a:spcPct val="0"/>
              </a:spcBef>
            </a:pPr>
            <a:r>
              <a:rPr lang="en-US" sz="3151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Domain-trained models 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300595" y="72433"/>
            <a:ext cx="5790366" cy="813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59"/>
              </a:lnSpc>
              <a:spcBef>
                <a:spcPct val="0"/>
              </a:spcBef>
            </a:pPr>
            <a:r>
              <a:rPr lang="en-US" sz="4328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Large Language Model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7222643" y="9786677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102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28700" y="3439764"/>
            <a:ext cx="8115300" cy="33680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80373" lvl="1" indent="-340187" algn="l">
              <a:lnSpc>
                <a:spcPts val="4411"/>
              </a:lnSpc>
              <a:spcBef>
                <a:spcPct val="0"/>
              </a:spcBef>
              <a:buFont typeface="Arial"/>
              <a:buChar char="•"/>
            </a:pPr>
            <a:r>
              <a:rPr lang="en-US" sz="3151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Trained on domain-specific corpora</a:t>
            </a:r>
          </a:p>
          <a:p>
            <a:pPr marL="680373" lvl="1" indent="-340187" algn="l">
              <a:lnSpc>
                <a:spcPts val="4411"/>
              </a:lnSpc>
              <a:spcBef>
                <a:spcPct val="0"/>
              </a:spcBef>
              <a:buFont typeface="Arial"/>
              <a:buChar char="•"/>
            </a:pPr>
            <a:r>
              <a:rPr lang="en-US" sz="3151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Reinforcement learning for structured reasoning</a:t>
            </a:r>
          </a:p>
          <a:p>
            <a:pPr marL="680373" lvl="1" indent="-340187" algn="l">
              <a:lnSpc>
                <a:spcPts val="4411"/>
              </a:lnSpc>
              <a:spcBef>
                <a:spcPct val="0"/>
              </a:spcBef>
              <a:buFont typeface="Arial"/>
              <a:buChar char="•"/>
            </a:pPr>
            <a:r>
              <a:rPr lang="en-US" sz="3151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Objectives explicitly tuned to reduce hallucinations</a:t>
            </a:r>
          </a:p>
          <a:p>
            <a:pPr algn="l">
              <a:lnSpc>
                <a:spcPts val="4411"/>
              </a:lnSpc>
              <a:spcBef>
                <a:spcPct val="0"/>
              </a:spcBef>
            </a:pPr>
            <a:endParaRPr lang="en-US" sz="3151">
              <a:solidFill>
                <a:srgbClr val="000000"/>
              </a:solidFill>
              <a:latin typeface="Times New Roman MT"/>
              <a:ea typeface="Times New Roman MT"/>
              <a:cs typeface="Times New Roman MT"/>
              <a:sym typeface="Times New Roman MT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0781487" y="3758910"/>
            <a:ext cx="6307707" cy="28916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02087" lvl="1" indent="-351044" algn="l">
              <a:lnSpc>
                <a:spcPts val="4552"/>
              </a:lnSpc>
              <a:spcBef>
                <a:spcPct val="0"/>
              </a:spcBef>
              <a:buFont typeface="Arial"/>
              <a:buChar char="•"/>
            </a:pPr>
            <a:r>
              <a:rPr lang="en-US" sz="3251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Legal → DeepSeek-R1, GPT-5</a:t>
            </a:r>
          </a:p>
          <a:p>
            <a:pPr marL="702087" lvl="1" indent="-351044" algn="l">
              <a:lnSpc>
                <a:spcPts val="4552"/>
              </a:lnSpc>
              <a:spcBef>
                <a:spcPct val="0"/>
              </a:spcBef>
              <a:buFont typeface="Arial"/>
              <a:buChar char="•"/>
            </a:pPr>
            <a:r>
              <a:rPr lang="en-US" sz="3251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Medical → MedGPT, BioGPT</a:t>
            </a:r>
          </a:p>
          <a:p>
            <a:pPr marL="702087" lvl="1" indent="-351044" algn="l">
              <a:lnSpc>
                <a:spcPts val="4552"/>
              </a:lnSpc>
              <a:spcBef>
                <a:spcPct val="0"/>
              </a:spcBef>
              <a:buFont typeface="Arial"/>
              <a:buChar char="•"/>
            </a:pPr>
            <a:r>
              <a:rPr lang="en-US" sz="3251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Finance → FinGPT, BloombergGPT</a:t>
            </a:r>
          </a:p>
          <a:p>
            <a:pPr algn="l">
              <a:lnSpc>
                <a:spcPts val="4552"/>
              </a:lnSpc>
              <a:spcBef>
                <a:spcPct val="0"/>
              </a:spcBef>
            </a:pPr>
            <a:endParaRPr lang="en-US" sz="3251">
              <a:solidFill>
                <a:srgbClr val="000000"/>
              </a:solidFill>
              <a:latin typeface="Times New Roman MT"/>
              <a:ea typeface="Times New Roman MT"/>
              <a:cs typeface="Times New Roman MT"/>
              <a:sym typeface="Times New Roman MT"/>
            </a:endParaRPr>
          </a:p>
        </p:txBody>
      </p:sp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2578" y="9159492"/>
            <a:ext cx="18300578" cy="1127508"/>
            <a:chOff x="0" y="0"/>
            <a:chExt cx="4819905" cy="29695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9905" cy="296957"/>
            </a:xfrm>
            <a:custGeom>
              <a:avLst/>
              <a:gdLst/>
              <a:ahLst/>
              <a:cxnLst/>
              <a:rect l="l" t="t" r="r" b="b"/>
              <a:pathLst>
                <a:path w="4819905" h="296957">
                  <a:moveTo>
                    <a:pt x="0" y="0"/>
                  </a:moveTo>
                  <a:lnTo>
                    <a:pt x="4819905" y="0"/>
                  </a:lnTo>
                  <a:lnTo>
                    <a:pt x="4819905" y="296957"/>
                  </a:lnTo>
                  <a:lnTo>
                    <a:pt x="0" y="296957"/>
                  </a:lnTo>
                  <a:close/>
                </a:path>
              </a:pathLst>
            </a:custGeom>
            <a:solidFill>
              <a:srgbClr val="38665F">
                <a:alpha val="92941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4819905" cy="3160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68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089194" y="9670570"/>
            <a:ext cx="556964" cy="629088"/>
            <a:chOff x="0" y="0"/>
            <a:chExt cx="742619" cy="83878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742569" cy="838835"/>
            </a:xfrm>
            <a:custGeom>
              <a:avLst/>
              <a:gdLst/>
              <a:ahLst/>
              <a:cxnLst/>
              <a:rect l="l" t="t" r="r" b="b"/>
              <a:pathLst>
                <a:path w="742569" h="838835">
                  <a:moveTo>
                    <a:pt x="0" y="0"/>
                  </a:moveTo>
                  <a:lnTo>
                    <a:pt x="742569" y="0"/>
                  </a:lnTo>
                  <a:lnTo>
                    <a:pt x="742569" y="838835"/>
                  </a:lnTo>
                  <a:lnTo>
                    <a:pt x="0" y="838835"/>
                  </a:lnTo>
                  <a:close/>
                </a:path>
              </a:pathLst>
            </a:custGeom>
            <a:solidFill>
              <a:srgbClr val="C39A5C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7" name="Freeform 7"/>
          <p:cNvSpPr/>
          <p:nvPr/>
        </p:nvSpPr>
        <p:spPr>
          <a:xfrm>
            <a:off x="7788043" y="9256079"/>
            <a:ext cx="1653369" cy="925887"/>
          </a:xfrm>
          <a:custGeom>
            <a:avLst/>
            <a:gdLst/>
            <a:ahLst/>
            <a:cxnLst/>
            <a:rect l="l" t="t" r="r" b="b"/>
            <a:pathLst>
              <a:path w="1653369" h="925887">
                <a:moveTo>
                  <a:pt x="0" y="0"/>
                </a:moveTo>
                <a:lnTo>
                  <a:pt x="1653369" y="0"/>
                </a:lnTo>
                <a:lnTo>
                  <a:pt x="1653369" y="925887"/>
                </a:lnTo>
                <a:lnTo>
                  <a:pt x="0" y="9258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3177320" y="9204673"/>
            <a:ext cx="2154346" cy="1028700"/>
          </a:xfrm>
          <a:custGeom>
            <a:avLst/>
            <a:gdLst/>
            <a:ahLst/>
            <a:cxnLst/>
            <a:rect l="l" t="t" r="r" b="b"/>
            <a:pathLst>
              <a:path w="2154346" h="1028700">
                <a:moveTo>
                  <a:pt x="0" y="0"/>
                </a:moveTo>
                <a:lnTo>
                  <a:pt x="2154346" y="0"/>
                </a:lnTo>
                <a:lnTo>
                  <a:pt x="2154346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413048" y="9269386"/>
            <a:ext cx="2070381" cy="963987"/>
          </a:xfrm>
          <a:custGeom>
            <a:avLst/>
            <a:gdLst/>
            <a:ahLst/>
            <a:cxnLst/>
            <a:rect l="l" t="t" r="r" b="b"/>
            <a:pathLst>
              <a:path w="2070381" h="963987">
                <a:moveTo>
                  <a:pt x="0" y="0"/>
                </a:moveTo>
                <a:lnTo>
                  <a:pt x="2070381" y="0"/>
                </a:lnTo>
                <a:lnTo>
                  <a:pt x="2070381" y="963987"/>
                </a:lnTo>
                <a:lnTo>
                  <a:pt x="0" y="96398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0" name="AutoShape 10"/>
          <p:cNvSpPr/>
          <p:nvPr/>
        </p:nvSpPr>
        <p:spPr>
          <a:xfrm>
            <a:off x="650250" y="985174"/>
            <a:ext cx="12505112" cy="12700"/>
          </a:xfrm>
          <a:prstGeom prst="line">
            <a:avLst/>
          </a:prstGeom>
          <a:ln w="47625" cap="rnd">
            <a:solidFill>
              <a:srgbClr val="C4995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Freeform 11"/>
          <p:cNvSpPr/>
          <p:nvPr/>
        </p:nvSpPr>
        <p:spPr>
          <a:xfrm>
            <a:off x="1300595" y="1564048"/>
            <a:ext cx="1013107" cy="569873"/>
          </a:xfrm>
          <a:custGeom>
            <a:avLst/>
            <a:gdLst/>
            <a:ahLst/>
            <a:cxnLst/>
            <a:rect l="l" t="t" r="r" b="b"/>
            <a:pathLst>
              <a:path w="1013107" h="569873">
                <a:moveTo>
                  <a:pt x="0" y="0"/>
                </a:moveTo>
                <a:lnTo>
                  <a:pt x="1013107" y="0"/>
                </a:lnTo>
                <a:lnTo>
                  <a:pt x="1013107" y="569873"/>
                </a:lnTo>
                <a:lnTo>
                  <a:pt x="0" y="56987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grpSp>
        <p:nvGrpSpPr>
          <p:cNvPr id="12" name="Group 12"/>
          <p:cNvGrpSpPr/>
          <p:nvPr/>
        </p:nvGrpSpPr>
        <p:grpSpPr>
          <a:xfrm>
            <a:off x="9566227" y="4140314"/>
            <a:ext cx="950275" cy="950275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005B4D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155575"/>
              <a:ext cx="711200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8977055" y="3153522"/>
            <a:ext cx="9033270" cy="5796202"/>
          </a:xfrm>
          <a:custGeom>
            <a:avLst/>
            <a:gdLst/>
            <a:ahLst/>
            <a:cxnLst/>
            <a:rect l="l" t="t" r="r" b="b"/>
            <a:pathLst>
              <a:path w="9033270" h="5796202">
                <a:moveTo>
                  <a:pt x="0" y="0"/>
                </a:moveTo>
                <a:lnTo>
                  <a:pt x="9033269" y="0"/>
                </a:lnTo>
                <a:lnTo>
                  <a:pt x="9033269" y="5796202"/>
                </a:lnTo>
                <a:lnTo>
                  <a:pt x="0" y="579620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4011" r="-3588"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2448238" y="1525819"/>
            <a:ext cx="2662369" cy="6081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11"/>
              </a:lnSpc>
              <a:spcBef>
                <a:spcPct val="0"/>
              </a:spcBef>
            </a:pPr>
            <a:r>
              <a:rPr lang="en-US" sz="3151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Coding models 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300595" y="72433"/>
            <a:ext cx="5790366" cy="813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59"/>
              </a:lnSpc>
              <a:spcBef>
                <a:spcPct val="0"/>
              </a:spcBef>
            </a:pPr>
            <a:r>
              <a:rPr lang="en-US" sz="4328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Large Language Model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7222643" y="9786677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103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439528" y="3441122"/>
            <a:ext cx="8537527" cy="2263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80373" lvl="1" indent="-340187" algn="l">
              <a:lnSpc>
                <a:spcPts val="4411"/>
              </a:lnSpc>
              <a:spcBef>
                <a:spcPct val="0"/>
              </a:spcBef>
              <a:buFont typeface="Arial"/>
              <a:buChar char="•"/>
            </a:pPr>
            <a:r>
              <a:rPr lang="en-US" sz="3151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Trained heavily on code and debugging tasks</a:t>
            </a:r>
          </a:p>
          <a:p>
            <a:pPr marL="680373" lvl="1" indent="-340187" algn="l">
              <a:lnSpc>
                <a:spcPts val="4411"/>
              </a:lnSpc>
              <a:spcBef>
                <a:spcPct val="0"/>
              </a:spcBef>
              <a:buFont typeface="Arial"/>
              <a:buChar char="•"/>
            </a:pPr>
            <a:r>
              <a:rPr lang="en-US" sz="3151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Strong reasoning over control flow and logic</a:t>
            </a:r>
          </a:p>
          <a:p>
            <a:pPr marL="680373" lvl="1" indent="-340187" algn="l">
              <a:lnSpc>
                <a:spcPts val="4411"/>
              </a:lnSpc>
              <a:spcBef>
                <a:spcPct val="0"/>
              </a:spcBef>
              <a:buFont typeface="Arial"/>
              <a:buChar char="•"/>
            </a:pPr>
            <a:r>
              <a:rPr lang="en-US" sz="3151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Produces clean, stable fixes with explanations</a:t>
            </a:r>
          </a:p>
          <a:p>
            <a:pPr algn="l">
              <a:lnSpc>
                <a:spcPts val="4411"/>
              </a:lnSpc>
              <a:spcBef>
                <a:spcPct val="0"/>
              </a:spcBef>
            </a:pPr>
            <a:endParaRPr lang="en-US" sz="3151">
              <a:solidFill>
                <a:srgbClr val="000000"/>
              </a:solidFill>
              <a:latin typeface="Times New Roman MT"/>
              <a:ea typeface="Times New Roman MT"/>
              <a:cs typeface="Times New Roman MT"/>
              <a:sym typeface="Times New Roman MT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2553921" y="6351928"/>
            <a:ext cx="3213925" cy="6113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52"/>
              </a:lnSpc>
              <a:spcBef>
                <a:spcPct val="0"/>
              </a:spcBef>
            </a:pPr>
            <a:r>
              <a:rPr lang="en-US" sz="3251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Claude 3.7 Sonnet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3046450" y="7503554"/>
            <a:ext cx="5880538" cy="10252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97731" lvl="1" indent="-298865" algn="l">
              <a:lnSpc>
                <a:spcPts val="3875"/>
              </a:lnSpc>
              <a:buFont typeface="Arial"/>
              <a:buChar char="•"/>
            </a:pPr>
            <a:r>
              <a:rPr lang="en-US" sz="2768" i="1">
                <a:solidFill>
                  <a:srgbClr val="000000"/>
                </a:solidFill>
                <a:latin typeface="Times New Roman MT Italics"/>
                <a:ea typeface="Times New Roman MT Italics"/>
                <a:cs typeface="Times New Roman MT Italics"/>
                <a:sym typeface="Times New Roman MT Italics"/>
              </a:rPr>
              <a:t>Reasoning quality matters more than model size.</a:t>
            </a:r>
          </a:p>
        </p:txBody>
      </p:sp>
      <p:grpSp>
        <p:nvGrpSpPr>
          <p:cNvPr id="22" name="Group 22"/>
          <p:cNvGrpSpPr/>
          <p:nvPr/>
        </p:nvGrpSpPr>
        <p:grpSpPr>
          <a:xfrm rot="5400000">
            <a:off x="3985055" y="5447984"/>
            <a:ext cx="627538" cy="627538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005B4D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0" y="155575"/>
              <a:ext cx="711200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17341633" y="8304849"/>
            <a:ext cx="609050" cy="950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14"/>
              </a:lnSpc>
            </a:pPr>
            <a:r>
              <a:rPr lang="en-US" sz="4939" i="1" u="sng">
                <a:solidFill>
                  <a:srgbClr val="004AAD"/>
                </a:solidFill>
                <a:latin typeface="Times New Roman MT Italics"/>
                <a:ea typeface="Times New Roman MT Italics"/>
                <a:cs typeface="Times New Roman MT Italics"/>
                <a:sym typeface="Times New Roman MT Italics"/>
                <a:hlinkClick r:id="rId7" tooltip="https://www.labellerr.com/blog/chosing-the-right-llm/"/>
              </a:rPr>
              <a:t>*</a:t>
            </a:r>
          </a:p>
        </p:txBody>
      </p:sp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2578" y="9159492"/>
            <a:ext cx="18300578" cy="1127508"/>
            <a:chOff x="0" y="0"/>
            <a:chExt cx="4819905" cy="29695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9905" cy="296957"/>
            </a:xfrm>
            <a:custGeom>
              <a:avLst/>
              <a:gdLst/>
              <a:ahLst/>
              <a:cxnLst/>
              <a:rect l="l" t="t" r="r" b="b"/>
              <a:pathLst>
                <a:path w="4819905" h="296957">
                  <a:moveTo>
                    <a:pt x="0" y="0"/>
                  </a:moveTo>
                  <a:lnTo>
                    <a:pt x="4819905" y="0"/>
                  </a:lnTo>
                  <a:lnTo>
                    <a:pt x="4819905" y="296957"/>
                  </a:lnTo>
                  <a:lnTo>
                    <a:pt x="0" y="296957"/>
                  </a:lnTo>
                  <a:close/>
                </a:path>
              </a:pathLst>
            </a:custGeom>
            <a:solidFill>
              <a:srgbClr val="38665F">
                <a:alpha val="92941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4819905" cy="3160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68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089194" y="9670570"/>
            <a:ext cx="556964" cy="629088"/>
            <a:chOff x="0" y="0"/>
            <a:chExt cx="742619" cy="83878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742569" cy="838835"/>
            </a:xfrm>
            <a:custGeom>
              <a:avLst/>
              <a:gdLst/>
              <a:ahLst/>
              <a:cxnLst/>
              <a:rect l="l" t="t" r="r" b="b"/>
              <a:pathLst>
                <a:path w="742569" h="838835">
                  <a:moveTo>
                    <a:pt x="0" y="0"/>
                  </a:moveTo>
                  <a:lnTo>
                    <a:pt x="742569" y="0"/>
                  </a:lnTo>
                  <a:lnTo>
                    <a:pt x="742569" y="838835"/>
                  </a:lnTo>
                  <a:lnTo>
                    <a:pt x="0" y="838835"/>
                  </a:lnTo>
                  <a:close/>
                </a:path>
              </a:pathLst>
            </a:custGeom>
            <a:solidFill>
              <a:srgbClr val="C39A5C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7" name="Freeform 7"/>
          <p:cNvSpPr/>
          <p:nvPr/>
        </p:nvSpPr>
        <p:spPr>
          <a:xfrm>
            <a:off x="7788043" y="9256079"/>
            <a:ext cx="1653369" cy="925887"/>
          </a:xfrm>
          <a:custGeom>
            <a:avLst/>
            <a:gdLst/>
            <a:ahLst/>
            <a:cxnLst/>
            <a:rect l="l" t="t" r="r" b="b"/>
            <a:pathLst>
              <a:path w="1653369" h="925887">
                <a:moveTo>
                  <a:pt x="0" y="0"/>
                </a:moveTo>
                <a:lnTo>
                  <a:pt x="1653369" y="0"/>
                </a:lnTo>
                <a:lnTo>
                  <a:pt x="1653369" y="925887"/>
                </a:lnTo>
                <a:lnTo>
                  <a:pt x="0" y="9258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3177320" y="9204673"/>
            <a:ext cx="2154346" cy="1028700"/>
          </a:xfrm>
          <a:custGeom>
            <a:avLst/>
            <a:gdLst/>
            <a:ahLst/>
            <a:cxnLst/>
            <a:rect l="l" t="t" r="r" b="b"/>
            <a:pathLst>
              <a:path w="2154346" h="1028700">
                <a:moveTo>
                  <a:pt x="0" y="0"/>
                </a:moveTo>
                <a:lnTo>
                  <a:pt x="2154346" y="0"/>
                </a:lnTo>
                <a:lnTo>
                  <a:pt x="2154346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413048" y="9269386"/>
            <a:ext cx="2070381" cy="963987"/>
          </a:xfrm>
          <a:custGeom>
            <a:avLst/>
            <a:gdLst/>
            <a:ahLst/>
            <a:cxnLst/>
            <a:rect l="l" t="t" r="r" b="b"/>
            <a:pathLst>
              <a:path w="2070381" h="963987">
                <a:moveTo>
                  <a:pt x="0" y="0"/>
                </a:moveTo>
                <a:lnTo>
                  <a:pt x="2070381" y="0"/>
                </a:lnTo>
                <a:lnTo>
                  <a:pt x="2070381" y="963987"/>
                </a:lnTo>
                <a:lnTo>
                  <a:pt x="0" y="96398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0" name="AutoShape 10"/>
          <p:cNvSpPr/>
          <p:nvPr/>
        </p:nvSpPr>
        <p:spPr>
          <a:xfrm>
            <a:off x="650250" y="985174"/>
            <a:ext cx="12505112" cy="12700"/>
          </a:xfrm>
          <a:prstGeom prst="line">
            <a:avLst/>
          </a:prstGeom>
          <a:ln w="47625" cap="rnd">
            <a:solidFill>
              <a:srgbClr val="C4995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Freeform 11"/>
          <p:cNvSpPr/>
          <p:nvPr/>
        </p:nvSpPr>
        <p:spPr>
          <a:xfrm>
            <a:off x="1300595" y="1564048"/>
            <a:ext cx="1013107" cy="569873"/>
          </a:xfrm>
          <a:custGeom>
            <a:avLst/>
            <a:gdLst/>
            <a:ahLst/>
            <a:cxnLst/>
            <a:rect l="l" t="t" r="r" b="b"/>
            <a:pathLst>
              <a:path w="1013107" h="569873">
                <a:moveTo>
                  <a:pt x="0" y="0"/>
                </a:moveTo>
                <a:lnTo>
                  <a:pt x="1013107" y="0"/>
                </a:lnTo>
                <a:lnTo>
                  <a:pt x="1013107" y="569873"/>
                </a:lnTo>
                <a:lnTo>
                  <a:pt x="0" y="56987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439528" y="3441122"/>
            <a:ext cx="8537527" cy="28155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80373" lvl="1" indent="-340187" algn="l">
              <a:lnSpc>
                <a:spcPts val="4411"/>
              </a:lnSpc>
              <a:buFont typeface="Arial"/>
              <a:buChar char="•"/>
            </a:pPr>
            <a:r>
              <a:rPr lang="en-US" sz="3151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Multi-step logical reasoning</a:t>
            </a:r>
          </a:p>
          <a:p>
            <a:pPr marL="680373" lvl="1" indent="-340187" algn="l">
              <a:lnSpc>
                <a:spcPts val="4411"/>
              </a:lnSpc>
              <a:spcBef>
                <a:spcPct val="0"/>
              </a:spcBef>
              <a:buFont typeface="Arial"/>
              <a:buChar char="•"/>
            </a:pPr>
            <a:r>
              <a:rPr lang="en-US" sz="3151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Symbolic and numerical accuracy</a:t>
            </a:r>
          </a:p>
          <a:p>
            <a:pPr marL="680373" lvl="1" indent="-340187" algn="l">
              <a:lnSpc>
                <a:spcPts val="4411"/>
              </a:lnSpc>
              <a:spcBef>
                <a:spcPct val="0"/>
              </a:spcBef>
              <a:buFont typeface="Arial"/>
              <a:buChar char="•"/>
            </a:pPr>
            <a:r>
              <a:rPr lang="en-US" sz="3151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Consistent step-by-step solutions</a:t>
            </a:r>
          </a:p>
          <a:p>
            <a:pPr marL="680373" lvl="1" indent="-340187" algn="l">
              <a:lnSpc>
                <a:spcPts val="4411"/>
              </a:lnSpc>
              <a:spcBef>
                <a:spcPct val="0"/>
              </a:spcBef>
              <a:buFont typeface="Arial"/>
              <a:buChar char="•"/>
            </a:pPr>
            <a:r>
              <a:rPr lang="en-US" sz="3151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Zero tolerance for arithmetic mistakes</a:t>
            </a:r>
          </a:p>
          <a:p>
            <a:pPr algn="l">
              <a:lnSpc>
                <a:spcPts val="4411"/>
              </a:lnSpc>
              <a:spcBef>
                <a:spcPct val="0"/>
              </a:spcBef>
            </a:pPr>
            <a:endParaRPr lang="en-US" sz="3151">
              <a:solidFill>
                <a:srgbClr val="000000"/>
              </a:solidFill>
              <a:latin typeface="Times New Roman MT"/>
              <a:ea typeface="Times New Roman MT"/>
              <a:cs typeface="Times New Roman MT"/>
              <a:sym typeface="Times New Roman MT"/>
            </a:endParaRPr>
          </a:p>
        </p:txBody>
      </p:sp>
      <p:grpSp>
        <p:nvGrpSpPr>
          <p:cNvPr id="13" name="Group 13"/>
          <p:cNvGrpSpPr/>
          <p:nvPr/>
        </p:nvGrpSpPr>
        <p:grpSpPr>
          <a:xfrm rot="5400000">
            <a:off x="3696366" y="5942910"/>
            <a:ext cx="627538" cy="627538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005B4D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155575"/>
              <a:ext cx="711200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>
            <a:off x="8074042" y="2429793"/>
            <a:ext cx="9572116" cy="5671479"/>
          </a:xfrm>
          <a:custGeom>
            <a:avLst/>
            <a:gdLst/>
            <a:ahLst/>
            <a:cxnLst/>
            <a:rect l="l" t="t" r="r" b="b"/>
            <a:pathLst>
              <a:path w="9572116" h="5671479">
                <a:moveTo>
                  <a:pt x="0" y="0"/>
                </a:moveTo>
                <a:lnTo>
                  <a:pt x="9572116" y="0"/>
                </a:lnTo>
                <a:lnTo>
                  <a:pt x="9572116" y="5671478"/>
                </a:lnTo>
                <a:lnTo>
                  <a:pt x="0" y="567147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2448238" y="1525819"/>
            <a:ext cx="2496255" cy="6081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11"/>
              </a:lnSpc>
              <a:spcBef>
                <a:spcPct val="0"/>
              </a:spcBef>
            </a:pPr>
            <a:r>
              <a:rPr lang="en-US" sz="3151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Maths models 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300595" y="72433"/>
            <a:ext cx="5790366" cy="813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59"/>
              </a:lnSpc>
              <a:spcBef>
                <a:spcPct val="0"/>
              </a:spcBef>
            </a:pPr>
            <a:r>
              <a:rPr lang="en-US" sz="4328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Large Language Model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7222643" y="9786677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104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588816" y="6726584"/>
            <a:ext cx="2403648" cy="6113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52"/>
              </a:lnSpc>
              <a:spcBef>
                <a:spcPct val="0"/>
              </a:spcBef>
            </a:pPr>
            <a:r>
              <a:rPr lang="en-US" sz="3251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DeepSeek-R1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2313702" y="7678933"/>
            <a:ext cx="5880538" cy="10252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97731" lvl="1" indent="-298865" algn="l">
              <a:lnSpc>
                <a:spcPts val="3875"/>
              </a:lnSpc>
              <a:buFont typeface="Arial"/>
              <a:buChar char="•"/>
            </a:pPr>
            <a:r>
              <a:rPr lang="en-US" sz="2768" i="1">
                <a:solidFill>
                  <a:srgbClr val="000000"/>
                </a:solidFill>
                <a:latin typeface="Times New Roman MT Italics"/>
                <a:ea typeface="Times New Roman MT Italics"/>
                <a:cs typeface="Times New Roman MT Italics"/>
                <a:sym typeface="Times New Roman MT Italics"/>
              </a:rPr>
              <a:t>Reasoning training matters more than language fluency.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7341633" y="8304849"/>
            <a:ext cx="609050" cy="950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14"/>
              </a:lnSpc>
            </a:pPr>
            <a:r>
              <a:rPr lang="en-US" sz="4939" i="1" u="sng">
                <a:solidFill>
                  <a:srgbClr val="004AAD"/>
                </a:solidFill>
                <a:latin typeface="Times New Roman MT Italics"/>
                <a:ea typeface="Times New Roman MT Italics"/>
                <a:cs typeface="Times New Roman MT Italics"/>
                <a:sym typeface="Times New Roman MT Italics"/>
                <a:hlinkClick r:id="rId7" tooltip="https://www.labellerr.com/blog/chosing-the-right-llm/"/>
              </a:rPr>
              <a:t>*</a:t>
            </a:r>
          </a:p>
        </p:txBody>
      </p:sp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2578" y="9159492"/>
            <a:ext cx="18300578" cy="1127508"/>
            <a:chOff x="0" y="0"/>
            <a:chExt cx="4819905" cy="29695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9905" cy="296957"/>
            </a:xfrm>
            <a:custGeom>
              <a:avLst/>
              <a:gdLst/>
              <a:ahLst/>
              <a:cxnLst/>
              <a:rect l="l" t="t" r="r" b="b"/>
              <a:pathLst>
                <a:path w="4819905" h="296957">
                  <a:moveTo>
                    <a:pt x="0" y="0"/>
                  </a:moveTo>
                  <a:lnTo>
                    <a:pt x="4819905" y="0"/>
                  </a:lnTo>
                  <a:lnTo>
                    <a:pt x="4819905" y="296957"/>
                  </a:lnTo>
                  <a:lnTo>
                    <a:pt x="0" y="296957"/>
                  </a:lnTo>
                  <a:close/>
                </a:path>
              </a:pathLst>
            </a:custGeom>
            <a:solidFill>
              <a:srgbClr val="38665F">
                <a:alpha val="92941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4819905" cy="3160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68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089194" y="9670570"/>
            <a:ext cx="556964" cy="629088"/>
            <a:chOff x="0" y="0"/>
            <a:chExt cx="742619" cy="83878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742569" cy="838835"/>
            </a:xfrm>
            <a:custGeom>
              <a:avLst/>
              <a:gdLst/>
              <a:ahLst/>
              <a:cxnLst/>
              <a:rect l="l" t="t" r="r" b="b"/>
              <a:pathLst>
                <a:path w="742569" h="838835">
                  <a:moveTo>
                    <a:pt x="0" y="0"/>
                  </a:moveTo>
                  <a:lnTo>
                    <a:pt x="742569" y="0"/>
                  </a:lnTo>
                  <a:lnTo>
                    <a:pt x="742569" y="838835"/>
                  </a:lnTo>
                  <a:lnTo>
                    <a:pt x="0" y="838835"/>
                  </a:lnTo>
                  <a:close/>
                </a:path>
              </a:pathLst>
            </a:custGeom>
            <a:solidFill>
              <a:srgbClr val="C39A5C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7" name="Freeform 7"/>
          <p:cNvSpPr/>
          <p:nvPr/>
        </p:nvSpPr>
        <p:spPr>
          <a:xfrm>
            <a:off x="7788043" y="9256079"/>
            <a:ext cx="1653369" cy="925887"/>
          </a:xfrm>
          <a:custGeom>
            <a:avLst/>
            <a:gdLst/>
            <a:ahLst/>
            <a:cxnLst/>
            <a:rect l="l" t="t" r="r" b="b"/>
            <a:pathLst>
              <a:path w="1653369" h="925887">
                <a:moveTo>
                  <a:pt x="0" y="0"/>
                </a:moveTo>
                <a:lnTo>
                  <a:pt x="1653369" y="0"/>
                </a:lnTo>
                <a:lnTo>
                  <a:pt x="1653369" y="925887"/>
                </a:lnTo>
                <a:lnTo>
                  <a:pt x="0" y="9258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3177320" y="9204673"/>
            <a:ext cx="2154346" cy="1028700"/>
          </a:xfrm>
          <a:custGeom>
            <a:avLst/>
            <a:gdLst/>
            <a:ahLst/>
            <a:cxnLst/>
            <a:rect l="l" t="t" r="r" b="b"/>
            <a:pathLst>
              <a:path w="2154346" h="1028700">
                <a:moveTo>
                  <a:pt x="0" y="0"/>
                </a:moveTo>
                <a:lnTo>
                  <a:pt x="2154346" y="0"/>
                </a:lnTo>
                <a:lnTo>
                  <a:pt x="2154346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413048" y="9269386"/>
            <a:ext cx="2070381" cy="963987"/>
          </a:xfrm>
          <a:custGeom>
            <a:avLst/>
            <a:gdLst/>
            <a:ahLst/>
            <a:cxnLst/>
            <a:rect l="l" t="t" r="r" b="b"/>
            <a:pathLst>
              <a:path w="2070381" h="963987">
                <a:moveTo>
                  <a:pt x="0" y="0"/>
                </a:moveTo>
                <a:lnTo>
                  <a:pt x="2070381" y="0"/>
                </a:lnTo>
                <a:lnTo>
                  <a:pt x="2070381" y="963987"/>
                </a:lnTo>
                <a:lnTo>
                  <a:pt x="0" y="96398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0" name="AutoShape 10"/>
          <p:cNvSpPr/>
          <p:nvPr/>
        </p:nvSpPr>
        <p:spPr>
          <a:xfrm>
            <a:off x="650250" y="985174"/>
            <a:ext cx="12505112" cy="12700"/>
          </a:xfrm>
          <a:prstGeom prst="line">
            <a:avLst/>
          </a:prstGeom>
          <a:ln w="47625" cap="rnd">
            <a:solidFill>
              <a:srgbClr val="C4995B"/>
            </a:solidFill>
            <a:prstDash val="solid"/>
            <a:headEnd type="none" w="sm" len="sm"/>
            <a:tailEnd type="none" w="sm" len="sm"/>
          </a:ln>
        </p:spPr>
      </p:sp>
      <p:graphicFrame>
        <p:nvGraphicFramePr>
          <p:cNvPr id="11" name="Object 11"/>
          <p:cNvGraphicFramePr/>
          <p:nvPr>
            <p:extLst>
              <p:ext uri="{D42A27DB-BD31-4B8C-83A1-F6EECF244321}">
                <p14:modId xmlns:p14="http://schemas.microsoft.com/office/powerpoint/2010/main" val="84961731"/>
              </p:ext>
            </p:extLst>
          </p:nvPr>
        </p:nvGraphicFramePr>
        <p:xfrm>
          <a:off x="1992470" y="2421087"/>
          <a:ext cx="13244513" cy="5089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5" imgW="15875000" imgH="6388100" progId="Excel.Sheet.12">
                  <p:embed/>
                </p:oleObj>
              </mc:Choice>
              <mc:Fallback>
                <p:oleObj name="Worksheet" r:id="rId5" imgW="15875000" imgH="63881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992470" y="2421087"/>
                        <a:ext cx="13244513" cy="5089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2"/>
          <p:cNvSpPr txBox="1"/>
          <p:nvPr/>
        </p:nvSpPr>
        <p:spPr>
          <a:xfrm>
            <a:off x="1300595" y="72433"/>
            <a:ext cx="5790366" cy="813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59"/>
              </a:lnSpc>
              <a:spcBef>
                <a:spcPct val="0"/>
              </a:spcBef>
            </a:pPr>
            <a:r>
              <a:rPr lang="en-US" sz="4328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Large Language Model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7222643" y="9786677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105</a:t>
            </a:r>
          </a:p>
        </p:txBody>
      </p:sp>
      <p:sp>
        <p:nvSpPr>
          <p:cNvPr id="14" name="Freeform 14"/>
          <p:cNvSpPr/>
          <p:nvPr/>
        </p:nvSpPr>
        <p:spPr>
          <a:xfrm>
            <a:off x="1300595" y="1564048"/>
            <a:ext cx="1013107" cy="569873"/>
          </a:xfrm>
          <a:custGeom>
            <a:avLst/>
            <a:gdLst/>
            <a:ahLst/>
            <a:cxnLst/>
            <a:rect l="l" t="t" r="r" b="b"/>
            <a:pathLst>
              <a:path w="1013107" h="569873">
                <a:moveTo>
                  <a:pt x="0" y="0"/>
                </a:moveTo>
                <a:lnTo>
                  <a:pt x="1013107" y="0"/>
                </a:lnTo>
                <a:lnTo>
                  <a:pt x="1013107" y="569873"/>
                </a:lnTo>
                <a:lnTo>
                  <a:pt x="0" y="56987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2147802" y="1525819"/>
            <a:ext cx="2047976" cy="6081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11"/>
              </a:lnSpc>
              <a:spcBef>
                <a:spcPct val="0"/>
              </a:spcBef>
            </a:pPr>
            <a:r>
              <a:rPr lang="en-US" sz="3151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Arabic llms 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089194" y="9670570"/>
            <a:ext cx="556964" cy="629088"/>
            <a:chOff x="0" y="0"/>
            <a:chExt cx="742619" cy="83878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42569" cy="838835"/>
            </a:xfrm>
            <a:custGeom>
              <a:avLst/>
              <a:gdLst/>
              <a:ahLst/>
              <a:cxnLst/>
              <a:rect l="l" t="t" r="r" b="b"/>
              <a:pathLst>
                <a:path w="742569" h="838835">
                  <a:moveTo>
                    <a:pt x="0" y="0"/>
                  </a:moveTo>
                  <a:lnTo>
                    <a:pt x="742569" y="0"/>
                  </a:lnTo>
                  <a:lnTo>
                    <a:pt x="742569" y="838835"/>
                  </a:lnTo>
                  <a:lnTo>
                    <a:pt x="0" y="838835"/>
                  </a:lnTo>
                  <a:close/>
                </a:path>
              </a:pathLst>
            </a:custGeom>
            <a:solidFill>
              <a:srgbClr val="C39A5C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273100" y="38140"/>
            <a:ext cx="1525644" cy="681090"/>
            <a:chOff x="0" y="0"/>
            <a:chExt cx="2034192" cy="90812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034159" cy="908177"/>
            </a:xfrm>
            <a:custGeom>
              <a:avLst/>
              <a:gdLst/>
              <a:ahLst/>
              <a:cxnLst/>
              <a:rect l="l" t="t" r="r" b="b"/>
              <a:pathLst>
                <a:path w="2034159" h="908177">
                  <a:moveTo>
                    <a:pt x="0" y="0"/>
                  </a:moveTo>
                  <a:lnTo>
                    <a:pt x="2034159" y="0"/>
                  </a:lnTo>
                  <a:lnTo>
                    <a:pt x="2034159" y="908177"/>
                  </a:lnTo>
                  <a:lnTo>
                    <a:pt x="0" y="9081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id="6" name="AutoShape 6"/>
          <p:cNvSpPr/>
          <p:nvPr/>
        </p:nvSpPr>
        <p:spPr>
          <a:xfrm>
            <a:off x="650250" y="1150806"/>
            <a:ext cx="12505112" cy="12700"/>
          </a:xfrm>
          <a:prstGeom prst="line">
            <a:avLst/>
          </a:prstGeom>
          <a:ln w="47625" cap="rnd">
            <a:solidFill>
              <a:srgbClr val="C4995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Freeform 7"/>
          <p:cNvSpPr/>
          <p:nvPr/>
        </p:nvSpPr>
        <p:spPr>
          <a:xfrm>
            <a:off x="1542321" y="1711377"/>
            <a:ext cx="256423" cy="375660"/>
          </a:xfrm>
          <a:custGeom>
            <a:avLst/>
            <a:gdLst/>
            <a:ahLst/>
            <a:cxnLst/>
            <a:rect l="l" t="t" r="r" b="b"/>
            <a:pathLst>
              <a:path w="256423" h="375660">
                <a:moveTo>
                  <a:pt x="0" y="0"/>
                </a:moveTo>
                <a:lnTo>
                  <a:pt x="256423" y="0"/>
                </a:lnTo>
                <a:lnTo>
                  <a:pt x="256423" y="375660"/>
                </a:lnTo>
                <a:lnTo>
                  <a:pt x="0" y="3756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2923483" y="6395482"/>
            <a:ext cx="2522929" cy="1743155"/>
            <a:chOff x="0" y="0"/>
            <a:chExt cx="747507" cy="51647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747507" cy="516472"/>
            </a:xfrm>
            <a:custGeom>
              <a:avLst/>
              <a:gdLst/>
              <a:ahLst/>
              <a:cxnLst/>
              <a:rect l="l" t="t" r="r" b="b"/>
              <a:pathLst>
                <a:path w="747507" h="516472">
                  <a:moveTo>
                    <a:pt x="156500" y="0"/>
                  </a:moveTo>
                  <a:lnTo>
                    <a:pt x="591007" y="0"/>
                  </a:lnTo>
                  <a:cubicBezTo>
                    <a:pt x="632514" y="0"/>
                    <a:pt x="672320" y="16488"/>
                    <a:pt x="701670" y="45838"/>
                  </a:cubicBezTo>
                  <a:cubicBezTo>
                    <a:pt x="731019" y="75187"/>
                    <a:pt x="747507" y="114993"/>
                    <a:pt x="747507" y="156500"/>
                  </a:cubicBezTo>
                  <a:lnTo>
                    <a:pt x="747507" y="359972"/>
                  </a:lnTo>
                  <a:cubicBezTo>
                    <a:pt x="747507" y="401478"/>
                    <a:pt x="731019" y="441284"/>
                    <a:pt x="701670" y="470634"/>
                  </a:cubicBezTo>
                  <a:cubicBezTo>
                    <a:pt x="672320" y="499983"/>
                    <a:pt x="632514" y="516472"/>
                    <a:pt x="591007" y="516472"/>
                  </a:cubicBezTo>
                  <a:lnTo>
                    <a:pt x="156500" y="516472"/>
                  </a:lnTo>
                  <a:cubicBezTo>
                    <a:pt x="114993" y="516472"/>
                    <a:pt x="75187" y="499983"/>
                    <a:pt x="45838" y="470634"/>
                  </a:cubicBezTo>
                  <a:cubicBezTo>
                    <a:pt x="16488" y="441284"/>
                    <a:pt x="0" y="401478"/>
                    <a:pt x="0" y="359972"/>
                  </a:cubicBezTo>
                  <a:lnTo>
                    <a:pt x="0" y="156500"/>
                  </a:lnTo>
                  <a:cubicBezTo>
                    <a:pt x="0" y="114993"/>
                    <a:pt x="16488" y="75187"/>
                    <a:pt x="45838" y="45838"/>
                  </a:cubicBezTo>
                  <a:cubicBezTo>
                    <a:pt x="75187" y="16488"/>
                    <a:pt x="114993" y="0"/>
                    <a:pt x="1565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5390C9"/>
              </a:solidFill>
              <a:prstDash val="solid"/>
              <a:round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747507" cy="5640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837290" y="229142"/>
            <a:ext cx="4964238" cy="8182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59"/>
              </a:lnSpc>
              <a:spcBef>
                <a:spcPct val="0"/>
              </a:spcBef>
            </a:pPr>
            <a:r>
              <a:rPr lang="en-US" sz="4328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Text Preprocessing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7222643" y="9786677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16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918448" y="1558977"/>
            <a:ext cx="3322746" cy="7235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69"/>
              </a:lnSpc>
              <a:spcBef>
                <a:spcPct val="0"/>
              </a:spcBef>
            </a:pPr>
            <a:r>
              <a:rPr lang="en-US" sz="3764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Tokenization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475412" y="2483478"/>
            <a:ext cx="12650695" cy="5889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89"/>
              </a:lnSpc>
              <a:spcBef>
                <a:spcPct val="0"/>
              </a:spcBef>
            </a:pPr>
            <a:r>
              <a:rPr lang="en-US" sz="3064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The process of splitting text into smaller units, called </a:t>
            </a:r>
            <a:r>
              <a:rPr lang="en-US" sz="3064" b="1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tokens</a:t>
            </a:r>
            <a:r>
              <a:rPr lang="en-US" sz="3064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, which may be: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121134" y="6774641"/>
            <a:ext cx="2325278" cy="8228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96"/>
              </a:lnSpc>
              <a:spcBef>
                <a:spcPct val="0"/>
              </a:spcBef>
            </a:pPr>
            <a:r>
              <a:rPr lang="en-US" sz="4354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Sentence 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5979812" y="6664586"/>
            <a:ext cx="2522929" cy="1743155"/>
            <a:chOff x="0" y="0"/>
            <a:chExt cx="747507" cy="516472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747507" cy="516472"/>
            </a:xfrm>
            <a:custGeom>
              <a:avLst/>
              <a:gdLst/>
              <a:ahLst/>
              <a:cxnLst/>
              <a:rect l="l" t="t" r="r" b="b"/>
              <a:pathLst>
                <a:path w="747507" h="516472">
                  <a:moveTo>
                    <a:pt x="156500" y="0"/>
                  </a:moveTo>
                  <a:lnTo>
                    <a:pt x="591007" y="0"/>
                  </a:lnTo>
                  <a:cubicBezTo>
                    <a:pt x="632514" y="0"/>
                    <a:pt x="672320" y="16488"/>
                    <a:pt x="701670" y="45838"/>
                  </a:cubicBezTo>
                  <a:cubicBezTo>
                    <a:pt x="731019" y="75187"/>
                    <a:pt x="747507" y="114993"/>
                    <a:pt x="747507" y="156500"/>
                  </a:cubicBezTo>
                  <a:lnTo>
                    <a:pt x="747507" y="359972"/>
                  </a:lnTo>
                  <a:cubicBezTo>
                    <a:pt x="747507" y="401478"/>
                    <a:pt x="731019" y="441284"/>
                    <a:pt x="701670" y="470634"/>
                  </a:cubicBezTo>
                  <a:cubicBezTo>
                    <a:pt x="672320" y="499983"/>
                    <a:pt x="632514" y="516472"/>
                    <a:pt x="591007" y="516472"/>
                  </a:cubicBezTo>
                  <a:lnTo>
                    <a:pt x="156500" y="516472"/>
                  </a:lnTo>
                  <a:cubicBezTo>
                    <a:pt x="114993" y="516472"/>
                    <a:pt x="75187" y="499983"/>
                    <a:pt x="45838" y="470634"/>
                  </a:cubicBezTo>
                  <a:cubicBezTo>
                    <a:pt x="16488" y="441284"/>
                    <a:pt x="0" y="401478"/>
                    <a:pt x="0" y="359972"/>
                  </a:cubicBezTo>
                  <a:lnTo>
                    <a:pt x="0" y="156500"/>
                  </a:lnTo>
                  <a:cubicBezTo>
                    <a:pt x="0" y="114993"/>
                    <a:pt x="16488" y="75187"/>
                    <a:pt x="45838" y="45838"/>
                  </a:cubicBezTo>
                  <a:cubicBezTo>
                    <a:pt x="75187" y="16488"/>
                    <a:pt x="114993" y="0"/>
                    <a:pt x="1565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5390C9"/>
              </a:solidFill>
              <a:prstDash val="solid"/>
              <a:round/>
            </a:ln>
          </p:spPr>
        </p:sp>
        <p:sp>
          <p:nvSpPr>
            <p:cNvPr id="18" name="TextBox 18"/>
            <p:cNvSpPr txBox="1"/>
            <p:nvPr/>
          </p:nvSpPr>
          <p:spPr>
            <a:xfrm>
              <a:off x="0" y="-47625"/>
              <a:ext cx="747507" cy="5640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9150441" y="6689768"/>
            <a:ext cx="2522929" cy="1743155"/>
            <a:chOff x="0" y="0"/>
            <a:chExt cx="747507" cy="516472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747507" cy="516472"/>
            </a:xfrm>
            <a:custGeom>
              <a:avLst/>
              <a:gdLst/>
              <a:ahLst/>
              <a:cxnLst/>
              <a:rect l="l" t="t" r="r" b="b"/>
              <a:pathLst>
                <a:path w="747507" h="516472">
                  <a:moveTo>
                    <a:pt x="156500" y="0"/>
                  </a:moveTo>
                  <a:lnTo>
                    <a:pt x="591007" y="0"/>
                  </a:lnTo>
                  <a:cubicBezTo>
                    <a:pt x="632514" y="0"/>
                    <a:pt x="672320" y="16488"/>
                    <a:pt x="701670" y="45838"/>
                  </a:cubicBezTo>
                  <a:cubicBezTo>
                    <a:pt x="731019" y="75187"/>
                    <a:pt x="747507" y="114993"/>
                    <a:pt x="747507" y="156500"/>
                  </a:cubicBezTo>
                  <a:lnTo>
                    <a:pt x="747507" y="359972"/>
                  </a:lnTo>
                  <a:cubicBezTo>
                    <a:pt x="747507" y="401478"/>
                    <a:pt x="731019" y="441284"/>
                    <a:pt x="701670" y="470634"/>
                  </a:cubicBezTo>
                  <a:cubicBezTo>
                    <a:pt x="672320" y="499983"/>
                    <a:pt x="632514" y="516472"/>
                    <a:pt x="591007" y="516472"/>
                  </a:cubicBezTo>
                  <a:lnTo>
                    <a:pt x="156500" y="516472"/>
                  </a:lnTo>
                  <a:cubicBezTo>
                    <a:pt x="114993" y="516472"/>
                    <a:pt x="75187" y="499983"/>
                    <a:pt x="45838" y="470634"/>
                  </a:cubicBezTo>
                  <a:cubicBezTo>
                    <a:pt x="16488" y="441284"/>
                    <a:pt x="0" y="401478"/>
                    <a:pt x="0" y="359972"/>
                  </a:cubicBezTo>
                  <a:lnTo>
                    <a:pt x="0" y="156500"/>
                  </a:lnTo>
                  <a:cubicBezTo>
                    <a:pt x="0" y="114993"/>
                    <a:pt x="16488" y="75187"/>
                    <a:pt x="45838" y="45838"/>
                  </a:cubicBezTo>
                  <a:cubicBezTo>
                    <a:pt x="75187" y="16488"/>
                    <a:pt x="114993" y="0"/>
                    <a:pt x="1565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5390C9"/>
              </a:solidFill>
              <a:prstDash val="solid"/>
              <a:round/>
            </a:ln>
          </p:spPr>
        </p:sp>
        <p:sp>
          <p:nvSpPr>
            <p:cNvPr id="21" name="TextBox 21"/>
            <p:cNvSpPr txBox="1"/>
            <p:nvPr/>
          </p:nvSpPr>
          <p:spPr>
            <a:xfrm>
              <a:off x="0" y="-47625"/>
              <a:ext cx="747507" cy="5640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9237862" y="7060460"/>
            <a:ext cx="2477843" cy="8228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96"/>
              </a:lnSpc>
              <a:spcBef>
                <a:spcPct val="0"/>
              </a:spcBef>
            </a:pPr>
            <a:r>
              <a:rPr lang="en-US" sz="4354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Subwords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6411026" y="7088458"/>
            <a:ext cx="1884536" cy="8228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96"/>
              </a:lnSpc>
              <a:spcBef>
                <a:spcPct val="0"/>
              </a:spcBef>
            </a:pPr>
            <a:r>
              <a:rPr lang="en-US" sz="4354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Word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12249105" y="6395482"/>
            <a:ext cx="2522929" cy="1743155"/>
            <a:chOff x="0" y="0"/>
            <a:chExt cx="747507" cy="516472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747507" cy="516472"/>
            </a:xfrm>
            <a:custGeom>
              <a:avLst/>
              <a:gdLst/>
              <a:ahLst/>
              <a:cxnLst/>
              <a:rect l="l" t="t" r="r" b="b"/>
              <a:pathLst>
                <a:path w="747507" h="516472">
                  <a:moveTo>
                    <a:pt x="156500" y="0"/>
                  </a:moveTo>
                  <a:lnTo>
                    <a:pt x="591007" y="0"/>
                  </a:lnTo>
                  <a:cubicBezTo>
                    <a:pt x="632514" y="0"/>
                    <a:pt x="672320" y="16488"/>
                    <a:pt x="701670" y="45838"/>
                  </a:cubicBezTo>
                  <a:cubicBezTo>
                    <a:pt x="731019" y="75187"/>
                    <a:pt x="747507" y="114993"/>
                    <a:pt x="747507" y="156500"/>
                  </a:cubicBezTo>
                  <a:lnTo>
                    <a:pt x="747507" y="359972"/>
                  </a:lnTo>
                  <a:cubicBezTo>
                    <a:pt x="747507" y="401478"/>
                    <a:pt x="731019" y="441284"/>
                    <a:pt x="701670" y="470634"/>
                  </a:cubicBezTo>
                  <a:cubicBezTo>
                    <a:pt x="672320" y="499983"/>
                    <a:pt x="632514" y="516472"/>
                    <a:pt x="591007" y="516472"/>
                  </a:cubicBezTo>
                  <a:lnTo>
                    <a:pt x="156500" y="516472"/>
                  </a:lnTo>
                  <a:cubicBezTo>
                    <a:pt x="114993" y="516472"/>
                    <a:pt x="75187" y="499983"/>
                    <a:pt x="45838" y="470634"/>
                  </a:cubicBezTo>
                  <a:cubicBezTo>
                    <a:pt x="16488" y="441284"/>
                    <a:pt x="0" y="401478"/>
                    <a:pt x="0" y="359972"/>
                  </a:cubicBezTo>
                  <a:lnTo>
                    <a:pt x="0" y="156500"/>
                  </a:lnTo>
                  <a:cubicBezTo>
                    <a:pt x="0" y="114993"/>
                    <a:pt x="16488" y="75187"/>
                    <a:pt x="45838" y="45838"/>
                  </a:cubicBezTo>
                  <a:cubicBezTo>
                    <a:pt x="75187" y="16488"/>
                    <a:pt x="114993" y="0"/>
                    <a:pt x="1565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5390C9"/>
              </a:solidFill>
              <a:prstDash val="solid"/>
              <a:round/>
            </a:ln>
          </p:spPr>
        </p:sp>
        <p:sp>
          <p:nvSpPr>
            <p:cNvPr id="26" name="TextBox 26"/>
            <p:cNvSpPr txBox="1"/>
            <p:nvPr/>
          </p:nvSpPr>
          <p:spPr>
            <a:xfrm>
              <a:off x="0" y="-47625"/>
              <a:ext cx="747507" cy="5640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12360817" y="6838403"/>
            <a:ext cx="2299505" cy="6977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15"/>
              </a:lnSpc>
              <a:spcBef>
                <a:spcPct val="0"/>
              </a:spcBef>
            </a:pPr>
            <a:r>
              <a:rPr lang="en-US" sz="3654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Characters</a:t>
            </a:r>
          </a:p>
        </p:txBody>
      </p:sp>
      <p:sp>
        <p:nvSpPr>
          <p:cNvPr id="28" name="AutoShape 28"/>
          <p:cNvSpPr/>
          <p:nvPr/>
        </p:nvSpPr>
        <p:spPr>
          <a:xfrm>
            <a:off x="8987198" y="4819312"/>
            <a:ext cx="4051297" cy="1373030"/>
          </a:xfrm>
          <a:prstGeom prst="line">
            <a:avLst/>
          </a:prstGeom>
          <a:ln w="38100" cap="flat">
            <a:solidFill>
              <a:srgbClr val="C4995B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29" name="AutoShape 29"/>
          <p:cNvSpPr/>
          <p:nvPr/>
        </p:nvSpPr>
        <p:spPr>
          <a:xfrm flipH="1">
            <a:off x="4477318" y="4819312"/>
            <a:ext cx="4025423" cy="1373030"/>
          </a:xfrm>
          <a:prstGeom prst="line">
            <a:avLst/>
          </a:prstGeom>
          <a:ln w="38100" cap="flat">
            <a:solidFill>
              <a:srgbClr val="C4995B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0" name="AutoShape 30"/>
          <p:cNvSpPr/>
          <p:nvPr/>
        </p:nvSpPr>
        <p:spPr>
          <a:xfrm flipH="1">
            <a:off x="7051590" y="4971712"/>
            <a:ext cx="1603550" cy="1423770"/>
          </a:xfrm>
          <a:prstGeom prst="line">
            <a:avLst/>
          </a:prstGeom>
          <a:ln w="38100" cap="flat">
            <a:solidFill>
              <a:srgbClr val="C4995B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1" name="AutoShape 31"/>
          <p:cNvSpPr/>
          <p:nvPr/>
        </p:nvSpPr>
        <p:spPr>
          <a:xfrm>
            <a:off x="8987198" y="4971712"/>
            <a:ext cx="1424707" cy="1423770"/>
          </a:xfrm>
          <a:prstGeom prst="line">
            <a:avLst/>
          </a:prstGeom>
          <a:ln w="38100" cap="flat">
            <a:solidFill>
              <a:srgbClr val="C4995B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32" name="Group 32"/>
          <p:cNvGrpSpPr/>
          <p:nvPr/>
        </p:nvGrpSpPr>
        <p:grpSpPr>
          <a:xfrm>
            <a:off x="7508254" y="3548647"/>
            <a:ext cx="2522929" cy="1270665"/>
            <a:chOff x="0" y="0"/>
            <a:chExt cx="747507" cy="376480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747507" cy="376480"/>
            </a:xfrm>
            <a:custGeom>
              <a:avLst/>
              <a:gdLst/>
              <a:ahLst/>
              <a:cxnLst/>
              <a:rect l="l" t="t" r="r" b="b"/>
              <a:pathLst>
                <a:path w="747507" h="376480">
                  <a:moveTo>
                    <a:pt x="156500" y="0"/>
                  </a:moveTo>
                  <a:lnTo>
                    <a:pt x="591007" y="0"/>
                  </a:lnTo>
                  <a:cubicBezTo>
                    <a:pt x="632514" y="0"/>
                    <a:pt x="672320" y="16488"/>
                    <a:pt x="701670" y="45838"/>
                  </a:cubicBezTo>
                  <a:cubicBezTo>
                    <a:pt x="731019" y="75187"/>
                    <a:pt x="747507" y="114993"/>
                    <a:pt x="747507" y="156500"/>
                  </a:cubicBezTo>
                  <a:lnTo>
                    <a:pt x="747507" y="219980"/>
                  </a:lnTo>
                  <a:cubicBezTo>
                    <a:pt x="747507" y="261486"/>
                    <a:pt x="731019" y="301293"/>
                    <a:pt x="701670" y="330642"/>
                  </a:cubicBezTo>
                  <a:cubicBezTo>
                    <a:pt x="672320" y="359991"/>
                    <a:pt x="632514" y="376480"/>
                    <a:pt x="591007" y="376480"/>
                  </a:cubicBezTo>
                  <a:lnTo>
                    <a:pt x="156500" y="376480"/>
                  </a:lnTo>
                  <a:cubicBezTo>
                    <a:pt x="114993" y="376480"/>
                    <a:pt x="75187" y="359991"/>
                    <a:pt x="45838" y="330642"/>
                  </a:cubicBezTo>
                  <a:cubicBezTo>
                    <a:pt x="16488" y="301293"/>
                    <a:pt x="0" y="261486"/>
                    <a:pt x="0" y="219980"/>
                  </a:cubicBezTo>
                  <a:lnTo>
                    <a:pt x="0" y="156500"/>
                  </a:lnTo>
                  <a:cubicBezTo>
                    <a:pt x="0" y="114993"/>
                    <a:pt x="16488" y="75187"/>
                    <a:pt x="45838" y="45838"/>
                  </a:cubicBezTo>
                  <a:cubicBezTo>
                    <a:pt x="75187" y="16488"/>
                    <a:pt x="114993" y="0"/>
                    <a:pt x="1565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5390C9"/>
              </a:solidFill>
              <a:prstDash val="solid"/>
              <a:round/>
            </a:ln>
          </p:spPr>
        </p:sp>
        <p:sp>
          <p:nvSpPr>
            <p:cNvPr id="34" name="TextBox 34"/>
            <p:cNvSpPr txBox="1"/>
            <p:nvPr/>
          </p:nvSpPr>
          <p:spPr>
            <a:xfrm>
              <a:off x="0" y="-47625"/>
              <a:ext cx="747507" cy="4241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35" name="TextBox 35"/>
          <p:cNvSpPr txBox="1"/>
          <p:nvPr/>
        </p:nvSpPr>
        <p:spPr>
          <a:xfrm>
            <a:off x="7894110" y="3614628"/>
            <a:ext cx="1884568" cy="9386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10"/>
              </a:lnSpc>
              <a:spcBef>
                <a:spcPct val="0"/>
              </a:spcBef>
            </a:pPr>
            <a:r>
              <a:rPr lang="en-US" sz="4864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Token</a:t>
            </a:r>
          </a:p>
        </p:txBody>
      </p:sp>
      <p:sp>
        <p:nvSpPr>
          <p:cNvPr id="36" name="Freeform 36"/>
          <p:cNvSpPr/>
          <p:nvPr/>
        </p:nvSpPr>
        <p:spPr>
          <a:xfrm>
            <a:off x="2218989" y="2607303"/>
            <a:ext cx="256423" cy="375660"/>
          </a:xfrm>
          <a:custGeom>
            <a:avLst/>
            <a:gdLst/>
            <a:ahLst/>
            <a:cxnLst/>
            <a:rect l="l" t="t" r="r" b="b"/>
            <a:pathLst>
              <a:path w="256423" h="375660">
                <a:moveTo>
                  <a:pt x="0" y="0"/>
                </a:moveTo>
                <a:lnTo>
                  <a:pt x="256423" y="0"/>
                </a:lnTo>
                <a:lnTo>
                  <a:pt x="256423" y="375660"/>
                </a:lnTo>
                <a:lnTo>
                  <a:pt x="0" y="3756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2578" y="9159492"/>
            <a:ext cx="18300578" cy="1127508"/>
            <a:chOff x="0" y="0"/>
            <a:chExt cx="4819905" cy="29695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9905" cy="296957"/>
            </a:xfrm>
            <a:custGeom>
              <a:avLst/>
              <a:gdLst/>
              <a:ahLst/>
              <a:cxnLst/>
              <a:rect l="l" t="t" r="r" b="b"/>
              <a:pathLst>
                <a:path w="4819905" h="296957">
                  <a:moveTo>
                    <a:pt x="0" y="0"/>
                  </a:moveTo>
                  <a:lnTo>
                    <a:pt x="4819905" y="0"/>
                  </a:lnTo>
                  <a:lnTo>
                    <a:pt x="4819905" y="296957"/>
                  </a:lnTo>
                  <a:lnTo>
                    <a:pt x="0" y="296957"/>
                  </a:lnTo>
                  <a:close/>
                </a:path>
              </a:pathLst>
            </a:custGeom>
            <a:solidFill>
              <a:srgbClr val="38665F">
                <a:alpha val="92941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4819905" cy="3160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68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089194" y="9670570"/>
            <a:ext cx="556964" cy="629088"/>
            <a:chOff x="0" y="0"/>
            <a:chExt cx="742619" cy="83878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742569" cy="838835"/>
            </a:xfrm>
            <a:custGeom>
              <a:avLst/>
              <a:gdLst/>
              <a:ahLst/>
              <a:cxnLst/>
              <a:rect l="l" t="t" r="r" b="b"/>
              <a:pathLst>
                <a:path w="742569" h="838835">
                  <a:moveTo>
                    <a:pt x="0" y="0"/>
                  </a:moveTo>
                  <a:lnTo>
                    <a:pt x="742569" y="0"/>
                  </a:lnTo>
                  <a:lnTo>
                    <a:pt x="742569" y="838835"/>
                  </a:lnTo>
                  <a:lnTo>
                    <a:pt x="0" y="838835"/>
                  </a:lnTo>
                  <a:close/>
                </a:path>
              </a:pathLst>
            </a:custGeom>
            <a:solidFill>
              <a:srgbClr val="C39A5C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7" name="Freeform 7"/>
          <p:cNvSpPr/>
          <p:nvPr/>
        </p:nvSpPr>
        <p:spPr>
          <a:xfrm>
            <a:off x="7788043" y="9256079"/>
            <a:ext cx="1653369" cy="925887"/>
          </a:xfrm>
          <a:custGeom>
            <a:avLst/>
            <a:gdLst/>
            <a:ahLst/>
            <a:cxnLst/>
            <a:rect l="l" t="t" r="r" b="b"/>
            <a:pathLst>
              <a:path w="1653369" h="925887">
                <a:moveTo>
                  <a:pt x="0" y="0"/>
                </a:moveTo>
                <a:lnTo>
                  <a:pt x="1653369" y="0"/>
                </a:lnTo>
                <a:lnTo>
                  <a:pt x="1653369" y="925887"/>
                </a:lnTo>
                <a:lnTo>
                  <a:pt x="0" y="9258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3177320" y="9204673"/>
            <a:ext cx="2154346" cy="1028700"/>
          </a:xfrm>
          <a:custGeom>
            <a:avLst/>
            <a:gdLst/>
            <a:ahLst/>
            <a:cxnLst/>
            <a:rect l="l" t="t" r="r" b="b"/>
            <a:pathLst>
              <a:path w="2154346" h="1028700">
                <a:moveTo>
                  <a:pt x="0" y="0"/>
                </a:moveTo>
                <a:lnTo>
                  <a:pt x="2154346" y="0"/>
                </a:lnTo>
                <a:lnTo>
                  <a:pt x="2154346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413048" y="9269386"/>
            <a:ext cx="2070381" cy="963987"/>
          </a:xfrm>
          <a:custGeom>
            <a:avLst/>
            <a:gdLst/>
            <a:ahLst/>
            <a:cxnLst/>
            <a:rect l="l" t="t" r="r" b="b"/>
            <a:pathLst>
              <a:path w="2070381" h="963987">
                <a:moveTo>
                  <a:pt x="0" y="0"/>
                </a:moveTo>
                <a:lnTo>
                  <a:pt x="2070381" y="0"/>
                </a:lnTo>
                <a:lnTo>
                  <a:pt x="2070381" y="963987"/>
                </a:lnTo>
                <a:lnTo>
                  <a:pt x="0" y="96398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0" name="AutoShape 10"/>
          <p:cNvSpPr/>
          <p:nvPr/>
        </p:nvSpPr>
        <p:spPr>
          <a:xfrm>
            <a:off x="650250" y="985174"/>
            <a:ext cx="12505112" cy="12700"/>
          </a:xfrm>
          <a:prstGeom prst="line">
            <a:avLst/>
          </a:prstGeom>
          <a:ln w="47625" cap="rnd">
            <a:solidFill>
              <a:srgbClr val="C4995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Freeform 11"/>
          <p:cNvSpPr/>
          <p:nvPr/>
        </p:nvSpPr>
        <p:spPr>
          <a:xfrm>
            <a:off x="1300595" y="1564048"/>
            <a:ext cx="1013107" cy="569873"/>
          </a:xfrm>
          <a:custGeom>
            <a:avLst/>
            <a:gdLst/>
            <a:ahLst/>
            <a:cxnLst/>
            <a:rect l="l" t="t" r="r" b="b"/>
            <a:pathLst>
              <a:path w="1013107" h="569873">
                <a:moveTo>
                  <a:pt x="0" y="0"/>
                </a:moveTo>
                <a:lnTo>
                  <a:pt x="1013107" y="0"/>
                </a:lnTo>
                <a:lnTo>
                  <a:pt x="1013107" y="569873"/>
                </a:lnTo>
                <a:lnTo>
                  <a:pt x="0" y="56987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743631" y="3210512"/>
            <a:ext cx="16345563" cy="4549515"/>
          </a:xfrm>
          <a:custGeom>
            <a:avLst/>
            <a:gdLst/>
            <a:ahLst/>
            <a:cxnLst/>
            <a:rect l="l" t="t" r="r" b="b"/>
            <a:pathLst>
              <a:path w="16345563" h="4549515">
                <a:moveTo>
                  <a:pt x="0" y="0"/>
                </a:moveTo>
                <a:lnTo>
                  <a:pt x="16345563" y="0"/>
                </a:lnTo>
                <a:lnTo>
                  <a:pt x="16345563" y="4549515"/>
                </a:lnTo>
                <a:lnTo>
                  <a:pt x="0" y="454951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300595" y="72433"/>
            <a:ext cx="5790366" cy="813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59"/>
              </a:lnSpc>
              <a:spcBef>
                <a:spcPct val="0"/>
              </a:spcBef>
            </a:pPr>
            <a:r>
              <a:rPr lang="en-US" sz="4328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Large Language Model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7222643" y="9786677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106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229684" y="1478259"/>
            <a:ext cx="5771316" cy="5444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411"/>
              </a:lnSpc>
              <a:spcBef>
                <a:spcPct val="0"/>
              </a:spcBef>
            </a:pPr>
            <a:r>
              <a:rPr lang="en-US" sz="3151" dirty="0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A culturally aware LLM( Saudi )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6348366" y="8002860"/>
            <a:ext cx="233149" cy="6931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38"/>
              </a:lnSpc>
              <a:spcBef>
                <a:spcPct val="0"/>
              </a:spcBef>
            </a:pPr>
            <a:r>
              <a:rPr lang="en-US" sz="3670" u="sng">
                <a:solidFill>
                  <a:srgbClr val="004AAD"/>
                </a:solidFill>
                <a:latin typeface="Times New Roman MT"/>
                <a:ea typeface="Times New Roman MT"/>
                <a:cs typeface="Times New Roman MT"/>
                <a:sym typeface="Times New Roman MT"/>
                <a:hlinkClick r:id="rId7" tooltip="https://link.springer.com/article/10.1007/s44443-025-00137-9#Sec12"/>
              </a:rPr>
              <a:t>*</a:t>
            </a:r>
          </a:p>
        </p:txBody>
      </p:sp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089194" y="9670570"/>
            <a:ext cx="556964" cy="629088"/>
            <a:chOff x="0" y="0"/>
            <a:chExt cx="742619" cy="83878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42569" cy="838835"/>
            </a:xfrm>
            <a:custGeom>
              <a:avLst/>
              <a:gdLst/>
              <a:ahLst/>
              <a:cxnLst/>
              <a:rect l="l" t="t" r="r" b="b"/>
              <a:pathLst>
                <a:path w="742569" h="838835">
                  <a:moveTo>
                    <a:pt x="0" y="0"/>
                  </a:moveTo>
                  <a:lnTo>
                    <a:pt x="742569" y="0"/>
                  </a:lnTo>
                  <a:lnTo>
                    <a:pt x="742569" y="838835"/>
                  </a:lnTo>
                  <a:lnTo>
                    <a:pt x="0" y="838835"/>
                  </a:lnTo>
                  <a:close/>
                </a:path>
              </a:pathLst>
            </a:custGeom>
            <a:solidFill>
              <a:srgbClr val="C39A5C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4" name="Group 4"/>
          <p:cNvGrpSpPr/>
          <p:nvPr/>
        </p:nvGrpSpPr>
        <p:grpSpPr>
          <a:xfrm>
            <a:off x="16960760" y="9632298"/>
            <a:ext cx="826042" cy="549668"/>
            <a:chOff x="0" y="0"/>
            <a:chExt cx="1101389" cy="73289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101389" cy="732891"/>
            </a:xfrm>
            <a:custGeom>
              <a:avLst/>
              <a:gdLst/>
              <a:ahLst/>
              <a:cxnLst/>
              <a:rect l="l" t="t" r="r" b="b"/>
              <a:pathLst>
                <a:path w="1101389" h="732891">
                  <a:moveTo>
                    <a:pt x="0" y="0"/>
                  </a:moveTo>
                  <a:lnTo>
                    <a:pt x="1101389" y="0"/>
                  </a:lnTo>
                  <a:lnTo>
                    <a:pt x="1101389" y="732891"/>
                  </a:lnTo>
                  <a:lnTo>
                    <a:pt x="0" y="73289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19050"/>
              <a:ext cx="1101389" cy="751941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1679"/>
                </a:lnSpc>
              </a:pPr>
              <a:r>
                <a:rPr lang="en-US" sz="1399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‹#›</a:t>
              </a:r>
            </a:p>
          </p:txBody>
        </p:sp>
      </p:grp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650226" y="437624"/>
            <a:ext cx="1525644" cy="681090"/>
            <a:chOff x="0" y="0"/>
            <a:chExt cx="2034192" cy="90812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034159" cy="908177"/>
            </a:xfrm>
            <a:custGeom>
              <a:avLst/>
              <a:gdLst/>
              <a:ahLst/>
              <a:cxnLst/>
              <a:rect l="l" t="t" r="r" b="b"/>
              <a:pathLst>
                <a:path w="2034159" h="908177">
                  <a:moveTo>
                    <a:pt x="0" y="0"/>
                  </a:moveTo>
                  <a:lnTo>
                    <a:pt x="2034159" y="0"/>
                  </a:lnTo>
                  <a:lnTo>
                    <a:pt x="2034159" y="908177"/>
                  </a:lnTo>
                  <a:lnTo>
                    <a:pt x="0" y="9081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id="9" name="AutoShape 9"/>
          <p:cNvSpPr/>
          <p:nvPr/>
        </p:nvSpPr>
        <p:spPr>
          <a:xfrm rot="3491">
            <a:off x="2506389" y="1027868"/>
            <a:ext cx="12505118" cy="0"/>
          </a:xfrm>
          <a:prstGeom prst="line">
            <a:avLst/>
          </a:prstGeom>
          <a:ln w="9525" cap="rnd">
            <a:solidFill>
              <a:srgbClr val="C4995B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15331666" y="536576"/>
            <a:ext cx="2306106" cy="489898"/>
            <a:chOff x="0" y="0"/>
            <a:chExt cx="3074808" cy="653197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074797" cy="653161"/>
            </a:xfrm>
            <a:custGeom>
              <a:avLst/>
              <a:gdLst/>
              <a:ahLst/>
              <a:cxnLst/>
              <a:rect l="l" t="t" r="r" b="b"/>
              <a:pathLst>
                <a:path w="3074797" h="653161">
                  <a:moveTo>
                    <a:pt x="0" y="0"/>
                  </a:moveTo>
                  <a:lnTo>
                    <a:pt x="3074797" y="0"/>
                  </a:lnTo>
                  <a:lnTo>
                    <a:pt x="3074797" y="653161"/>
                  </a:lnTo>
                  <a:lnTo>
                    <a:pt x="0" y="653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0" y="6380266"/>
            <a:ext cx="9144000" cy="3906734"/>
            <a:chOff x="0" y="0"/>
            <a:chExt cx="12192000" cy="5208979"/>
          </a:xfrm>
        </p:grpSpPr>
        <p:sp>
          <p:nvSpPr>
            <p:cNvPr id="13" name="Freeform 13"/>
            <p:cNvSpPr/>
            <p:nvPr/>
          </p:nvSpPr>
          <p:spPr>
            <a:xfrm flipH="1">
              <a:off x="0" y="0"/>
              <a:ext cx="12192000" cy="5209032"/>
            </a:xfrm>
            <a:custGeom>
              <a:avLst/>
              <a:gdLst/>
              <a:ahLst/>
              <a:cxnLst/>
              <a:rect l="l" t="t" r="r" b="b"/>
              <a:pathLst>
                <a:path w="12192000" h="5209032">
                  <a:moveTo>
                    <a:pt x="12192000" y="0"/>
                  </a:moveTo>
                  <a:lnTo>
                    <a:pt x="0" y="0"/>
                  </a:lnTo>
                  <a:lnTo>
                    <a:pt x="0" y="5209032"/>
                  </a:lnTo>
                  <a:lnTo>
                    <a:pt x="12192000" y="5209032"/>
                  </a:lnTo>
                  <a:lnTo>
                    <a:pt x="12192000" y="0"/>
                  </a:lnTo>
                  <a:close/>
                </a:path>
              </a:pathLst>
            </a:custGeom>
            <a:blipFill>
              <a:blip r:embed="rId3"/>
              <a:stretch>
                <a:fillRect l="2" r="-100004" b="-163314"/>
              </a:stretch>
            </a:blipFill>
          </p:spPr>
        </p:sp>
      </p:grpSp>
      <p:grpSp>
        <p:nvGrpSpPr>
          <p:cNvPr id="14" name="Group 14"/>
          <p:cNvGrpSpPr/>
          <p:nvPr/>
        </p:nvGrpSpPr>
        <p:grpSpPr>
          <a:xfrm>
            <a:off x="-165982" y="-72122"/>
            <a:ext cx="18619966" cy="10488676"/>
            <a:chOff x="0" y="0"/>
            <a:chExt cx="24826621" cy="13984901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4826595" cy="13984860"/>
            </a:xfrm>
            <a:custGeom>
              <a:avLst/>
              <a:gdLst/>
              <a:ahLst/>
              <a:cxnLst/>
              <a:rect l="l" t="t" r="r" b="b"/>
              <a:pathLst>
                <a:path w="24826595" h="13984860">
                  <a:moveTo>
                    <a:pt x="0" y="0"/>
                  </a:moveTo>
                  <a:lnTo>
                    <a:pt x="24826595" y="0"/>
                  </a:lnTo>
                  <a:lnTo>
                    <a:pt x="24826595" y="13984860"/>
                  </a:lnTo>
                  <a:lnTo>
                    <a:pt x="0" y="13984860"/>
                  </a:lnTo>
                  <a:close/>
                </a:path>
              </a:pathLst>
            </a:custGeom>
            <a:solidFill>
              <a:srgbClr val="013530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16" name="Group 16"/>
          <p:cNvGrpSpPr>
            <a:grpSpLocks noChangeAspect="1"/>
          </p:cNvGrpSpPr>
          <p:nvPr/>
        </p:nvGrpSpPr>
        <p:grpSpPr>
          <a:xfrm rot="-5400000">
            <a:off x="3899664" y="-4132984"/>
            <a:ext cx="10488676" cy="18610404"/>
            <a:chOff x="0" y="0"/>
            <a:chExt cx="13984901" cy="24813872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3984860" cy="24813895"/>
            </a:xfrm>
            <a:custGeom>
              <a:avLst/>
              <a:gdLst/>
              <a:ahLst/>
              <a:cxnLst/>
              <a:rect l="l" t="t" r="r" b="b"/>
              <a:pathLst>
                <a:path w="13984860" h="24813895">
                  <a:moveTo>
                    <a:pt x="0" y="0"/>
                  </a:moveTo>
                  <a:lnTo>
                    <a:pt x="13984860" y="0"/>
                  </a:lnTo>
                  <a:lnTo>
                    <a:pt x="13984860" y="24813895"/>
                  </a:lnTo>
                  <a:lnTo>
                    <a:pt x="0" y="248138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50000"/>
              </a:blip>
              <a:stretch>
                <a:fillRect r="-275" b="49"/>
              </a:stretch>
            </a:blipFill>
          </p:spPr>
        </p:sp>
      </p:grp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662728" y="444500"/>
            <a:ext cx="2907446" cy="1301172"/>
            <a:chOff x="0" y="0"/>
            <a:chExt cx="3876595" cy="1734896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3876548" cy="1734947"/>
            </a:xfrm>
            <a:custGeom>
              <a:avLst/>
              <a:gdLst/>
              <a:ahLst/>
              <a:cxnLst/>
              <a:rect l="l" t="t" r="r" b="b"/>
              <a:pathLst>
                <a:path w="3876548" h="1734947">
                  <a:moveTo>
                    <a:pt x="0" y="0"/>
                  </a:moveTo>
                  <a:lnTo>
                    <a:pt x="3876548" y="0"/>
                  </a:lnTo>
                  <a:lnTo>
                    <a:pt x="3876548" y="1734947"/>
                  </a:lnTo>
                  <a:lnTo>
                    <a:pt x="0" y="17349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grpSp>
        <p:nvGrpSpPr>
          <p:cNvPr id="20" name="Group 20"/>
          <p:cNvGrpSpPr>
            <a:grpSpLocks noChangeAspect="1"/>
          </p:cNvGrpSpPr>
          <p:nvPr/>
        </p:nvGrpSpPr>
        <p:grpSpPr>
          <a:xfrm>
            <a:off x="13532936" y="679450"/>
            <a:ext cx="4107364" cy="872180"/>
            <a:chOff x="0" y="0"/>
            <a:chExt cx="5476485" cy="1162907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5476494" cy="1162939"/>
            </a:xfrm>
            <a:custGeom>
              <a:avLst/>
              <a:gdLst/>
              <a:ahLst/>
              <a:cxnLst/>
              <a:rect l="l" t="t" r="r" b="b"/>
              <a:pathLst>
                <a:path w="5476494" h="1162939">
                  <a:moveTo>
                    <a:pt x="0" y="0"/>
                  </a:moveTo>
                  <a:lnTo>
                    <a:pt x="5476494" y="0"/>
                  </a:lnTo>
                  <a:lnTo>
                    <a:pt x="5476494" y="1162939"/>
                  </a:lnTo>
                  <a:lnTo>
                    <a:pt x="0" y="11629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id="22" name="Freeform 22"/>
          <p:cNvSpPr/>
          <p:nvPr/>
        </p:nvSpPr>
        <p:spPr>
          <a:xfrm>
            <a:off x="4822457" y="1940156"/>
            <a:ext cx="8643086" cy="6406687"/>
          </a:xfrm>
          <a:custGeom>
            <a:avLst/>
            <a:gdLst/>
            <a:ahLst/>
            <a:cxnLst/>
            <a:rect l="l" t="t" r="r" b="b"/>
            <a:pathLst>
              <a:path w="8643086" h="6406687">
                <a:moveTo>
                  <a:pt x="0" y="0"/>
                </a:moveTo>
                <a:lnTo>
                  <a:pt x="8643086" y="0"/>
                </a:lnTo>
                <a:lnTo>
                  <a:pt x="8643086" y="6406688"/>
                </a:lnTo>
                <a:lnTo>
                  <a:pt x="0" y="640668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089194" y="9670570"/>
            <a:ext cx="556964" cy="629088"/>
            <a:chOff x="0" y="0"/>
            <a:chExt cx="742619" cy="83878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42569" cy="838835"/>
            </a:xfrm>
            <a:custGeom>
              <a:avLst/>
              <a:gdLst/>
              <a:ahLst/>
              <a:cxnLst/>
              <a:rect l="l" t="t" r="r" b="b"/>
              <a:pathLst>
                <a:path w="742569" h="838835">
                  <a:moveTo>
                    <a:pt x="0" y="0"/>
                  </a:moveTo>
                  <a:lnTo>
                    <a:pt x="742569" y="0"/>
                  </a:lnTo>
                  <a:lnTo>
                    <a:pt x="742569" y="838835"/>
                  </a:lnTo>
                  <a:lnTo>
                    <a:pt x="0" y="838835"/>
                  </a:lnTo>
                  <a:close/>
                </a:path>
              </a:pathLst>
            </a:custGeom>
            <a:solidFill>
              <a:srgbClr val="C39A5C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4" name="Group 4"/>
          <p:cNvGrpSpPr/>
          <p:nvPr/>
        </p:nvGrpSpPr>
        <p:grpSpPr>
          <a:xfrm>
            <a:off x="16960760" y="9632298"/>
            <a:ext cx="826042" cy="549668"/>
            <a:chOff x="0" y="0"/>
            <a:chExt cx="1101389" cy="73289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101389" cy="732891"/>
            </a:xfrm>
            <a:custGeom>
              <a:avLst/>
              <a:gdLst/>
              <a:ahLst/>
              <a:cxnLst/>
              <a:rect l="l" t="t" r="r" b="b"/>
              <a:pathLst>
                <a:path w="1101389" h="732891">
                  <a:moveTo>
                    <a:pt x="0" y="0"/>
                  </a:moveTo>
                  <a:lnTo>
                    <a:pt x="1101389" y="0"/>
                  </a:lnTo>
                  <a:lnTo>
                    <a:pt x="1101389" y="732891"/>
                  </a:lnTo>
                  <a:lnTo>
                    <a:pt x="0" y="73289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19050"/>
              <a:ext cx="1101389" cy="751941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1679"/>
                </a:lnSpc>
              </a:pPr>
              <a:r>
                <a:rPr lang="en-US" sz="1399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‹#›</a:t>
              </a:r>
            </a:p>
          </p:txBody>
        </p:sp>
      </p:grp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650226" y="437624"/>
            <a:ext cx="1525644" cy="681090"/>
            <a:chOff x="0" y="0"/>
            <a:chExt cx="2034192" cy="90812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034159" cy="908177"/>
            </a:xfrm>
            <a:custGeom>
              <a:avLst/>
              <a:gdLst/>
              <a:ahLst/>
              <a:cxnLst/>
              <a:rect l="l" t="t" r="r" b="b"/>
              <a:pathLst>
                <a:path w="2034159" h="908177">
                  <a:moveTo>
                    <a:pt x="0" y="0"/>
                  </a:moveTo>
                  <a:lnTo>
                    <a:pt x="2034159" y="0"/>
                  </a:lnTo>
                  <a:lnTo>
                    <a:pt x="2034159" y="908177"/>
                  </a:lnTo>
                  <a:lnTo>
                    <a:pt x="0" y="9081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id="9" name="AutoShape 9"/>
          <p:cNvSpPr/>
          <p:nvPr/>
        </p:nvSpPr>
        <p:spPr>
          <a:xfrm rot="3491">
            <a:off x="2506389" y="1027868"/>
            <a:ext cx="12505118" cy="0"/>
          </a:xfrm>
          <a:prstGeom prst="line">
            <a:avLst/>
          </a:prstGeom>
          <a:ln w="9525" cap="rnd">
            <a:solidFill>
              <a:srgbClr val="C4995B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15331666" y="536576"/>
            <a:ext cx="2306106" cy="489898"/>
            <a:chOff x="0" y="0"/>
            <a:chExt cx="3074808" cy="653197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074797" cy="653161"/>
            </a:xfrm>
            <a:custGeom>
              <a:avLst/>
              <a:gdLst/>
              <a:ahLst/>
              <a:cxnLst/>
              <a:rect l="l" t="t" r="r" b="b"/>
              <a:pathLst>
                <a:path w="3074797" h="653161">
                  <a:moveTo>
                    <a:pt x="0" y="0"/>
                  </a:moveTo>
                  <a:lnTo>
                    <a:pt x="3074797" y="0"/>
                  </a:lnTo>
                  <a:lnTo>
                    <a:pt x="3074797" y="653161"/>
                  </a:lnTo>
                  <a:lnTo>
                    <a:pt x="0" y="653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0" y="6380266"/>
            <a:ext cx="9144000" cy="3906734"/>
            <a:chOff x="0" y="0"/>
            <a:chExt cx="12192000" cy="5208979"/>
          </a:xfrm>
        </p:grpSpPr>
        <p:sp>
          <p:nvSpPr>
            <p:cNvPr id="13" name="Freeform 13"/>
            <p:cNvSpPr/>
            <p:nvPr/>
          </p:nvSpPr>
          <p:spPr>
            <a:xfrm flipH="1">
              <a:off x="0" y="0"/>
              <a:ext cx="12192000" cy="5209032"/>
            </a:xfrm>
            <a:custGeom>
              <a:avLst/>
              <a:gdLst/>
              <a:ahLst/>
              <a:cxnLst/>
              <a:rect l="l" t="t" r="r" b="b"/>
              <a:pathLst>
                <a:path w="12192000" h="5209032">
                  <a:moveTo>
                    <a:pt x="12192000" y="0"/>
                  </a:moveTo>
                  <a:lnTo>
                    <a:pt x="0" y="0"/>
                  </a:lnTo>
                  <a:lnTo>
                    <a:pt x="0" y="5209032"/>
                  </a:lnTo>
                  <a:lnTo>
                    <a:pt x="12192000" y="5209032"/>
                  </a:lnTo>
                  <a:lnTo>
                    <a:pt x="12192000" y="0"/>
                  </a:lnTo>
                  <a:close/>
                </a:path>
              </a:pathLst>
            </a:custGeom>
            <a:blipFill>
              <a:blip r:embed="rId3"/>
              <a:stretch>
                <a:fillRect l="2" r="-100004" b="-163314"/>
              </a:stretch>
            </a:blipFill>
          </p:spPr>
        </p:sp>
      </p:grpSp>
      <p:grpSp>
        <p:nvGrpSpPr>
          <p:cNvPr id="14" name="Group 14"/>
          <p:cNvGrpSpPr/>
          <p:nvPr/>
        </p:nvGrpSpPr>
        <p:grpSpPr>
          <a:xfrm>
            <a:off x="-165982" y="-72122"/>
            <a:ext cx="18619966" cy="10488676"/>
            <a:chOff x="0" y="0"/>
            <a:chExt cx="24826621" cy="13984901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4826595" cy="13984860"/>
            </a:xfrm>
            <a:custGeom>
              <a:avLst/>
              <a:gdLst/>
              <a:ahLst/>
              <a:cxnLst/>
              <a:rect l="l" t="t" r="r" b="b"/>
              <a:pathLst>
                <a:path w="24826595" h="13984860">
                  <a:moveTo>
                    <a:pt x="0" y="0"/>
                  </a:moveTo>
                  <a:lnTo>
                    <a:pt x="24826595" y="0"/>
                  </a:lnTo>
                  <a:lnTo>
                    <a:pt x="24826595" y="13984860"/>
                  </a:lnTo>
                  <a:lnTo>
                    <a:pt x="0" y="13984860"/>
                  </a:lnTo>
                  <a:close/>
                </a:path>
              </a:pathLst>
            </a:custGeom>
            <a:solidFill>
              <a:srgbClr val="013530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16" name="Group 16"/>
          <p:cNvGrpSpPr>
            <a:grpSpLocks noChangeAspect="1"/>
          </p:cNvGrpSpPr>
          <p:nvPr/>
        </p:nvGrpSpPr>
        <p:grpSpPr>
          <a:xfrm rot="-5400000">
            <a:off x="3899664" y="-4132984"/>
            <a:ext cx="10488676" cy="18610404"/>
            <a:chOff x="0" y="0"/>
            <a:chExt cx="13984901" cy="24813872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3984860" cy="24813895"/>
            </a:xfrm>
            <a:custGeom>
              <a:avLst/>
              <a:gdLst/>
              <a:ahLst/>
              <a:cxnLst/>
              <a:rect l="l" t="t" r="r" b="b"/>
              <a:pathLst>
                <a:path w="13984860" h="24813895">
                  <a:moveTo>
                    <a:pt x="0" y="0"/>
                  </a:moveTo>
                  <a:lnTo>
                    <a:pt x="13984860" y="0"/>
                  </a:lnTo>
                  <a:lnTo>
                    <a:pt x="13984860" y="24813895"/>
                  </a:lnTo>
                  <a:lnTo>
                    <a:pt x="0" y="248138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50000"/>
              </a:blip>
              <a:stretch>
                <a:fillRect r="-275" b="49"/>
              </a:stretch>
            </a:blipFill>
          </p:spPr>
        </p:sp>
      </p:grp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13532936" y="679450"/>
            <a:ext cx="4107364" cy="872180"/>
            <a:chOff x="0" y="0"/>
            <a:chExt cx="5476485" cy="1162907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5476494" cy="1162939"/>
            </a:xfrm>
            <a:custGeom>
              <a:avLst/>
              <a:gdLst/>
              <a:ahLst/>
              <a:cxnLst/>
              <a:rect l="l" t="t" r="r" b="b"/>
              <a:pathLst>
                <a:path w="5476494" h="1162939">
                  <a:moveTo>
                    <a:pt x="0" y="0"/>
                  </a:moveTo>
                  <a:lnTo>
                    <a:pt x="5476494" y="0"/>
                  </a:lnTo>
                  <a:lnTo>
                    <a:pt x="5476494" y="1162939"/>
                  </a:lnTo>
                  <a:lnTo>
                    <a:pt x="0" y="11629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id="20" name="Freeform 20"/>
          <p:cNvSpPr/>
          <p:nvPr/>
        </p:nvSpPr>
        <p:spPr>
          <a:xfrm>
            <a:off x="2291822" y="3309883"/>
            <a:ext cx="14668938" cy="3667234"/>
          </a:xfrm>
          <a:custGeom>
            <a:avLst/>
            <a:gdLst/>
            <a:ahLst/>
            <a:cxnLst/>
            <a:rect l="l" t="t" r="r" b="b"/>
            <a:pathLst>
              <a:path w="14668938" h="3667234">
                <a:moveTo>
                  <a:pt x="0" y="0"/>
                </a:moveTo>
                <a:lnTo>
                  <a:pt x="14668938" y="0"/>
                </a:lnTo>
                <a:lnTo>
                  <a:pt x="14668938" y="3667234"/>
                </a:lnTo>
                <a:lnTo>
                  <a:pt x="0" y="366723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089194" y="9670570"/>
            <a:ext cx="556964" cy="629088"/>
            <a:chOff x="0" y="0"/>
            <a:chExt cx="742619" cy="83878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42569" cy="838835"/>
            </a:xfrm>
            <a:custGeom>
              <a:avLst/>
              <a:gdLst/>
              <a:ahLst/>
              <a:cxnLst/>
              <a:rect l="l" t="t" r="r" b="b"/>
              <a:pathLst>
                <a:path w="742569" h="838835">
                  <a:moveTo>
                    <a:pt x="0" y="0"/>
                  </a:moveTo>
                  <a:lnTo>
                    <a:pt x="742569" y="0"/>
                  </a:lnTo>
                  <a:lnTo>
                    <a:pt x="742569" y="838835"/>
                  </a:lnTo>
                  <a:lnTo>
                    <a:pt x="0" y="838835"/>
                  </a:lnTo>
                  <a:close/>
                </a:path>
              </a:pathLst>
            </a:custGeom>
            <a:solidFill>
              <a:srgbClr val="C39A5C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273100" y="38140"/>
            <a:ext cx="1525644" cy="681090"/>
            <a:chOff x="0" y="0"/>
            <a:chExt cx="2034192" cy="90812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034159" cy="908177"/>
            </a:xfrm>
            <a:custGeom>
              <a:avLst/>
              <a:gdLst/>
              <a:ahLst/>
              <a:cxnLst/>
              <a:rect l="l" t="t" r="r" b="b"/>
              <a:pathLst>
                <a:path w="2034159" h="908177">
                  <a:moveTo>
                    <a:pt x="0" y="0"/>
                  </a:moveTo>
                  <a:lnTo>
                    <a:pt x="2034159" y="0"/>
                  </a:lnTo>
                  <a:lnTo>
                    <a:pt x="2034159" y="908177"/>
                  </a:lnTo>
                  <a:lnTo>
                    <a:pt x="0" y="9081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id="6" name="AutoShape 6"/>
          <p:cNvSpPr/>
          <p:nvPr/>
        </p:nvSpPr>
        <p:spPr>
          <a:xfrm>
            <a:off x="650250" y="1150806"/>
            <a:ext cx="12505112" cy="12700"/>
          </a:xfrm>
          <a:prstGeom prst="line">
            <a:avLst/>
          </a:prstGeom>
          <a:ln w="47625" cap="rnd">
            <a:solidFill>
              <a:srgbClr val="C4995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Freeform 7"/>
          <p:cNvSpPr/>
          <p:nvPr/>
        </p:nvSpPr>
        <p:spPr>
          <a:xfrm>
            <a:off x="1542321" y="1711377"/>
            <a:ext cx="256423" cy="375660"/>
          </a:xfrm>
          <a:custGeom>
            <a:avLst/>
            <a:gdLst/>
            <a:ahLst/>
            <a:cxnLst/>
            <a:rect l="l" t="t" r="r" b="b"/>
            <a:pathLst>
              <a:path w="256423" h="375660">
                <a:moveTo>
                  <a:pt x="0" y="0"/>
                </a:moveTo>
                <a:lnTo>
                  <a:pt x="256423" y="0"/>
                </a:lnTo>
                <a:lnTo>
                  <a:pt x="256423" y="375660"/>
                </a:lnTo>
                <a:lnTo>
                  <a:pt x="0" y="3756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837290" y="229142"/>
            <a:ext cx="4964238" cy="8182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59"/>
              </a:lnSpc>
              <a:spcBef>
                <a:spcPct val="0"/>
              </a:spcBef>
            </a:pPr>
            <a:r>
              <a:rPr lang="en-US" sz="4328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Text Preprocessing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7222643" y="9786677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17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918448" y="1549452"/>
            <a:ext cx="3110752" cy="6680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409"/>
              </a:lnSpc>
              <a:spcBef>
                <a:spcPct val="0"/>
              </a:spcBef>
            </a:pPr>
            <a:r>
              <a:rPr lang="en-US" sz="3864" dirty="0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Tokenization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731079" y="2369408"/>
            <a:ext cx="3495819" cy="606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54"/>
              </a:lnSpc>
              <a:spcBef>
                <a:spcPct val="0"/>
              </a:spcBef>
            </a:pPr>
            <a:r>
              <a:rPr lang="en-US" sz="3181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Word Tokenization</a:t>
            </a:r>
          </a:p>
        </p:txBody>
      </p:sp>
      <p:sp>
        <p:nvSpPr>
          <p:cNvPr id="12" name="Freeform 12"/>
          <p:cNvSpPr/>
          <p:nvPr/>
        </p:nvSpPr>
        <p:spPr>
          <a:xfrm>
            <a:off x="4286690" y="3426566"/>
            <a:ext cx="10298796" cy="6407736"/>
          </a:xfrm>
          <a:custGeom>
            <a:avLst/>
            <a:gdLst/>
            <a:ahLst/>
            <a:cxnLst/>
            <a:rect l="l" t="t" r="r" b="b"/>
            <a:pathLst>
              <a:path w="10298796" h="6407736">
                <a:moveTo>
                  <a:pt x="0" y="0"/>
                </a:moveTo>
                <a:lnTo>
                  <a:pt x="10298797" y="0"/>
                </a:lnTo>
                <a:lnTo>
                  <a:pt x="10298797" y="6407736"/>
                </a:lnTo>
                <a:lnTo>
                  <a:pt x="0" y="640773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6680"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2346482" y="2519886"/>
            <a:ext cx="266273" cy="390090"/>
          </a:xfrm>
          <a:custGeom>
            <a:avLst/>
            <a:gdLst/>
            <a:ahLst/>
            <a:cxnLst/>
            <a:rect l="l" t="t" r="r" b="b"/>
            <a:pathLst>
              <a:path w="266273" h="390090">
                <a:moveTo>
                  <a:pt x="0" y="0"/>
                </a:moveTo>
                <a:lnTo>
                  <a:pt x="266274" y="0"/>
                </a:lnTo>
                <a:lnTo>
                  <a:pt x="266274" y="390090"/>
                </a:lnTo>
                <a:lnTo>
                  <a:pt x="0" y="39009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089194" y="9670570"/>
            <a:ext cx="556964" cy="629088"/>
            <a:chOff x="0" y="0"/>
            <a:chExt cx="742619" cy="83878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42569" cy="838835"/>
            </a:xfrm>
            <a:custGeom>
              <a:avLst/>
              <a:gdLst/>
              <a:ahLst/>
              <a:cxnLst/>
              <a:rect l="l" t="t" r="r" b="b"/>
              <a:pathLst>
                <a:path w="742569" h="838835">
                  <a:moveTo>
                    <a:pt x="0" y="0"/>
                  </a:moveTo>
                  <a:lnTo>
                    <a:pt x="742569" y="0"/>
                  </a:lnTo>
                  <a:lnTo>
                    <a:pt x="742569" y="838835"/>
                  </a:lnTo>
                  <a:lnTo>
                    <a:pt x="0" y="838835"/>
                  </a:lnTo>
                  <a:close/>
                </a:path>
              </a:pathLst>
            </a:custGeom>
            <a:solidFill>
              <a:srgbClr val="C39A5C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273100" y="38140"/>
            <a:ext cx="1525644" cy="681090"/>
            <a:chOff x="0" y="0"/>
            <a:chExt cx="2034192" cy="90812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034159" cy="908177"/>
            </a:xfrm>
            <a:custGeom>
              <a:avLst/>
              <a:gdLst/>
              <a:ahLst/>
              <a:cxnLst/>
              <a:rect l="l" t="t" r="r" b="b"/>
              <a:pathLst>
                <a:path w="2034159" h="908177">
                  <a:moveTo>
                    <a:pt x="0" y="0"/>
                  </a:moveTo>
                  <a:lnTo>
                    <a:pt x="2034159" y="0"/>
                  </a:lnTo>
                  <a:lnTo>
                    <a:pt x="2034159" y="908177"/>
                  </a:lnTo>
                  <a:lnTo>
                    <a:pt x="0" y="9081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id="6" name="AutoShape 6"/>
          <p:cNvSpPr/>
          <p:nvPr/>
        </p:nvSpPr>
        <p:spPr>
          <a:xfrm>
            <a:off x="650250" y="1150806"/>
            <a:ext cx="12505112" cy="12700"/>
          </a:xfrm>
          <a:prstGeom prst="line">
            <a:avLst/>
          </a:prstGeom>
          <a:ln w="47625" cap="rnd">
            <a:solidFill>
              <a:srgbClr val="C4995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Freeform 7"/>
          <p:cNvSpPr/>
          <p:nvPr/>
        </p:nvSpPr>
        <p:spPr>
          <a:xfrm>
            <a:off x="1542321" y="1711377"/>
            <a:ext cx="256423" cy="375660"/>
          </a:xfrm>
          <a:custGeom>
            <a:avLst/>
            <a:gdLst/>
            <a:ahLst/>
            <a:cxnLst/>
            <a:rect l="l" t="t" r="r" b="b"/>
            <a:pathLst>
              <a:path w="256423" h="375660">
                <a:moveTo>
                  <a:pt x="0" y="0"/>
                </a:moveTo>
                <a:lnTo>
                  <a:pt x="256423" y="0"/>
                </a:lnTo>
                <a:lnTo>
                  <a:pt x="256423" y="375660"/>
                </a:lnTo>
                <a:lnTo>
                  <a:pt x="0" y="3756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837290" y="229142"/>
            <a:ext cx="5633208" cy="8182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59"/>
              </a:lnSpc>
              <a:spcBef>
                <a:spcPct val="0"/>
              </a:spcBef>
            </a:pPr>
            <a:r>
              <a:rPr lang="en-US" sz="4328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Text Preprocessing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7222643" y="9786677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18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918448" y="1587552"/>
            <a:ext cx="15170746" cy="5849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89"/>
              </a:lnSpc>
              <a:spcBef>
                <a:spcPct val="0"/>
              </a:spcBef>
            </a:pPr>
            <a:r>
              <a:rPr lang="en-US" sz="3064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Tokenization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603440" y="2312048"/>
            <a:ext cx="4319993" cy="5889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89"/>
              </a:lnSpc>
              <a:spcBef>
                <a:spcPct val="0"/>
              </a:spcBef>
            </a:pPr>
            <a:r>
              <a:rPr lang="en-US" sz="3064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Subword Tokenization</a:t>
            </a:r>
          </a:p>
        </p:txBody>
      </p:sp>
      <p:sp>
        <p:nvSpPr>
          <p:cNvPr id="12" name="Freeform 12"/>
          <p:cNvSpPr/>
          <p:nvPr/>
        </p:nvSpPr>
        <p:spPr>
          <a:xfrm>
            <a:off x="2233071" y="2461540"/>
            <a:ext cx="256423" cy="375660"/>
          </a:xfrm>
          <a:custGeom>
            <a:avLst/>
            <a:gdLst/>
            <a:ahLst/>
            <a:cxnLst/>
            <a:rect l="l" t="t" r="r" b="b"/>
            <a:pathLst>
              <a:path w="256423" h="375660">
                <a:moveTo>
                  <a:pt x="0" y="0"/>
                </a:moveTo>
                <a:lnTo>
                  <a:pt x="256423" y="0"/>
                </a:lnTo>
                <a:lnTo>
                  <a:pt x="256423" y="375660"/>
                </a:lnTo>
                <a:lnTo>
                  <a:pt x="0" y="3756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3696193" y="4577147"/>
            <a:ext cx="2281430" cy="2393944"/>
            <a:chOff x="0" y="0"/>
            <a:chExt cx="600870" cy="630504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00870" cy="630504"/>
            </a:xfrm>
            <a:custGeom>
              <a:avLst/>
              <a:gdLst/>
              <a:ahLst/>
              <a:cxnLst/>
              <a:rect l="l" t="t" r="r" b="b"/>
              <a:pathLst>
                <a:path w="600870" h="630504">
                  <a:moveTo>
                    <a:pt x="173066" y="0"/>
                  </a:moveTo>
                  <a:lnTo>
                    <a:pt x="427804" y="0"/>
                  </a:lnTo>
                  <a:cubicBezTo>
                    <a:pt x="473704" y="0"/>
                    <a:pt x="517724" y="18234"/>
                    <a:pt x="550180" y="50690"/>
                  </a:cubicBezTo>
                  <a:cubicBezTo>
                    <a:pt x="582637" y="83146"/>
                    <a:pt x="600870" y="127166"/>
                    <a:pt x="600870" y="173066"/>
                  </a:cubicBezTo>
                  <a:lnTo>
                    <a:pt x="600870" y="457438"/>
                  </a:lnTo>
                  <a:cubicBezTo>
                    <a:pt x="600870" y="553019"/>
                    <a:pt x="523386" y="630504"/>
                    <a:pt x="427804" y="630504"/>
                  </a:cubicBezTo>
                  <a:lnTo>
                    <a:pt x="173066" y="630504"/>
                  </a:lnTo>
                  <a:cubicBezTo>
                    <a:pt x="77484" y="630504"/>
                    <a:pt x="0" y="553019"/>
                    <a:pt x="0" y="457438"/>
                  </a:cubicBezTo>
                  <a:lnTo>
                    <a:pt x="0" y="173066"/>
                  </a:lnTo>
                  <a:cubicBezTo>
                    <a:pt x="0" y="77484"/>
                    <a:pt x="77484" y="0"/>
                    <a:pt x="173066" y="0"/>
                  </a:cubicBezTo>
                  <a:close/>
                </a:path>
              </a:pathLst>
            </a:custGeom>
            <a:solidFill>
              <a:srgbClr val="FFFFFF">
                <a:alpha val="81961"/>
              </a:srgbClr>
            </a:solidFill>
            <a:ln w="9525" cap="rnd">
              <a:solidFill>
                <a:srgbClr val="000000">
                  <a:alpha val="81961"/>
                </a:srgbClr>
              </a:solidFill>
              <a:prstDash val="lgDash"/>
              <a:round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0" y="-47625"/>
              <a:ext cx="600870" cy="6781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3900038" y="4723051"/>
            <a:ext cx="1923224" cy="25655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19496" lvl="1" indent="-309748" algn="just">
              <a:lnSpc>
                <a:spcPts val="4017"/>
              </a:lnSpc>
              <a:buFont typeface="Arial"/>
              <a:buChar char="•"/>
            </a:pPr>
            <a:r>
              <a:rPr lang="en-US" sz="2869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low</a:t>
            </a:r>
          </a:p>
          <a:p>
            <a:pPr marL="619496" lvl="1" indent="-309748" algn="just">
              <a:lnSpc>
                <a:spcPts val="4017"/>
              </a:lnSpc>
              <a:buFont typeface="Arial"/>
              <a:buChar char="•"/>
            </a:pPr>
            <a:r>
              <a:rPr lang="en-US" sz="2869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lower</a:t>
            </a:r>
          </a:p>
          <a:p>
            <a:pPr marL="619496" lvl="1" indent="-309748" algn="just">
              <a:lnSpc>
                <a:spcPts val="4017"/>
              </a:lnSpc>
              <a:spcBef>
                <a:spcPct val="0"/>
              </a:spcBef>
              <a:buFont typeface="Arial"/>
              <a:buChar char="•"/>
            </a:pPr>
            <a:r>
              <a:rPr lang="en-US" sz="2869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lowest</a:t>
            </a:r>
          </a:p>
          <a:p>
            <a:pPr marL="619496" lvl="1" indent="-309748" algn="just">
              <a:lnSpc>
                <a:spcPts val="4017"/>
              </a:lnSpc>
              <a:spcBef>
                <a:spcPct val="0"/>
              </a:spcBef>
              <a:buFont typeface="Arial"/>
              <a:buChar char="•"/>
            </a:pPr>
            <a:r>
              <a:rPr lang="en-US" sz="2869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newest</a:t>
            </a:r>
          </a:p>
          <a:p>
            <a:pPr algn="just">
              <a:lnSpc>
                <a:spcPts val="4017"/>
              </a:lnSpc>
              <a:spcBef>
                <a:spcPct val="0"/>
              </a:spcBef>
            </a:pPr>
            <a:endParaRPr lang="en-US" sz="2869">
              <a:solidFill>
                <a:srgbClr val="000000"/>
              </a:solidFill>
              <a:latin typeface="Times New Roman MT"/>
              <a:ea typeface="Times New Roman MT"/>
              <a:cs typeface="Times New Roman MT"/>
              <a:sym typeface="Times New Roman MT"/>
            </a:endParaRPr>
          </a:p>
        </p:txBody>
      </p:sp>
      <p:grpSp>
        <p:nvGrpSpPr>
          <p:cNvPr id="17" name="Group 17"/>
          <p:cNvGrpSpPr/>
          <p:nvPr/>
        </p:nvGrpSpPr>
        <p:grpSpPr>
          <a:xfrm>
            <a:off x="3291857" y="3405792"/>
            <a:ext cx="3090103" cy="816521"/>
            <a:chOff x="0" y="0"/>
            <a:chExt cx="813854" cy="215051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3854" cy="215051"/>
            </a:xfrm>
            <a:custGeom>
              <a:avLst/>
              <a:gdLst/>
              <a:ahLst/>
              <a:cxnLst/>
              <a:rect l="l" t="t" r="r" b="b"/>
              <a:pathLst>
                <a:path w="813854" h="215051">
                  <a:moveTo>
                    <a:pt x="107525" y="0"/>
                  </a:moveTo>
                  <a:lnTo>
                    <a:pt x="706329" y="0"/>
                  </a:lnTo>
                  <a:cubicBezTo>
                    <a:pt x="765713" y="0"/>
                    <a:pt x="813854" y="48141"/>
                    <a:pt x="813854" y="107525"/>
                  </a:cubicBezTo>
                  <a:lnTo>
                    <a:pt x="813854" y="107525"/>
                  </a:lnTo>
                  <a:cubicBezTo>
                    <a:pt x="813854" y="136043"/>
                    <a:pt x="802526" y="163392"/>
                    <a:pt x="782361" y="183557"/>
                  </a:cubicBezTo>
                  <a:cubicBezTo>
                    <a:pt x="762196" y="203722"/>
                    <a:pt x="734846" y="215051"/>
                    <a:pt x="706329" y="215051"/>
                  </a:cubicBezTo>
                  <a:lnTo>
                    <a:pt x="107525" y="215051"/>
                  </a:lnTo>
                  <a:cubicBezTo>
                    <a:pt x="48141" y="215051"/>
                    <a:pt x="0" y="166910"/>
                    <a:pt x="0" y="107525"/>
                  </a:cubicBezTo>
                  <a:lnTo>
                    <a:pt x="0" y="107525"/>
                  </a:lnTo>
                  <a:cubicBezTo>
                    <a:pt x="0" y="48141"/>
                    <a:pt x="48141" y="0"/>
                    <a:pt x="107525" y="0"/>
                  </a:cubicBezTo>
                  <a:close/>
                </a:path>
              </a:pathLst>
            </a:custGeom>
            <a:solidFill>
              <a:srgbClr val="FFFFFF">
                <a:alpha val="81961"/>
              </a:srgbClr>
            </a:solidFill>
            <a:ln w="19050" cap="rnd">
              <a:solidFill>
                <a:srgbClr val="000000">
                  <a:alpha val="81961"/>
                </a:srgbClr>
              </a:solidFill>
              <a:prstDash val="solid"/>
              <a:round/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0" y="-47625"/>
              <a:ext cx="813854" cy="2626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3514508" y="3483781"/>
            <a:ext cx="3408925" cy="5462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017"/>
              </a:lnSpc>
              <a:spcBef>
                <a:spcPct val="0"/>
              </a:spcBef>
            </a:pPr>
            <a:r>
              <a:rPr lang="en-US" sz="2869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Training Corpus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7521016" y="3405792"/>
            <a:ext cx="5342955" cy="816521"/>
            <a:chOff x="0" y="0"/>
            <a:chExt cx="1407198" cy="215051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407198" cy="215051"/>
            </a:xfrm>
            <a:custGeom>
              <a:avLst/>
              <a:gdLst/>
              <a:ahLst/>
              <a:cxnLst/>
              <a:rect l="l" t="t" r="r" b="b"/>
              <a:pathLst>
                <a:path w="1407198" h="215051">
                  <a:moveTo>
                    <a:pt x="73899" y="0"/>
                  </a:moveTo>
                  <a:lnTo>
                    <a:pt x="1333299" y="0"/>
                  </a:lnTo>
                  <a:cubicBezTo>
                    <a:pt x="1374112" y="0"/>
                    <a:pt x="1407198" y="33086"/>
                    <a:pt x="1407198" y="73899"/>
                  </a:cubicBezTo>
                  <a:lnTo>
                    <a:pt x="1407198" y="141152"/>
                  </a:lnTo>
                  <a:cubicBezTo>
                    <a:pt x="1407198" y="181965"/>
                    <a:pt x="1374112" y="215051"/>
                    <a:pt x="1333299" y="215051"/>
                  </a:cubicBezTo>
                  <a:lnTo>
                    <a:pt x="73899" y="215051"/>
                  </a:lnTo>
                  <a:cubicBezTo>
                    <a:pt x="33086" y="215051"/>
                    <a:pt x="0" y="181965"/>
                    <a:pt x="0" y="141152"/>
                  </a:cubicBezTo>
                  <a:lnTo>
                    <a:pt x="0" y="73899"/>
                  </a:lnTo>
                  <a:cubicBezTo>
                    <a:pt x="0" y="33086"/>
                    <a:pt x="33086" y="0"/>
                    <a:pt x="73899" y="0"/>
                  </a:cubicBezTo>
                  <a:close/>
                </a:path>
              </a:pathLst>
            </a:custGeom>
            <a:solidFill>
              <a:srgbClr val="FFFFFF">
                <a:alpha val="81961"/>
              </a:srgbClr>
            </a:solidFill>
            <a:ln w="19050" cap="rnd">
              <a:solidFill>
                <a:srgbClr val="000000">
                  <a:alpha val="81961"/>
                </a:srgbClr>
              </a:solidFill>
              <a:prstDash val="solid"/>
              <a:round/>
            </a:ln>
          </p:spPr>
        </p:sp>
        <p:sp>
          <p:nvSpPr>
            <p:cNvPr id="23" name="TextBox 23"/>
            <p:cNvSpPr txBox="1"/>
            <p:nvPr/>
          </p:nvSpPr>
          <p:spPr>
            <a:xfrm>
              <a:off x="0" y="-47625"/>
              <a:ext cx="1407198" cy="2626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7743668" y="3464731"/>
            <a:ext cx="5120303" cy="5462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017"/>
              </a:lnSpc>
              <a:spcBef>
                <a:spcPct val="0"/>
              </a:spcBef>
            </a:pPr>
            <a:r>
              <a:rPr lang="en-US" sz="2869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Split all words into characters</a:t>
            </a:r>
          </a:p>
        </p:txBody>
      </p:sp>
      <p:grpSp>
        <p:nvGrpSpPr>
          <p:cNvPr id="25" name="Group 25"/>
          <p:cNvGrpSpPr/>
          <p:nvPr/>
        </p:nvGrpSpPr>
        <p:grpSpPr>
          <a:xfrm>
            <a:off x="8452794" y="4557843"/>
            <a:ext cx="3090103" cy="2480199"/>
            <a:chOff x="0" y="0"/>
            <a:chExt cx="813854" cy="653221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13854" cy="653221"/>
            </a:xfrm>
            <a:custGeom>
              <a:avLst/>
              <a:gdLst/>
              <a:ahLst/>
              <a:cxnLst/>
              <a:rect l="l" t="t" r="r" b="b"/>
              <a:pathLst>
                <a:path w="813854" h="653221">
                  <a:moveTo>
                    <a:pt x="127775" y="0"/>
                  </a:moveTo>
                  <a:lnTo>
                    <a:pt x="686079" y="0"/>
                  </a:lnTo>
                  <a:cubicBezTo>
                    <a:pt x="756647" y="0"/>
                    <a:pt x="813854" y="57207"/>
                    <a:pt x="813854" y="127775"/>
                  </a:cubicBezTo>
                  <a:lnTo>
                    <a:pt x="813854" y="525446"/>
                  </a:lnTo>
                  <a:cubicBezTo>
                    <a:pt x="813854" y="559334"/>
                    <a:pt x="800392" y="591834"/>
                    <a:pt x="776430" y="615797"/>
                  </a:cubicBezTo>
                  <a:cubicBezTo>
                    <a:pt x="752467" y="639759"/>
                    <a:pt x="719967" y="653221"/>
                    <a:pt x="686079" y="653221"/>
                  </a:cubicBezTo>
                  <a:lnTo>
                    <a:pt x="127775" y="653221"/>
                  </a:lnTo>
                  <a:cubicBezTo>
                    <a:pt x="57207" y="653221"/>
                    <a:pt x="0" y="596014"/>
                    <a:pt x="0" y="525446"/>
                  </a:cubicBezTo>
                  <a:lnTo>
                    <a:pt x="0" y="127775"/>
                  </a:lnTo>
                  <a:cubicBezTo>
                    <a:pt x="0" y="57207"/>
                    <a:pt x="57207" y="0"/>
                    <a:pt x="127775" y="0"/>
                  </a:cubicBezTo>
                  <a:close/>
                </a:path>
              </a:pathLst>
            </a:custGeom>
            <a:solidFill>
              <a:srgbClr val="FFFFFF">
                <a:alpha val="81961"/>
              </a:srgbClr>
            </a:solidFill>
            <a:ln w="9525" cap="rnd">
              <a:solidFill>
                <a:srgbClr val="000000">
                  <a:alpha val="81961"/>
                </a:srgbClr>
              </a:solidFill>
              <a:prstDash val="lgDash"/>
              <a:round/>
            </a:ln>
          </p:spPr>
        </p:sp>
        <p:sp>
          <p:nvSpPr>
            <p:cNvPr id="27" name="TextBox 27"/>
            <p:cNvSpPr txBox="1"/>
            <p:nvPr/>
          </p:nvSpPr>
          <p:spPr>
            <a:xfrm>
              <a:off x="0" y="-47625"/>
              <a:ext cx="813854" cy="7008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8727156" y="4631888"/>
            <a:ext cx="2541377" cy="25655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19496" lvl="1" indent="-309748" algn="just">
              <a:lnSpc>
                <a:spcPts val="4017"/>
              </a:lnSpc>
              <a:buFont typeface="Arial"/>
              <a:buChar char="•"/>
            </a:pPr>
            <a:r>
              <a:rPr lang="en-US" sz="2869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l o w</a:t>
            </a:r>
          </a:p>
          <a:p>
            <a:pPr marL="619496" lvl="1" indent="-309748" algn="just">
              <a:lnSpc>
                <a:spcPts val="4017"/>
              </a:lnSpc>
              <a:buFont typeface="Arial"/>
              <a:buChar char="•"/>
            </a:pPr>
            <a:r>
              <a:rPr lang="en-US" sz="2869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l o w e r</a:t>
            </a:r>
          </a:p>
          <a:p>
            <a:pPr marL="619496" lvl="1" indent="-309748" algn="just">
              <a:lnSpc>
                <a:spcPts val="4017"/>
              </a:lnSpc>
              <a:spcBef>
                <a:spcPct val="0"/>
              </a:spcBef>
              <a:buFont typeface="Arial"/>
              <a:buChar char="•"/>
            </a:pPr>
            <a:r>
              <a:rPr lang="en-US" sz="2869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l o w e s t</a:t>
            </a:r>
          </a:p>
          <a:p>
            <a:pPr marL="619496" lvl="1" indent="-309748" algn="just">
              <a:lnSpc>
                <a:spcPts val="4017"/>
              </a:lnSpc>
              <a:spcBef>
                <a:spcPct val="0"/>
              </a:spcBef>
              <a:buFont typeface="Arial"/>
              <a:buChar char="•"/>
            </a:pPr>
            <a:r>
              <a:rPr lang="en-US" sz="2869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n e w e s t</a:t>
            </a:r>
          </a:p>
          <a:p>
            <a:pPr algn="just">
              <a:lnSpc>
                <a:spcPts val="4017"/>
              </a:lnSpc>
              <a:spcBef>
                <a:spcPct val="0"/>
              </a:spcBef>
            </a:pPr>
            <a:endParaRPr lang="en-US" sz="2869">
              <a:solidFill>
                <a:srgbClr val="000000"/>
              </a:solidFill>
              <a:latin typeface="Times New Roman MT"/>
              <a:ea typeface="Times New Roman MT"/>
              <a:cs typeface="Times New Roman MT"/>
              <a:sym typeface="Times New Roman MT"/>
            </a:endParaRPr>
          </a:p>
        </p:txBody>
      </p:sp>
      <p:sp>
        <p:nvSpPr>
          <p:cNvPr id="29" name="AutoShape 29"/>
          <p:cNvSpPr/>
          <p:nvPr/>
        </p:nvSpPr>
        <p:spPr>
          <a:xfrm flipV="1">
            <a:off x="6470498" y="3756886"/>
            <a:ext cx="961979" cy="1907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089194" y="9670570"/>
            <a:ext cx="556964" cy="629088"/>
            <a:chOff x="0" y="0"/>
            <a:chExt cx="742619" cy="83878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42569" cy="838835"/>
            </a:xfrm>
            <a:custGeom>
              <a:avLst/>
              <a:gdLst/>
              <a:ahLst/>
              <a:cxnLst/>
              <a:rect l="l" t="t" r="r" b="b"/>
              <a:pathLst>
                <a:path w="742569" h="838835">
                  <a:moveTo>
                    <a:pt x="0" y="0"/>
                  </a:moveTo>
                  <a:lnTo>
                    <a:pt x="742569" y="0"/>
                  </a:lnTo>
                  <a:lnTo>
                    <a:pt x="742569" y="838835"/>
                  </a:lnTo>
                  <a:lnTo>
                    <a:pt x="0" y="838835"/>
                  </a:lnTo>
                  <a:close/>
                </a:path>
              </a:pathLst>
            </a:custGeom>
            <a:solidFill>
              <a:srgbClr val="C39A5C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273100" y="38140"/>
            <a:ext cx="1525644" cy="681090"/>
            <a:chOff x="0" y="0"/>
            <a:chExt cx="2034192" cy="90812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034159" cy="908177"/>
            </a:xfrm>
            <a:custGeom>
              <a:avLst/>
              <a:gdLst/>
              <a:ahLst/>
              <a:cxnLst/>
              <a:rect l="l" t="t" r="r" b="b"/>
              <a:pathLst>
                <a:path w="2034159" h="908177">
                  <a:moveTo>
                    <a:pt x="0" y="0"/>
                  </a:moveTo>
                  <a:lnTo>
                    <a:pt x="2034159" y="0"/>
                  </a:lnTo>
                  <a:lnTo>
                    <a:pt x="2034159" y="908177"/>
                  </a:lnTo>
                  <a:lnTo>
                    <a:pt x="0" y="9081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id="6" name="AutoShape 6"/>
          <p:cNvSpPr/>
          <p:nvPr/>
        </p:nvSpPr>
        <p:spPr>
          <a:xfrm>
            <a:off x="650250" y="1150806"/>
            <a:ext cx="12505112" cy="12700"/>
          </a:xfrm>
          <a:prstGeom prst="line">
            <a:avLst/>
          </a:prstGeom>
          <a:ln w="47625" cap="rnd">
            <a:solidFill>
              <a:srgbClr val="C4995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Freeform 7"/>
          <p:cNvSpPr/>
          <p:nvPr/>
        </p:nvSpPr>
        <p:spPr>
          <a:xfrm>
            <a:off x="1542321" y="1711377"/>
            <a:ext cx="256423" cy="375660"/>
          </a:xfrm>
          <a:custGeom>
            <a:avLst/>
            <a:gdLst/>
            <a:ahLst/>
            <a:cxnLst/>
            <a:rect l="l" t="t" r="r" b="b"/>
            <a:pathLst>
              <a:path w="256423" h="375660">
                <a:moveTo>
                  <a:pt x="0" y="0"/>
                </a:moveTo>
                <a:lnTo>
                  <a:pt x="256423" y="0"/>
                </a:lnTo>
                <a:lnTo>
                  <a:pt x="256423" y="375660"/>
                </a:lnTo>
                <a:lnTo>
                  <a:pt x="0" y="3756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837290" y="229142"/>
            <a:ext cx="4934190" cy="8182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59"/>
              </a:lnSpc>
              <a:spcBef>
                <a:spcPct val="0"/>
              </a:spcBef>
            </a:pPr>
            <a:r>
              <a:rPr lang="en-US" sz="4328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Text Preprocessing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7222643" y="9786677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19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918448" y="1587552"/>
            <a:ext cx="15170746" cy="5849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89"/>
              </a:lnSpc>
              <a:spcBef>
                <a:spcPct val="0"/>
              </a:spcBef>
            </a:pPr>
            <a:r>
              <a:rPr lang="en-US" sz="3064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Tokenization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603440" y="2312048"/>
            <a:ext cx="4319993" cy="5889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89"/>
              </a:lnSpc>
              <a:spcBef>
                <a:spcPct val="0"/>
              </a:spcBef>
            </a:pPr>
            <a:r>
              <a:rPr lang="en-US" sz="3064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Subword Tokenization</a:t>
            </a:r>
          </a:p>
        </p:txBody>
      </p:sp>
      <p:sp>
        <p:nvSpPr>
          <p:cNvPr id="12" name="Freeform 12"/>
          <p:cNvSpPr/>
          <p:nvPr/>
        </p:nvSpPr>
        <p:spPr>
          <a:xfrm>
            <a:off x="2233071" y="2461540"/>
            <a:ext cx="256423" cy="375660"/>
          </a:xfrm>
          <a:custGeom>
            <a:avLst/>
            <a:gdLst/>
            <a:ahLst/>
            <a:cxnLst/>
            <a:rect l="l" t="t" r="r" b="b"/>
            <a:pathLst>
              <a:path w="256423" h="375660">
                <a:moveTo>
                  <a:pt x="0" y="0"/>
                </a:moveTo>
                <a:lnTo>
                  <a:pt x="256423" y="0"/>
                </a:lnTo>
                <a:lnTo>
                  <a:pt x="256423" y="375660"/>
                </a:lnTo>
                <a:lnTo>
                  <a:pt x="0" y="3756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1946657" y="4596197"/>
            <a:ext cx="2281430" cy="2393944"/>
            <a:chOff x="0" y="0"/>
            <a:chExt cx="600870" cy="630504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00870" cy="630504"/>
            </a:xfrm>
            <a:custGeom>
              <a:avLst/>
              <a:gdLst/>
              <a:ahLst/>
              <a:cxnLst/>
              <a:rect l="l" t="t" r="r" b="b"/>
              <a:pathLst>
                <a:path w="600870" h="630504">
                  <a:moveTo>
                    <a:pt x="173066" y="0"/>
                  </a:moveTo>
                  <a:lnTo>
                    <a:pt x="427804" y="0"/>
                  </a:lnTo>
                  <a:cubicBezTo>
                    <a:pt x="473704" y="0"/>
                    <a:pt x="517724" y="18234"/>
                    <a:pt x="550180" y="50690"/>
                  </a:cubicBezTo>
                  <a:cubicBezTo>
                    <a:pt x="582637" y="83146"/>
                    <a:pt x="600870" y="127166"/>
                    <a:pt x="600870" y="173066"/>
                  </a:cubicBezTo>
                  <a:lnTo>
                    <a:pt x="600870" y="457438"/>
                  </a:lnTo>
                  <a:cubicBezTo>
                    <a:pt x="600870" y="553019"/>
                    <a:pt x="523386" y="630504"/>
                    <a:pt x="427804" y="630504"/>
                  </a:cubicBezTo>
                  <a:lnTo>
                    <a:pt x="173066" y="630504"/>
                  </a:lnTo>
                  <a:cubicBezTo>
                    <a:pt x="77484" y="630504"/>
                    <a:pt x="0" y="553019"/>
                    <a:pt x="0" y="457438"/>
                  </a:cubicBezTo>
                  <a:lnTo>
                    <a:pt x="0" y="173066"/>
                  </a:lnTo>
                  <a:cubicBezTo>
                    <a:pt x="0" y="77484"/>
                    <a:pt x="77484" y="0"/>
                    <a:pt x="173066" y="0"/>
                  </a:cubicBezTo>
                  <a:close/>
                </a:path>
              </a:pathLst>
            </a:custGeom>
            <a:solidFill>
              <a:srgbClr val="FFFFFF">
                <a:alpha val="81961"/>
              </a:srgbClr>
            </a:solidFill>
            <a:ln w="9525" cap="rnd">
              <a:solidFill>
                <a:srgbClr val="000000">
                  <a:alpha val="81961"/>
                </a:srgbClr>
              </a:solidFill>
              <a:prstDash val="lgDash"/>
              <a:round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0" y="-47625"/>
              <a:ext cx="600870" cy="6781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2150503" y="4742101"/>
            <a:ext cx="1923224" cy="25655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19496" lvl="1" indent="-309748" algn="just">
              <a:lnSpc>
                <a:spcPts val="4017"/>
              </a:lnSpc>
              <a:buFont typeface="Arial"/>
              <a:buChar char="•"/>
            </a:pPr>
            <a:r>
              <a:rPr lang="en-US" sz="2869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low</a:t>
            </a:r>
          </a:p>
          <a:p>
            <a:pPr marL="619496" lvl="1" indent="-309748" algn="just">
              <a:lnSpc>
                <a:spcPts val="4017"/>
              </a:lnSpc>
              <a:buFont typeface="Arial"/>
              <a:buChar char="•"/>
            </a:pPr>
            <a:r>
              <a:rPr lang="en-US" sz="2869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lower</a:t>
            </a:r>
          </a:p>
          <a:p>
            <a:pPr marL="619496" lvl="1" indent="-309748" algn="just">
              <a:lnSpc>
                <a:spcPts val="4017"/>
              </a:lnSpc>
              <a:spcBef>
                <a:spcPct val="0"/>
              </a:spcBef>
              <a:buFont typeface="Arial"/>
              <a:buChar char="•"/>
            </a:pPr>
            <a:r>
              <a:rPr lang="en-US" sz="2869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lowest</a:t>
            </a:r>
          </a:p>
          <a:p>
            <a:pPr marL="619496" lvl="1" indent="-309748" algn="just">
              <a:lnSpc>
                <a:spcPts val="4017"/>
              </a:lnSpc>
              <a:spcBef>
                <a:spcPct val="0"/>
              </a:spcBef>
              <a:buFont typeface="Arial"/>
              <a:buChar char="•"/>
            </a:pPr>
            <a:r>
              <a:rPr lang="en-US" sz="2869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newest</a:t>
            </a:r>
          </a:p>
          <a:p>
            <a:pPr algn="just">
              <a:lnSpc>
                <a:spcPts val="4017"/>
              </a:lnSpc>
              <a:spcBef>
                <a:spcPct val="0"/>
              </a:spcBef>
            </a:pPr>
            <a:endParaRPr lang="en-US" sz="2869">
              <a:solidFill>
                <a:srgbClr val="000000"/>
              </a:solidFill>
              <a:latin typeface="Times New Roman MT"/>
              <a:ea typeface="Times New Roman MT"/>
              <a:cs typeface="Times New Roman MT"/>
              <a:sym typeface="Times New Roman MT"/>
            </a:endParaRPr>
          </a:p>
        </p:txBody>
      </p:sp>
      <p:grpSp>
        <p:nvGrpSpPr>
          <p:cNvPr id="17" name="Group 17"/>
          <p:cNvGrpSpPr/>
          <p:nvPr/>
        </p:nvGrpSpPr>
        <p:grpSpPr>
          <a:xfrm>
            <a:off x="1542321" y="3424842"/>
            <a:ext cx="3090103" cy="816521"/>
            <a:chOff x="0" y="0"/>
            <a:chExt cx="813854" cy="215051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3854" cy="215051"/>
            </a:xfrm>
            <a:custGeom>
              <a:avLst/>
              <a:gdLst/>
              <a:ahLst/>
              <a:cxnLst/>
              <a:rect l="l" t="t" r="r" b="b"/>
              <a:pathLst>
                <a:path w="813854" h="215051">
                  <a:moveTo>
                    <a:pt x="107525" y="0"/>
                  </a:moveTo>
                  <a:lnTo>
                    <a:pt x="706329" y="0"/>
                  </a:lnTo>
                  <a:cubicBezTo>
                    <a:pt x="765713" y="0"/>
                    <a:pt x="813854" y="48141"/>
                    <a:pt x="813854" y="107525"/>
                  </a:cubicBezTo>
                  <a:lnTo>
                    <a:pt x="813854" y="107525"/>
                  </a:lnTo>
                  <a:cubicBezTo>
                    <a:pt x="813854" y="136043"/>
                    <a:pt x="802526" y="163392"/>
                    <a:pt x="782361" y="183557"/>
                  </a:cubicBezTo>
                  <a:cubicBezTo>
                    <a:pt x="762196" y="203722"/>
                    <a:pt x="734846" y="215051"/>
                    <a:pt x="706329" y="215051"/>
                  </a:cubicBezTo>
                  <a:lnTo>
                    <a:pt x="107525" y="215051"/>
                  </a:lnTo>
                  <a:cubicBezTo>
                    <a:pt x="48141" y="215051"/>
                    <a:pt x="0" y="166910"/>
                    <a:pt x="0" y="107525"/>
                  </a:cubicBezTo>
                  <a:lnTo>
                    <a:pt x="0" y="107525"/>
                  </a:lnTo>
                  <a:cubicBezTo>
                    <a:pt x="0" y="48141"/>
                    <a:pt x="48141" y="0"/>
                    <a:pt x="107525" y="0"/>
                  </a:cubicBezTo>
                  <a:close/>
                </a:path>
              </a:pathLst>
            </a:custGeom>
            <a:solidFill>
              <a:srgbClr val="FFFFFF">
                <a:alpha val="81961"/>
              </a:srgbClr>
            </a:solidFill>
            <a:ln w="19050" cap="rnd">
              <a:solidFill>
                <a:srgbClr val="000000">
                  <a:alpha val="81961"/>
                </a:srgbClr>
              </a:solidFill>
              <a:prstDash val="solid"/>
              <a:round/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0" y="-47625"/>
              <a:ext cx="813854" cy="2626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1764972" y="3502831"/>
            <a:ext cx="3408925" cy="5462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017"/>
              </a:lnSpc>
              <a:spcBef>
                <a:spcPct val="0"/>
              </a:spcBef>
            </a:pPr>
            <a:r>
              <a:rPr lang="en-US" sz="2869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Training Corpus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5771480" y="3424842"/>
            <a:ext cx="5037837" cy="816521"/>
            <a:chOff x="0" y="0"/>
            <a:chExt cx="1326838" cy="215051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326838" cy="215051"/>
            </a:xfrm>
            <a:custGeom>
              <a:avLst/>
              <a:gdLst/>
              <a:ahLst/>
              <a:cxnLst/>
              <a:rect l="l" t="t" r="r" b="b"/>
              <a:pathLst>
                <a:path w="1326838" h="215051">
                  <a:moveTo>
                    <a:pt x="78374" y="0"/>
                  </a:moveTo>
                  <a:lnTo>
                    <a:pt x="1248463" y="0"/>
                  </a:lnTo>
                  <a:cubicBezTo>
                    <a:pt x="1269249" y="0"/>
                    <a:pt x="1289184" y="8257"/>
                    <a:pt x="1303882" y="22955"/>
                  </a:cubicBezTo>
                  <a:cubicBezTo>
                    <a:pt x="1318580" y="37653"/>
                    <a:pt x="1326838" y="57588"/>
                    <a:pt x="1326838" y="78374"/>
                  </a:cubicBezTo>
                  <a:lnTo>
                    <a:pt x="1326838" y="136676"/>
                  </a:lnTo>
                  <a:cubicBezTo>
                    <a:pt x="1326838" y="157463"/>
                    <a:pt x="1318580" y="177397"/>
                    <a:pt x="1303882" y="192095"/>
                  </a:cubicBezTo>
                  <a:cubicBezTo>
                    <a:pt x="1289184" y="206794"/>
                    <a:pt x="1269249" y="215051"/>
                    <a:pt x="1248463" y="215051"/>
                  </a:cubicBezTo>
                  <a:lnTo>
                    <a:pt x="78374" y="215051"/>
                  </a:lnTo>
                  <a:cubicBezTo>
                    <a:pt x="57588" y="215051"/>
                    <a:pt x="37653" y="206794"/>
                    <a:pt x="22955" y="192095"/>
                  </a:cubicBezTo>
                  <a:cubicBezTo>
                    <a:pt x="8257" y="177397"/>
                    <a:pt x="0" y="157463"/>
                    <a:pt x="0" y="136676"/>
                  </a:cubicBezTo>
                  <a:lnTo>
                    <a:pt x="0" y="78374"/>
                  </a:lnTo>
                  <a:cubicBezTo>
                    <a:pt x="0" y="57588"/>
                    <a:pt x="8257" y="37653"/>
                    <a:pt x="22955" y="22955"/>
                  </a:cubicBezTo>
                  <a:cubicBezTo>
                    <a:pt x="37653" y="8257"/>
                    <a:pt x="57588" y="0"/>
                    <a:pt x="78374" y="0"/>
                  </a:cubicBezTo>
                  <a:close/>
                </a:path>
              </a:pathLst>
            </a:custGeom>
            <a:solidFill>
              <a:srgbClr val="FFFFFF">
                <a:alpha val="81961"/>
              </a:srgbClr>
            </a:solidFill>
            <a:ln w="19050" cap="rnd">
              <a:solidFill>
                <a:srgbClr val="000000">
                  <a:alpha val="81961"/>
                </a:srgbClr>
              </a:solidFill>
              <a:prstDash val="solid"/>
              <a:round/>
            </a:ln>
          </p:spPr>
        </p:sp>
        <p:sp>
          <p:nvSpPr>
            <p:cNvPr id="23" name="TextBox 23"/>
            <p:cNvSpPr txBox="1"/>
            <p:nvPr/>
          </p:nvSpPr>
          <p:spPr>
            <a:xfrm>
              <a:off x="0" y="-47625"/>
              <a:ext cx="1326838" cy="2626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5994132" y="3483781"/>
            <a:ext cx="5120303" cy="5462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017"/>
              </a:lnSpc>
              <a:spcBef>
                <a:spcPct val="0"/>
              </a:spcBef>
            </a:pPr>
            <a:r>
              <a:rPr lang="en-US" sz="2869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Split all words into characters</a:t>
            </a:r>
          </a:p>
        </p:txBody>
      </p:sp>
      <p:grpSp>
        <p:nvGrpSpPr>
          <p:cNvPr id="25" name="Group 25"/>
          <p:cNvGrpSpPr/>
          <p:nvPr/>
        </p:nvGrpSpPr>
        <p:grpSpPr>
          <a:xfrm>
            <a:off x="6703258" y="4576893"/>
            <a:ext cx="3090103" cy="2480199"/>
            <a:chOff x="0" y="0"/>
            <a:chExt cx="813854" cy="653221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13854" cy="653221"/>
            </a:xfrm>
            <a:custGeom>
              <a:avLst/>
              <a:gdLst/>
              <a:ahLst/>
              <a:cxnLst/>
              <a:rect l="l" t="t" r="r" b="b"/>
              <a:pathLst>
                <a:path w="813854" h="653221">
                  <a:moveTo>
                    <a:pt x="127775" y="0"/>
                  </a:moveTo>
                  <a:lnTo>
                    <a:pt x="686079" y="0"/>
                  </a:lnTo>
                  <a:cubicBezTo>
                    <a:pt x="756647" y="0"/>
                    <a:pt x="813854" y="57207"/>
                    <a:pt x="813854" y="127775"/>
                  </a:cubicBezTo>
                  <a:lnTo>
                    <a:pt x="813854" y="525446"/>
                  </a:lnTo>
                  <a:cubicBezTo>
                    <a:pt x="813854" y="559334"/>
                    <a:pt x="800392" y="591834"/>
                    <a:pt x="776430" y="615797"/>
                  </a:cubicBezTo>
                  <a:cubicBezTo>
                    <a:pt x="752467" y="639759"/>
                    <a:pt x="719967" y="653221"/>
                    <a:pt x="686079" y="653221"/>
                  </a:cubicBezTo>
                  <a:lnTo>
                    <a:pt x="127775" y="653221"/>
                  </a:lnTo>
                  <a:cubicBezTo>
                    <a:pt x="57207" y="653221"/>
                    <a:pt x="0" y="596014"/>
                    <a:pt x="0" y="525446"/>
                  </a:cubicBezTo>
                  <a:lnTo>
                    <a:pt x="0" y="127775"/>
                  </a:lnTo>
                  <a:cubicBezTo>
                    <a:pt x="0" y="57207"/>
                    <a:pt x="57207" y="0"/>
                    <a:pt x="127775" y="0"/>
                  </a:cubicBezTo>
                  <a:close/>
                </a:path>
              </a:pathLst>
            </a:custGeom>
            <a:solidFill>
              <a:srgbClr val="FFFFFF">
                <a:alpha val="81961"/>
              </a:srgbClr>
            </a:solidFill>
            <a:ln w="9525" cap="rnd">
              <a:solidFill>
                <a:srgbClr val="000000">
                  <a:alpha val="81961"/>
                </a:srgbClr>
              </a:solidFill>
              <a:prstDash val="lgDash"/>
              <a:round/>
            </a:ln>
          </p:spPr>
        </p:sp>
        <p:sp>
          <p:nvSpPr>
            <p:cNvPr id="27" name="TextBox 27"/>
            <p:cNvSpPr txBox="1"/>
            <p:nvPr/>
          </p:nvSpPr>
          <p:spPr>
            <a:xfrm>
              <a:off x="0" y="-47625"/>
              <a:ext cx="813854" cy="7008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6977621" y="4650938"/>
            <a:ext cx="2541377" cy="25655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19496" lvl="1" indent="-309748" algn="just">
              <a:lnSpc>
                <a:spcPts val="4017"/>
              </a:lnSpc>
              <a:buFont typeface="Arial"/>
              <a:buChar char="•"/>
            </a:pPr>
            <a:r>
              <a:rPr lang="en-US" sz="2869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l o w</a:t>
            </a:r>
          </a:p>
          <a:p>
            <a:pPr marL="619496" lvl="1" indent="-309748" algn="just">
              <a:lnSpc>
                <a:spcPts val="4017"/>
              </a:lnSpc>
              <a:buFont typeface="Arial"/>
              <a:buChar char="•"/>
            </a:pPr>
            <a:r>
              <a:rPr lang="en-US" sz="2869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l o w e r</a:t>
            </a:r>
          </a:p>
          <a:p>
            <a:pPr marL="619496" lvl="1" indent="-309748" algn="just">
              <a:lnSpc>
                <a:spcPts val="4017"/>
              </a:lnSpc>
              <a:spcBef>
                <a:spcPct val="0"/>
              </a:spcBef>
              <a:buFont typeface="Arial"/>
              <a:buChar char="•"/>
            </a:pPr>
            <a:r>
              <a:rPr lang="en-US" sz="2869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l o w e s t</a:t>
            </a:r>
          </a:p>
          <a:p>
            <a:pPr marL="619496" lvl="1" indent="-309748" algn="just">
              <a:lnSpc>
                <a:spcPts val="4017"/>
              </a:lnSpc>
              <a:spcBef>
                <a:spcPct val="0"/>
              </a:spcBef>
              <a:buFont typeface="Arial"/>
              <a:buChar char="•"/>
            </a:pPr>
            <a:r>
              <a:rPr lang="en-US" sz="2869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n e w e s t</a:t>
            </a:r>
          </a:p>
          <a:p>
            <a:pPr algn="just">
              <a:lnSpc>
                <a:spcPts val="4017"/>
              </a:lnSpc>
              <a:spcBef>
                <a:spcPct val="0"/>
              </a:spcBef>
            </a:pPr>
            <a:endParaRPr lang="en-US" sz="2869">
              <a:solidFill>
                <a:srgbClr val="000000"/>
              </a:solidFill>
              <a:latin typeface="Times New Roman MT"/>
              <a:ea typeface="Times New Roman MT"/>
              <a:cs typeface="Times New Roman MT"/>
              <a:sym typeface="Times New Roman MT"/>
            </a:endParaRPr>
          </a:p>
        </p:txBody>
      </p:sp>
      <p:graphicFrame>
        <p:nvGraphicFramePr>
          <p:cNvPr id="29" name="Object 29"/>
          <p:cNvGraphicFramePr/>
          <p:nvPr/>
        </p:nvGraphicFramePr>
        <p:xfrm>
          <a:off x="11943502" y="4631684"/>
          <a:ext cx="3771900" cy="4400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6" imgW="4648200" imgH="5270500" progId="Excel.Sheet.12">
                  <p:embed/>
                </p:oleObj>
              </mc:Choice>
              <mc:Fallback>
                <p:oleObj name="Worksheet" r:id="rId6" imgW="4648200" imgH="52705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1943502" y="4631684"/>
                        <a:ext cx="3771900" cy="4400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0" name="Group 30"/>
          <p:cNvGrpSpPr/>
          <p:nvPr/>
        </p:nvGrpSpPr>
        <p:grpSpPr>
          <a:xfrm>
            <a:off x="12284400" y="3424842"/>
            <a:ext cx="3090103" cy="816521"/>
            <a:chOff x="0" y="0"/>
            <a:chExt cx="813854" cy="215051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813854" cy="215051"/>
            </a:xfrm>
            <a:custGeom>
              <a:avLst/>
              <a:gdLst/>
              <a:ahLst/>
              <a:cxnLst/>
              <a:rect l="l" t="t" r="r" b="b"/>
              <a:pathLst>
                <a:path w="813854" h="215051">
                  <a:moveTo>
                    <a:pt x="107525" y="0"/>
                  </a:moveTo>
                  <a:lnTo>
                    <a:pt x="706329" y="0"/>
                  </a:lnTo>
                  <a:cubicBezTo>
                    <a:pt x="765713" y="0"/>
                    <a:pt x="813854" y="48141"/>
                    <a:pt x="813854" y="107525"/>
                  </a:cubicBezTo>
                  <a:lnTo>
                    <a:pt x="813854" y="107525"/>
                  </a:lnTo>
                  <a:cubicBezTo>
                    <a:pt x="813854" y="136043"/>
                    <a:pt x="802526" y="163392"/>
                    <a:pt x="782361" y="183557"/>
                  </a:cubicBezTo>
                  <a:cubicBezTo>
                    <a:pt x="762196" y="203722"/>
                    <a:pt x="734846" y="215051"/>
                    <a:pt x="706329" y="215051"/>
                  </a:cubicBezTo>
                  <a:lnTo>
                    <a:pt x="107525" y="215051"/>
                  </a:lnTo>
                  <a:cubicBezTo>
                    <a:pt x="48141" y="215051"/>
                    <a:pt x="0" y="166910"/>
                    <a:pt x="0" y="107525"/>
                  </a:cubicBezTo>
                  <a:lnTo>
                    <a:pt x="0" y="107525"/>
                  </a:lnTo>
                  <a:cubicBezTo>
                    <a:pt x="0" y="48141"/>
                    <a:pt x="48141" y="0"/>
                    <a:pt x="107525" y="0"/>
                  </a:cubicBezTo>
                  <a:close/>
                </a:path>
              </a:pathLst>
            </a:custGeom>
            <a:solidFill>
              <a:srgbClr val="FFFFFF">
                <a:alpha val="81961"/>
              </a:srgbClr>
            </a:solidFill>
            <a:ln w="19050" cap="rnd">
              <a:solidFill>
                <a:srgbClr val="000000">
                  <a:alpha val="81961"/>
                </a:srgbClr>
              </a:solidFill>
              <a:prstDash val="solid"/>
              <a:round/>
            </a:ln>
          </p:spPr>
        </p:sp>
        <p:sp>
          <p:nvSpPr>
            <p:cNvPr id="32" name="TextBox 32"/>
            <p:cNvSpPr txBox="1"/>
            <p:nvPr/>
          </p:nvSpPr>
          <p:spPr>
            <a:xfrm>
              <a:off x="0" y="-47625"/>
              <a:ext cx="813854" cy="2626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3" name="TextBox 33"/>
          <p:cNvSpPr txBox="1"/>
          <p:nvPr/>
        </p:nvSpPr>
        <p:spPr>
          <a:xfrm>
            <a:off x="12525456" y="3521881"/>
            <a:ext cx="2607991" cy="5462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017"/>
              </a:lnSpc>
              <a:spcBef>
                <a:spcPct val="0"/>
              </a:spcBef>
            </a:pPr>
            <a:r>
              <a:rPr lang="en-US" sz="2869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Training Corpus</a:t>
            </a:r>
          </a:p>
        </p:txBody>
      </p:sp>
      <p:sp>
        <p:nvSpPr>
          <p:cNvPr id="34" name="AutoShape 34"/>
          <p:cNvSpPr/>
          <p:nvPr/>
        </p:nvSpPr>
        <p:spPr>
          <a:xfrm flipV="1">
            <a:off x="4720962" y="3804517"/>
            <a:ext cx="961979" cy="1907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5" name="AutoShape 35"/>
          <p:cNvSpPr/>
          <p:nvPr/>
        </p:nvSpPr>
        <p:spPr>
          <a:xfrm flipV="1">
            <a:off x="10895420" y="3794983"/>
            <a:ext cx="961979" cy="1907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089194" y="9670570"/>
            <a:ext cx="556964" cy="629088"/>
            <a:chOff x="0" y="0"/>
            <a:chExt cx="742619" cy="83878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42569" cy="838835"/>
            </a:xfrm>
            <a:custGeom>
              <a:avLst/>
              <a:gdLst/>
              <a:ahLst/>
              <a:cxnLst/>
              <a:rect l="l" t="t" r="r" b="b"/>
              <a:pathLst>
                <a:path w="742569" h="838835">
                  <a:moveTo>
                    <a:pt x="0" y="0"/>
                  </a:moveTo>
                  <a:lnTo>
                    <a:pt x="742569" y="0"/>
                  </a:lnTo>
                  <a:lnTo>
                    <a:pt x="742569" y="838835"/>
                  </a:lnTo>
                  <a:lnTo>
                    <a:pt x="0" y="838835"/>
                  </a:lnTo>
                  <a:close/>
                </a:path>
              </a:pathLst>
            </a:custGeom>
            <a:solidFill>
              <a:srgbClr val="C39A5C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4" name="AutoShape 4"/>
          <p:cNvSpPr/>
          <p:nvPr/>
        </p:nvSpPr>
        <p:spPr>
          <a:xfrm>
            <a:off x="1721954" y="1846285"/>
            <a:ext cx="12505112" cy="12700"/>
          </a:xfrm>
          <a:prstGeom prst="line">
            <a:avLst/>
          </a:prstGeom>
          <a:ln w="9525" cap="rnd">
            <a:solidFill>
              <a:srgbClr val="C4995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TextBox 5"/>
          <p:cNvSpPr txBox="1"/>
          <p:nvPr/>
        </p:nvSpPr>
        <p:spPr>
          <a:xfrm>
            <a:off x="1413048" y="816924"/>
            <a:ext cx="8030670" cy="10253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33"/>
              </a:lnSpc>
            </a:pPr>
            <a:r>
              <a:rPr lang="en-US" sz="5381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Course Outline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7259300" y="9786677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2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536424" y="2036902"/>
            <a:ext cx="7739776" cy="74079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04294" lvl="1" indent="-352147" algn="l">
              <a:lnSpc>
                <a:spcPts val="6524"/>
              </a:lnSpc>
              <a:buFont typeface="Arial"/>
              <a:buChar char="•"/>
            </a:pPr>
            <a:r>
              <a:rPr lang="en-US" sz="3262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Natural Language Processing</a:t>
            </a:r>
          </a:p>
          <a:p>
            <a:pPr marL="704294" lvl="1" indent="-352147" algn="l">
              <a:lnSpc>
                <a:spcPts val="6524"/>
              </a:lnSpc>
              <a:buFont typeface="Arial"/>
              <a:buChar char="•"/>
            </a:pPr>
            <a:r>
              <a:rPr lang="en-US" sz="3262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NLP Applications</a:t>
            </a:r>
          </a:p>
          <a:p>
            <a:pPr marL="704294" lvl="1" indent="-352147" algn="l">
              <a:lnSpc>
                <a:spcPts val="6524"/>
              </a:lnSpc>
              <a:buFont typeface="Arial"/>
              <a:buChar char="•"/>
            </a:pPr>
            <a:r>
              <a:rPr lang="en-US" sz="3262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NLP Pipeline</a:t>
            </a:r>
          </a:p>
          <a:p>
            <a:pPr marL="704294" lvl="1" indent="-352147" algn="l">
              <a:lnSpc>
                <a:spcPts val="6524"/>
              </a:lnSpc>
              <a:buFont typeface="Arial"/>
              <a:buChar char="•"/>
            </a:pPr>
            <a:r>
              <a:rPr lang="en-US" sz="3262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Text Preprocessing</a:t>
            </a:r>
          </a:p>
          <a:p>
            <a:pPr marL="704294" lvl="1" indent="-352147" algn="l">
              <a:lnSpc>
                <a:spcPts val="6524"/>
              </a:lnSpc>
              <a:buFont typeface="Arial"/>
              <a:buChar char="•"/>
            </a:pPr>
            <a:r>
              <a:rPr lang="en-US" sz="3262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Text Representation</a:t>
            </a:r>
          </a:p>
          <a:p>
            <a:pPr marL="704294" lvl="1" indent="-352147" algn="l">
              <a:lnSpc>
                <a:spcPts val="6524"/>
              </a:lnSpc>
              <a:buFont typeface="Arial"/>
              <a:buChar char="•"/>
            </a:pPr>
            <a:r>
              <a:rPr lang="en-US" sz="3262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Recurrent Neural Network</a:t>
            </a:r>
          </a:p>
          <a:p>
            <a:pPr marL="704294" lvl="1" indent="-352147" algn="l">
              <a:lnSpc>
                <a:spcPts val="6524"/>
              </a:lnSpc>
              <a:buFont typeface="Arial"/>
              <a:buChar char="•"/>
            </a:pPr>
            <a:r>
              <a:rPr lang="en-US" sz="3262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Transformers </a:t>
            </a:r>
          </a:p>
          <a:p>
            <a:pPr marL="704294" lvl="1" indent="-352147" algn="l">
              <a:lnSpc>
                <a:spcPts val="6524"/>
              </a:lnSpc>
              <a:buFont typeface="Arial"/>
              <a:buChar char="•"/>
            </a:pPr>
            <a:r>
              <a:rPr lang="en-US" sz="3262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Large Language Models</a:t>
            </a:r>
          </a:p>
          <a:p>
            <a:pPr marL="704294" lvl="1" indent="-352147" algn="l">
              <a:lnSpc>
                <a:spcPts val="6524"/>
              </a:lnSpc>
              <a:buFont typeface="Arial"/>
              <a:buChar char="•"/>
            </a:pPr>
            <a:r>
              <a:rPr lang="en-US" sz="3262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SOTA of Larg Language Models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089194" y="9670570"/>
            <a:ext cx="556964" cy="629088"/>
            <a:chOff x="0" y="0"/>
            <a:chExt cx="742619" cy="83878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42569" cy="838835"/>
            </a:xfrm>
            <a:custGeom>
              <a:avLst/>
              <a:gdLst/>
              <a:ahLst/>
              <a:cxnLst/>
              <a:rect l="l" t="t" r="r" b="b"/>
              <a:pathLst>
                <a:path w="742569" h="838835">
                  <a:moveTo>
                    <a:pt x="0" y="0"/>
                  </a:moveTo>
                  <a:lnTo>
                    <a:pt x="742569" y="0"/>
                  </a:lnTo>
                  <a:lnTo>
                    <a:pt x="742569" y="838835"/>
                  </a:lnTo>
                  <a:lnTo>
                    <a:pt x="0" y="838835"/>
                  </a:lnTo>
                  <a:close/>
                </a:path>
              </a:pathLst>
            </a:custGeom>
            <a:solidFill>
              <a:srgbClr val="C39A5C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273100" y="38140"/>
            <a:ext cx="1525644" cy="681090"/>
            <a:chOff x="0" y="0"/>
            <a:chExt cx="2034192" cy="90812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034159" cy="908177"/>
            </a:xfrm>
            <a:custGeom>
              <a:avLst/>
              <a:gdLst/>
              <a:ahLst/>
              <a:cxnLst/>
              <a:rect l="l" t="t" r="r" b="b"/>
              <a:pathLst>
                <a:path w="2034159" h="908177">
                  <a:moveTo>
                    <a:pt x="0" y="0"/>
                  </a:moveTo>
                  <a:lnTo>
                    <a:pt x="2034159" y="0"/>
                  </a:lnTo>
                  <a:lnTo>
                    <a:pt x="2034159" y="908177"/>
                  </a:lnTo>
                  <a:lnTo>
                    <a:pt x="0" y="9081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id="6" name="AutoShape 6"/>
          <p:cNvSpPr/>
          <p:nvPr/>
        </p:nvSpPr>
        <p:spPr>
          <a:xfrm>
            <a:off x="650250" y="1150806"/>
            <a:ext cx="12505112" cy="12700"/>
          </a:xfrm>
          <a:prstGeom prst="line">
            <a:avLst/>
          </a:prstGeom>
          <a:ln w="47625" cap="rnd">
            <a:solidFill>
              <a:srgbClr val="C4995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Freeform 7"/>
          <p:cNvSpPr/>
          <p:nvPr/>
        </p:nvSpPr>
        <p:spPr>
          <a:xfrm>
            <a:off x="1542321" y="1711377"/>
            <a:ext cx="256423" cy="375660"/>
          </a:xfrm>
          <a:custGeom>
            <a:avLst/>
            <a:gdLst/>
            <a:ahLst/>
            <a:cxnLst/>
            <a:rect l="l" t="t" r="r" b="b"/>
            <a:pathLst>
              <a:path w="256423" h="375660">
                <a:moveTo>
                  <a:pt x="0" y="0"/>
                </a:moveTo>
                <a:lnTo>
                  <a:pt x="256423" y="0"/>
                </a:lnTo>
                <a:lnTo>
                  <a:pt x="256423" y="375660"/>
                </a:lnTo>
                <a:lnTo>
                  <a:pt x="0" y="3756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809664" y="229142"/>
            <a:ext cx="5093955" cy="8182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59"/>
              </a:lnSpc>
              <a:spcBef>
                <a:spcPct val="0"/>
              </a:spcBef>
            </a:pPr>
            <a:r>
              <a:rPr lang="en-US" sz="4328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Text Preprocessing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7222643" y="9786677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20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918448" y="1587552"/>
            <a:ext cx="15170746" cy="5849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89"/>
              </a:lnSpc>
              <a:spcBef>
                <a:spcPct val="0"/>
              </a:spcBef>
            </a:pPr>
            <a:r>
              <a:rPr lang="en-US" sz="3064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Tokenization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603440" y="2312048"/>
            <a:ext cx="4319993" cy="5889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89"/>
              </a:lnSpc>
              <a:spcBef>
                <a:spcPct val="0"/>
              </a:spcBef>
            </a:pPr>
            <a:r>
              <a:rPr lang="en-US" sz="3064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Subword Tokenization</a:t>
            </a:r>
          </a:p>
        </p:txBody>
      </p:sp>
      <p:sp>
        <p:nvSpPr>
          <p:cNvPr id="12" name="Freeform 12"/>
          <p:cNvSpPr/>
          <p:nvPr/>
        </p:nvSpPr>
        <p:spPr>
          <a:xfrm>
            <a:off x="2233071" y="2461540"/>
            <a:ext cx="256423" cy="375660"/>
          </a:xfrm>
          <a:custGeom>
            <a:avLst/>
            <a:gdLst/>
            <a:ahLst/>
            <a:cxnLst/>
            <a:rect l="l" t="t" r="r" b="b"/>
            <a:pathLst>
              <a:path w="256423" h="375660">
                <a:moveTo>
                  <a:pt x="0" y="0"/>
                </a:moveTo>
                <a:lnTo>
                  <a:pt x="256423" y="0"/>
                </a:lnTo>
                <a:lnTo>
                  <a:pt x="256423" y="375660"/>
                </a:lnTo>
                <a:lnTo>
                  <a:pt x="0" y="3756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5611668" y="3567717"/>
            <a:ext cx="5283137" cy="816521"/>
            <a:chOff x="0" y="0"/>
            <a:chExt cx="1391444" cy="215051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391444" cy="215051"/>
            </a:xfrm>
            <a:custGeom>
              <a:avLst/>
              <a:gdLst/>
              <a:ahLst/>
              <a:cxnLst/>
              <a:rect l="l" t="t" r="r" b="b"/>
              <a:pathLst>
                <a:path w="1391444" h="215051">
                  <a:moveTo>
                    <a:pt x="74736" y="0"/>
                  </a:moveTo>
                  <a:lnTo>
                    <a:pt x="1316708" y="0"/>
                  </a:lnTo>
                  <a:cubicBezTo>
                    <a:pt x="1357983" y="0"/>
                    <a:pt x="1391444" y="33460"/>
                    <a:pt x="1391444" y="74736"/>
                  </a:cubicBezTo>
                  <a:lnTo>
                    <a:pt x="1391444" y="140315"/>
                  </a:lnTo>
                  <a:cubicBezTo>
                    <a:pt x="1391444" y="160136"/>
                    <a:pt x="1383570" y="179146"/>
                    <a:pt x="1369554" y="193161"/>
                  </a:cubicBezTo>
                  <a:cubicBezTo>
                    <a:pt x="1355538" y="207177"/>
                    <a:pt x="1336529" y="215051"/>
                    <a:pt x="1316708" y="215051"/>
                  </a:cubicBezTo>
                  <a:lnTo>
                    <a:pt x="74736" y="215051"/>
                  </a:lnTo>
                  <a:cubicBezTo>
                    <a:pt x="33460" y="215051"/>
                    <a:pt x="0" y="181591"/>
                    <a:pt x="0" y="140315"/>
                  </a:cubicBezTo>
                  <a:lnTo>
                    <a:pt x="0" y="74736"/>
                  </a:lnTo>
                  <a:cubicBezTo>
                    <a:pt x="0" y="33460"/>
                    <a:pt x="33460" y="0"/>
                    <a:pt x="74736" y="0"/>
                  </a:cubicBezTo>
                  <a:close/>
                </a:path>
              </a:pathLst>
            </a:custGeom>
            <a:solidFill>
              <a:srgbClr val="FFFFFF">
                <a:alpha val="81961"/>
              </a:srgbClr>
            </a:solidFill>
            <a:ln w="19050" cap="rnd">
              <a:solidFill>
                <a:srgbClr val="000000">
                  <a:alpha val="81961"/>
                </a:srgbClr>
              </a:solidFill>
              <a:prstDash val="solid"/>
              <a:round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0" y="-47625"/>
              <a:ext cx="1391444" cy="2626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5903619" y="3649444"/>
            <a:ext cx="4616351" cy="5462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17"/>
              </a:lnSpc>
              <a:spcBef>
                <a:spcPct val="0"/>
              </a:spcBef>
            </a:pPr>
            <a:r>
              <a:rPr lang="en-US" sz="2869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Merge the most frequent pair 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2489494" y="5302686"/>
            <a:ext cx="3090103" cy="2480199"/>
            <a:chOff x="0" y="0"/>
            <a:chExt cx="813854" cy="653221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3854" cy="653221"/>
            </a:xfrm>
            <a:custGeom>
              <a:avLst/>
              <a:gdLst/>
              <a:ahLst/>
              <a:cxnLst/>
              <a:rect l="l" t="t" r="r" b="b"/>
              <a:pathLst>
                <a:path w="813854" h="653221">
                  <a:moveTo>
                    <a:pt x="127775" y="0"/>
                  </a:moveTo>
                  <a:lnTo>
                    <a:pt x="686079" y="0"/>
                  </a:lnTo>
                  <a:cubicBezTo>
                    <a:pt x="756647" y="0"/>
                    <a:pt x="813854" y="57207"/>
                    <a:pt x="813854" y="127775"/>
                  </a:cubicBezTo>
                  <a:lnTo>
                    <a:pt x="813854" y="525446"/>
                  </a:lnTo>
                  <a:cubicBezTo>
                    <a:pt x="813854" y="559334"/>
                    <a:pt x="800392" y="591834"/>
                    <a:pt x="776430" y="615797"/>
                  </a:cubicBezTo>
                  <a:cubicBezTo>
                    <a:pt x="752467" y="639759"/>
                    <a:pt x="719967" y="653221"/>
                    <a:pt x="686079" y="653221"/>
                  </a:cubicBezTo>
                  <a:lnTo>
                    <a:pt x="127775" y="653221"/>
                  </a:lnTo>
                  <a:cubicBezTo>
                    <a:pt x="57207" y="653221"/>
                    <a:pt x="0" y="596014"/>
                    <a:pt x="0" y="525446"/>
                  </a:cubicBezTo>
                  <a:lnTo>
                    <a:pt x="0" y="127775"/>
                  </a:lnTo>
                  <a:cubicBezTo>
                    <a:pt x="0" y="57207"/>
                    <a:pt x="57207" y="0"/>
                    <a:pt x="127775" y="0"/>
                  </a:cubicBezTo>
                  <a:close/>
                </a:path>
              </a:pathLst>
            </a:custGeom>
            <a:solidFill>
              <a:srgbClr val="FFFFFF">
                <a:alpha val="81961"/>
              </a:srgbClr>
            </a:solidFill>
            <a:ln w="9525" cap="rnd">
              <a:solidFill>
                <a:srgbClr val="000000">
                  <a:alpha val="81961"/>
                </a:srgbClr>
              </a:solidFill>
              <a:prstDash val="lgDash"/>
              <a:round/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0" y="-47625"/>
              <a:ext cx="813854" cy="7008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2537981" y="5251422"/>
            <a:ext cx="2555974" cy="25314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47258" lvl="1" indent="-373629" algn="l">
              <a:lnSpc>
                <a:spcPts val="4845"/>
              </a:lnSpc>
              <a:buFont typeface="Arial"/>
              <a:buChar char="•"/>
            </a:pPr>
            <a:r>
              <a:rPr lang="en-US" sz="3461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lo w</a:t>
            </a:r>
          </a:p>
          <a:p>
            <a:pPr marL="747258" lvl="1" indent="-373629" algn="l">
              <a:lnSpc>
                <a:spcPts val="4845"/>
              </a:lnSpc>
              <a:buFont typeface="Arial"/>
              <a:buChar char="•"/>
            </a:pPr>
            <a:r>
              <a:rPr lang="en-US" sz="3461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lo w e r</a:t>
            </a:r>
          </a:p>
          <a:p>
            <a:pPr marL="747258" lvl="1" indent="-373629" algn="l">
              <a:lnSpc>
                <a:spcPts val="4845"/>
              </a:lnSpc>
              <a:buFont typeface="Arial"/>
              <a:buChar char="•"/>
            </a:pPr>
            <a:r>
              <a:rPr lang="en-US" sz="3461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lo w e s t</a:t>
            </a:r>
          </a:p>
          <a:p>
            <a:pPr marL="747258" lvl="1" indent="-373629" algn="l">
              <a:lnSpc>
                <a:spcPts val="4845"/>
              </a:lnSpc>
              <a:buFont typeface="Arial"/>
              <a:buChar char="•"/>
            </a:pPr>
            <a:r>
              <a:rPr lang="en-US" sz="3461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n e w e s t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6403872" y="5252130"/>
            <a:ext cx="3719408" cy="2709037"/>
            <a:chOff x="0" y="0"/>
            <a:chExt cx="979597" cy="713491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979597" cy="713491"/>
            </a:xfrm>
            <a:custGeom>
              <a:avLst/>
              <a:gdLst/>
              <a:ahLst/>
              <a:cxnLst/>
              <a:rect l="l" t="t" r="r" b="b"/>
              <a:pathLst>
                <a:path w="979597" h="713491">
                  <a:moveTo>
                    <a:pt x="106156" y="0"/>
                  </a:moveTo>
                  <a:lnTo>
                    <a:pt x="873441" y="0"/>
                  </a:lnTo>
                  <a:cubicBezTo>
                    <a:pt x="901596" y="0"/>
                    <a:pt x="928597" y="11184"/>
                    <a:pt x="948505" y="31092"/>
                  </a:cubicBezTo>
                  <a:cubicBezTo>
                    <a:pt x="968413" y="51001"/>
                    <a:pt x="979597" y="78002"/>
                    <a:pt x="979597" y="106156"/>
                  </a:cubicBezTo>
                  <a:lnTo>
                    <a:pt x="979597" y="607335"/>
                  </a:lnTo>
                  <a:cubicBezTo>
                    <a:pt x="979597" y="635489"/>
                    <a:pt x="968413" y="662491"/>
                    <a:pt x="948505" y="682399"/>
                  </a:cubicBezTo>
                  <a:cubicBezTo>
                    <a:pt x="928597" y="702307"/>
                    <a:pt x="901596" y="713491"/>
                    <a:pt x="873441" y="713491"/>
                  </a:cubicBezTo>
                  <a:lnTo>
                    <a:pt x="106156" y="713491"/>
                  </a:lnTo>
                  <a:cubicBezTo>
                    <a:pt x="78002" y="713491"/>
                    <a:pt x="51001" y="702307"/>
                    <a:pt x="31092" y="682399"/>
                  </a:cubicBezTo>
                  <a:cubicBezTo>
                    <a:pt x="11184" y="662491"/>
                    <a:pt x="0" y="635489"/>
                    <a:pt x="0" y="607335"/>
                  </a:cubicBezTo>
                  <a:lnTo>
                    <a:pt x="0" y="106156"/>
                  </a:lnTo>
                  <a:cubicBezTo>
                    <a:pt x="0" y="78002"/>
                    <a:pt x="11184" y="51001"/>
                    <a:pt x="31092" y="31092"/>
                  </a:cubicBezTo>
                  <a:cubicBezTo>
                    <a:pt x="51001" y="11184"/>
                    <a:pt x="78002" y="0"/>
                    <a:pt x="106156" y="0"/>
                  </a:cubicBezTo>
                  <a:close/>
                </a:path>
              </a:pathLst>
            </a:custGeom>
            <a:solidFill>
              <a:srgbClr val="FFFFFF">
                <a:alpha val="81961"/>
              </a:srgbClr>
            </a:solidFill>
            <a:ln w="9525" cap="rnd">
              <a:solidFill>
                <a:srgbClr val="000000">
                  <a:alpha val="81961"/>
                </a:srgbClr>
              </a:solidFill>
              <a:prstDash val="lgDash"/>
              <a:round/>
            </a:ln>
          </p:spPr>
        </p:sp>
        <p:sp>
          <p:nvSpPr>
            <p:cNvPr id="23" name="TextBox 23"/>
            <p:cNvSpPr txBox="1"/>
            <p:nvPr/>
          </p:nvSpPr>
          <p:spPr>
            <a:xfrm>
              <a:off x="0" y="-47625"/>
              <a:ext cx="979597" cy="7611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6752363" y="5251422"/>
            <a:ext cx="2555974" cy="25314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47258" lvl="1" indent="-373629" algn="l">
              <a:lnSpc>
                <a:spcPts val="4845"/>
              </a:lnSpc>
              <a:buFont typeface="Arial"/>
              <a:buChar char="•"/>
            </a:pPr>
            <a:r>
              <a:rPr lang="en-US" sz="3461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low</a:t>
            </a:r>
          </a:p>
          <a:p>
            <a:pPr marL="747258" lvl="1" indent="-373629" algn="l">
              <a:lnSpc>
                <a:spcPts val="4845"/>
              </a:lnSpc>
              <a:buFont typeface="Arial"/>
              <a:buChar char="•"/>
            </a:pPr>
            <a:r>
              <a:rPr lang="en-US" sz="3461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low e r</a:t>
            </a:r>
          </a:p>
          <a:p>
            <a:pPr marL="747258" lvl="1" indent="-373629" algn="l">
              <a:lnSpc>
                <a:spcPts val="4845"/>
              </a:lnSpc>
              <a:buFont typeface="Arial"/>
              <a:buChar char="•"/>
            </a:pPr>
            <a:r>
              <a:rPr lang="en-US" sz="3461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low e s t</a:t>
            </a:r>
          </a:p>
          <a:p>
            <a:pPr marL="747258" lvl="1" indent="-373629" algn="l">
              <a:lnSpc>
                <a:spcPts val="4845"/>
              </a:lnSpc>
              <a:buFont typeface="Arial"/>
              <a:buChar char="•"/>
            </a:pPr>
            <a:r>
              <a:rPr lang="en-US" sz="3461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n e w e s t</a:t>
            </a:r>
          </a:p>
        </p:txBody>
      </p:sp>
      <p:grpSp>
        <p:nvGrpSpPr>
          <p:cNvPr id="25" name="Group 25"/>
          <p:cNvGrpSpPr/>
          <p:nvPr/>
        </p:nvGrpSpPr>
        <p:grpSpPr>
          <a:xfrm>
            <a:off x="10951954" y="5064313"/>
            <a:ext cx="5050045" cy="2956945"/>
            <a:chOff x="0" y="0"/>
            <a:chExt cx="1080048" cy="778784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080048" cy="778784"/>
            </a:xfrm>
            <a:custGeom>
              <a:avLst/>
              <a:gdLst/>
              <a:ahLst/>
              <a:cxnLst/>
              <a:rect l="l" t="t" r="r" b="b"/>
              <a:pathLst>
                <a:path w="1080048" h="778784">
                  <a:moveTo>
                    <a:pt x="96283" y="0"/>
                  </a:moveTo>
                  <a:lnTo>
                    <a:pt x="983765" y="0"/>
                  </a:lnTo>
                  <a:cubicBezTo>
                    <a:pt x="1036940" y="0"/>
                    <a:pt x="1080048" y="43107"/>
                    <a:pt x="1080048" y="96283"/>
                  </a:cubicBezTo>
                  <a:lnTo>
                    <a:pt x="1080048" y="682501"/>
                  </a:lnTo>
                  <a:cubicBezTo>
                    <a:pt x="1080048" y="735677"/>
                    <a:pt x="1036940" y="778784"/>
                    <a:pt x="983765" y="778784"/>
                  </a:cubicBezTo>
                  <a:lnTo>
                    <a:pt x="96283" y="778784"/>
                  </a:lnTo>
                  <a:cubicBezTo>
                    <a:pt x="43107" y="778784"/>
                    <a:pt x="0" y="735677"/>
                    <a:pt x="0" y="682501"/>
                  </a:cubicBezTo>
                  <a:lnTo>
                    <a:pt x="0" y="96283"/>
                  </a:lnTo>
                  <a:cubicBezTo>
                    <a:pt x="0" y="43107"/>
                    <a:pt x="43107" y="0"/>
                    <a:pt x="96283" y="0"/>
                  </a:cubicBezTo>
                  <a:close/>
                </a:path>
              </a:pathLst>
            </a:custGeom>
            <a:solidFill>
              <a:srgbClr val="FFFFFF">
                <a:alpha val="81961"/>
              </a:srgbClr>
            </a:solidFill>
            <a:ln w="9525" cap="rnd">
              <a:solidFill>
                <a:srgbClr val="000000">
                  <a:alpha val="81961"/>
                </a:srgbClr>
              </a:solidFill>
              <a:prstDash val="lgDash"/>
              <a:round/>
            </a:ln>
          </p:spPr>
        </p:sp>
        <p:sp>
          <p:nvSpPr>
            <p:cNvPr id="27" name="TextBox 27"/>
            <p:cNvSpPr txBox="1"/>
            <p:nvPr/>
          </p:nvSpPr>
          <p:spPr>
            <a:xfrm>
              <a:off x="0" y="-47625"/>
              <a:ext cx="1080048" cy="8264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11583065" y="5159811"/>
            <a:ext cx="2437735" cy="24415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47258" lvl="1" indent="-373629" algn="l">
              <a:lnSpc>
                <a:spcPts val="4845"/>
              </a:lnSpc>
              <a:buFont typeface="Arial"/>
              <a:buChar char="•"/>
            </a:pPr>
            <a:r>
              <a:rPr lang="en-US" sz="3461" dirty="0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low</a:t>
            </a:r>
          </a:p>
          <a:p>
            <a:pPr marL="747258" lvl="1" indent="-373629" algn="l">
              <a:lnSpc>
                <a:spcPts val="4845"/>
              </a:lnSpc>
              <a:buFont typeface="Arial"/>
              <a:buChar char="•"/>
            </a:pPr>
            <a:r>
              <a:rPr lang="en-US" sz="3461" dirty="0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lower</a:t>
            </a:r>
          </a:p>
          <a:p>
            <a:pPr marL="747258" lvl="1" indent="-373629" algn="l">
              <a:lnSpc>
                <a:spcPts val="4845"/>
              </a:lnSpc>
              <a:buFont typeface="Arial"/>
              <a:buChar char="•"/>
            </a:pPr>
            <a:r>
              <a:rPr lang="en-US" sz="3461" dirty="0" err="1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lowes</a:t>
            </a:r>
            <a:r>
              <a:rPr lang="en-US" sz="3461" dirty="0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 t</a:t>
            </a:r>
          </a:p>
          <a:p>
            <a:pPr marL="747258" lvl="1" indent="-373629" algn="l">
              <a:lnSpc>
                <a:spcPts val="4845"/>
              </a:lnSpc>
              <a:buFont typeface="Arial"/>
              <a:buChar char="•"/>
            </a:pPr>
            <a:r>
              <a:rPr lang="en-US" sz="3461" dirty="0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ne </a:t>
            </a:r>
            <a:r>
              <a:rPr lang="en-US" sz="3461" dirty="0" err="1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wes</a:t>
            </a:r>
            <a:r>
              <a:rPr lang="en-US" sz="3461" dirty="0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 t</a:t>
            </a:r>
          </a:p>
        </p:txBody>
      </p:sp>
      <p:sp>
        <p:nvSpPr>
          <p:cNvPr id="29" name="AutoShape 29"/>
          <p:cNvSpPr/>
          <p:nvPr/>
        </p:nvSpPr>
        <p:spPr>
          <a:xfrm flipV="1">
            <a:off x="5574944" y="6625694"/>
            <a:ext cx="828490" cy="1905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0" name="AutoShape 30"/>
          <p:cNvSpPr/>
          <p:nvPr/>
        </p:nvSpPr>
        <p:spPr>
          <a:xfrm flipV="1">
            <a:off x="10123718" y="6625694"/>
            <a:ext cx="828490" cy="1905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089194" y="9670570"/>
            <a:ext cx="556964" cy="629088"/>
            <a:chOff x="0" y="0"/>
            <a:chExt cx="742619" cy="83878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42569" cy="838835"/>
            </a:xfrm>
            <a:custGeom>
              <a:avLst/>
              <a:gdLst/>
              <a:ahLst/>
              <a:cxnLst/>
              <a:rect l="l" t="t" r="r" b="b"/>
              <a:pathLst>
                <a:path w="742569" h="838835">
                  <a:moveTo>
                    <a:pt x="0" y="0"/>
                  </a:moveTo>
                  <a:lnTo>
                    <a:pt x="742569" y="0"/>
                  </a:lnTo>
                  <a:lnTo>
                    <a:pt x="742569" y="838835"/>
                  </a:lnTo>
                  <a:lnTo>
                    <a:pt x="0" y="838835"/>
                  </a:lnTo>
                  <a:close/>
                </a:path>
              </a:pathLst>
            </a:custGeom>
            <a:solidFill>
              <a:srgbClr val="C39A5C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273100" y="38140"/>
            <a:ext cx="1525644" cy="681090"/>
            <a:chOff x="0" y="0"/>
            <a:chExt cx="2034192" cy="90812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034159" cy="908177"/>
            </a:xfrm>
            <a:custGeom>
              <a:avLst/>
              <a:gdLst/>
              <a:ahLst/>
              <a:cxnLst/>
              <a:rect l="l" t="t" r="r" b="b"/>
              <a:pathLst>
                <a:path w="2034159" h="908177">
                  <a:moveTo>
                    <a:pt x="0" y="0"/>
                  </a:moveTo>
                  <a:lnTo>
                    <a:pt x="2034159" y="0"/>
                  </a:lnTo>
                  <a:lnTo>
                    <a:pt x="2034159" y="908177"/>
                  </a:lnTo>
                  <a:lnTo>
                    <a:pt x="0" y="9081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id="6" name="AutoShape 6"/>
          <p:cNvSpPr/>
          <p:nvPr/>
        </p:nvSpPr>
        <p:spPr>
          <a:xfrm>
            <a:off x="650250" y="1150806"/>
            <a:ext cx="12505112" cy="12700"/>
          </a:xfrm>
          <a:prstGeom prst="line">
            <a:avLst/>
          </a:prstGeom>
          <a:ln w="47625" cap="rnd">
            <a:solidFill>
              <a:srgbClr val="C4995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Freeform 7"/>
          <p:cNvSpPr/>
          <p:nvPr/>
        </p:nvSpPr>
        <p:spPr>
          <a:xfrm>
            <a:off x="1542321" y="1711377"/>
            <a:ext cx="256423" cy="375660"/>
          </a:xfrm>
          <a:custGeom>
            <a:avLst/>
            <a:gdLst/>
            <a:ahLst/>
            <a:cxnLst/>
            <a:rect l="l" t="t" r="r" b="b"/>
            <a:pathLst>
              <a:path w="256423" h="375660">
                <a:moveTo>
                  <a:pt x="0" y="0"/>
                </a:moveTo>
                <a:lnTo>
                  <a:pt x="256423" y="0"/>
                </a:lnTo>
                <a:lnTo>
                  <a:pt x="256423" y="375660"/>
                </a:lnTo>
                <a:lnTo>
                  <a:pt x="0" y="3756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837290" y="229142"/>
            <a:ext cx="5208721" cy="8182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59"/>
              </a:lnSpc>
              <a:spcBef>
                <a:spcPct val="0"/>
              </a:spcBef>
            </a:pPr>
            <a:r>
              <a:rPr lang="en-US" sz="4328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Text Preprocessing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7222643" y="9786677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21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918448" y="1587552"/>
            <a:ext cx="15170746" cy="5849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89"/>
              </a:lnSpc>
              <a:spcBef>
                <a:spcPct val="0"/>
              </a:spcBef>
            </a:pPr>
            <a:r>
              <a:rPr lang="en-US" sz="3064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Tokenization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603440" y="2312048"/>
            <a:ext cx="4319993" cy="5889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89"/>
              </a:lnSpc>
              <a:spcBef>
                <a:spcPct val="0"/>
              </a:spcBef>
            </a:pPr>
            <a:r>
              <a:rPr lang="en-US" sz="3064" dirty="0" err="1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Subword</a:t>
            </a:r>
            <a:r>
              <a:rPr lang="en-US" sz="3064" dirty="0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 Tokenization</a:t>
            </a:r>
          </a:p>
        </p:txBody>
      </p:sp>
      <p:sp>
        <p:nvSpPr>
          <p:cNvPr id="12" name="Freeform 12"/>
          <p:cNvSpPr/>
          <p:nvPr/>
        </p:nvSpPr>
        <p:spPr>
          <a:xfrm>
            <a:off x="2233071" y="2461540"/>
            <a:ext cx="256423" cy="375660"/>
          </a:xfrm>
          <a:custGeom>
            <a:avLst/>
            <a:gdLst/>
            <a:ahLst/>
            <a:cxnLst/>
            <a:rect l="l" t="t" r="r" b="b"/>
            <a:pathLst>
              <a:path w="256423" h="375660">
                <a:moveTo>
                  <a:pt x="0" y="0"/>
                </a:moveTo>
                <a:lnTo>
                  <a:pt x="256423" y="0"/>
                </a:lnTo>
                <a:lnTo>
                  <a:pt x="256423" y="375660"/>
                </a:lnTo>
                <a:lnTo>
                  <a:pt x="0" y="3756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5611668" y="3567717"/>
            <a:ext cx="5283137" cy="816521"/>
            <a:chOff x="0" y="0"/>
            <a:chExt cx="1391444" cy="215051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391444" cy="215051"/>
            </a:xfrm>
            <a:custGeom>
              <a:avLst/>
              <a:gdLst/>
              <a:ahLst/>
              <a:cxnLst/>
              <a:rect l="l" t="t" r="r" b="b"/>
              <a:pathLst>
                <a:path w="1391444" h="215051">
                  <a:moveTo>
                    <a:pt x="74736" y="0"/>
                  </a:moveTo>
                  <a:lnTo>
                    <a:pt x="1316708" y="0"/>
                  </a:lnTo>
                  <a:cubicBezTo>
                    <a:pt x="1357983" y="0"/>
                    <a:pt x="1391444" y="33460"/>
                    <a:pt x="1391444" y="74736"/>
                  </a:cubicBezTo>
                  <a:lnTo>
                    <a:pt x="1391444" y="140315"/>
                  </a:lnTo>
                  <a:cubicBezTo>
                    <a:pt x="1391444" y="160136"/>
                    <a:pt x="1383570" y="179146"/>
                    <a:pt x="1369554" y="193161"/>
                  </a:cubicBezTo>
                  <a:cubicBezTo>
                    <a:pt x="1355538" y="207177"/>
                    <a:pt x="1336529" y="215051"/>
                    <a:pt x="1316708" y="215051"/>
                  </a:cubicBezTo>
                  <a:lnTo>
                    <a:pt x="74736" y="215051"/>
                  </a:lnTo>
                  <a:cubicBezTo>
                    <a:pt x="33460" y="215051"/>
                    <a:pt x="0" y="181591"/>
                    <a:pt x="0" y="140315"/>
                  </a:cubicBezTo>
                  <a:lnTo>
                    <a:pt x="0" y="74736"/>
                  </a:lnTo>
                  <a:cubicBezTo>
                    <a:pt x="0" y="33460"/>
                    <a:pt x="33460" y="0"/>
                    <a:pt x="74736" y="0"/>
                  </a:cubicBezTo>
                  <a:close/>
                </a:path>
              </a:pathLst>
            </a:custGeom>
            <a:solidFill>
              <a:srgbClr val="FFFFFF">
                <a:alpha val="81961"/>
              </a:srgbClr>
            </a:solidFill>
            <a:ln w="19050" cap="rnd">
              <a:solidFill>
                <a:srgbClr val="000000">
                  <a:alpha val="81961"/>
                </a:srgbClr>
              </a:solidFill>
              <a:prstDash val="solid"/>
              <a:round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0" y="-47625"/>
              <a:ext cx="1391444" cy="2626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5903619" y="3649444"/>
            <a:ext cx="4616351" cy="5462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17"/>
              </a:lnSpc>
              <a:spcBef>
                <a:spcPct val="0"/>
              </a:spcBef>
            </a:pPr>
            <a:r>
              <a:rPr lang="en-US" sz="2869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Merge the most frequent pair 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2489494" y="5302686"/>
            <a:ext cx="3090103" cy="2480199"/>
            <a:chOff x="0" y="0"/>
            <a:chExt cx="813854" cy="653221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3854" cy="653221"/>
            </a:xfrm>
            <a:custGeom>
              <a:avLst/>
              <a:gdLst/>
              <a:ahLst/>
              <a:cxnLst/>
              <a:rect l="l" t="t" r="r" b="b"/>
              <a:pathLst>
                <a:path w="813854" h="653221">
                  <a:moveTo>
                    <a:pt x="127775" y="0"/>
                  </a:moveTo>
                  <a:lnTo>
                    <a:pt x="686079" y="0"/>
                  </a:lnTo>
                  <a:cubicBezTo>
                    <a:pt x="756647" y="0"/>
                    <a:pt x="813854" y="57207"/>
                    <a:pt x="813854" y="127775"/>
                  </a:cubicBezTo>
                  <a:lnTo>
                    <a:pt x="813854" y="525446"/>
                  </a:lnTo>
                  <a:cubicBezTo>
                    <a:pt x="813854" y="559334"/>
                    <a:pt x="800392" y="591834"/>
                    <a:pt x="776430" y="615797"/>
                  </a:cubicBezTo>
                  <a:cubicBezTo>
                    <a:pt x="752467" y="639759"/>
                    <a:pt x="719967" y="653221"/>
                    <a:pt x="686079" y="653221"/>
                  </a:cubicBezTo>
                  <a:lnTo>
                    <a:pt x="127775" y="653221"/>
                  </a:lnTo>
                  <a:cubicBezTo>
                    <a:pt x="57207" y="653221"/>
                    <a:pt x="0" y="596014"/>
                    <a:pt x="0" y="525446"/>
                  </a:cubicBezTo>
                  <a:lnTo>
                    <a:pt x="0" y="127775"/>
                  </a:lnTo>
                  <a:cubicBezTo>
                    <a:pt x="0" y="57207"/>
                    <a:pt x="57207" y="0"/>
                    <a:pt x="127775" y="0"/>
                  </a:cubicBezTo>
                  <a:close/>
                </a:path>
              </a:pathLst>
            </a:custGeom>
            <a:solidFill>
              <a:srgbClr val="FFFFFF">
                <a:alpha val="81961"/>
              </a:srgbClr>
            </a:solidFill>
            <a:ln w="9525" cap="rnd">
              <a:solidFill>
                <a:srgbClr val="000000">
                  <a:alpha val="81961"/>
                </a:srgbClr>
              </a:solidFill>
              <a:prstDash val="lgDash"/>
              <a:round/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0" y="-47625"/>
              <a:ext cx="813854" cy="7008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2537981" y="5251422"/>
            <a:ext cx="2555974" cy="25314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47258" lvl="1" indent="-373629" algn="l">
              <a:lnSpc>
                <a:spcPts val="4845"/>
              </a:lnSpc>
              <a:buFont typeface="Arial"/>
              <a:buChar char="•"/>
            </a:pPr>
            <a:r>
              <a:rPr lang="en-US" sz="3461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lo w</a:t>
            </a:r>
          </a:p>
          <a:p>
            <a:pPr marL="747258" lvl="1" indent="-373629" algn="l">
              <a:lnSpc>
                <a:spcPts val="4845"/>
              </a:lnSpc>
              <a:buFont typeface="Arial"/>
              <a:buChar char="•"/>
            </a:pPr>
            <a:r>
              <a:rPr lang="en-US" sz="3461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lo w e r</a:t>
            </a:r>
          </a:p>
          <a:p>
            <a:pPr marL="747258" lvl="1" indent="-373629" algn="l">
              <a:lnSpc>
                <a:spcPts val="4845"/>
              </a:lnSpc>
              <a:buFont typeface="Arial"/>
              <a:buChar char="•"/>
            </a:pPr>
            <a:r>
              <a:rPr lang="en-US" sz="3461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lo w e s t</a:t>
            </a:r>
          </a:p>
          <a:p>
            <a:pPr marL="747258" lvl="1" indent="-373629" algn="l">
              <a:lnSpc>
                <a:spcPts val="4845"/>
              </a:lnSpc>
              <a:buFont typeface="Arial"/>
              <a:buChar char="•"/>
            </a:pPr>
            <a:r>
              <a:rPr lang="en-US" sz="3461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n e w e s t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6403872" y="5252130"/>
            <a:ext cx="3719408" cy="2709037"/>
            <a:chOff x="0" y="0"/>
            <a:chExt cx="979597" cy="713491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979597" cy="713491"/>
            </a:xfrm>
            <a:custGeom>
              <a:avLst/>
              <a:gdLst/>
              <a:ahLst/>
              <a:cxnLst/>
              <a:rect l="l" t="t" r="r" b="b"/>
              <a:pathLst>
                <a:path w="979597" h="713491">
                  <a:moveTo>
                    <a:pt x="106156" y="0"/>
                  </a:moveTo>
                  <a:lnTo>
                    <a:pt x="873441" y="0"/>
                  </a:lnTo>
                  <a:cubicBezTo>
                    <a:pt x="901596" y="0"/>
                    <a:pt x="928597" y="11184"/>
                    <a:pt x="948505" y="31092"/>
                  </a:cubicBezTo>
                  <a:cubicBezTo>
                    <a:pt x="968413" y="51001"/>
                    <a:pt x="979597" y="78002"/>
                    <a:pt x="979597" y="106156"/>
                  </a:cubicBezTo>
                  <a:lnTo>
                    <a:pt x="979597" y="607335"/>
                  </a:lnTo>
                  <a:cubicBezTo>
                    <a:pt x="979597" y="635489"/>
                    <a:pt x="968413" y="662491"/>
                    <a:pt x="948505" y="682399"/>
                  </a:cubicBezTo>
                  <a:cubicBezTo>
                    <a:pt x="928597" y="702307"/>
                    <a:pt x="901596" y="713491"/>
                    <a:pt x="873441" y="713491"/>
                  </a:cubicBezTo>
                  <a:lnTo>
                    <a:pt x="106156" y="713491"/>
                  </a:lnTo>
                  <a:cubicBezTo>
                    <a:pt x="78002" y="713491"/>
                    <a:pt x="51001" y="702307"/>
                    <a:pt x="31092" y="682399"/>
                  </a:cubicBezTo>
                  <a:cubicBezTo>
                    <a:pt x="11184" y="662491"/>
                    <a:pt x="0" y="635489"/>
                    <a:pt x="0" y="607335"/>
                  </a:cubicBezTo>
                  <a:lnTo>
                    <a:pt x="0" y="106156"/>
                  </a:lnTo>
                  <a:cubicBezTo>
                    <a:pt x="0" y="78002"/>
                    <a:pt x="11184" y="51001"/>
                    <a:pt x="31092" y="31092"/>
                  </a:cubicBezTo>
                  <a:cubicBezTo>
                    <a:pt x="51001" y="11184"/>
                    <a:pt x="78002" y="0"/>
                    <a:pt x="106156" y="0"/>
                  </a:cubicBezTo>
                  <a:close/>
                </a:path>
              </a:pathLst>
            </a:custGeom>
            <a:solidFill>
              <a:srgbClr val="FFFFFF">
                <a:alpha val="81961"/>
              </a:srgbClr>
            </a:solidFill>
            <a:ln w="9525" cap="rnd">
              <a:solidFill>
                <a:srgbClr val="000000">
                  <a:alpha val="81961"/>
                </a:srgbClr>
              </a:solidFill>
              <a:prstDash val="lgDash"/>
              <a:round/>
            </a:ln>
          </p:spPr>
        </p:sp>
        <p:sp>
          <p:nvSpPr>
            <p:cNvPr id="23" name="TextBox 23"/>
            <p:cNvSpPr txBox="1"/>
            <p:nvPr/>
          </p:nvSpPr>
          <p:spPr>
            <a:xfrm>
              <a:off x="0" y="-47625"/>
              <a:ext cx="979597" cy="7611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6752363" y="5251422"/>
            <a:ext cx="2555974" cy="25314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47258" lvl="1" indent="-373629" algn="l">
              <a:lnSpc>
                <a:spcPts val="4845"/>
              </a:lnSpc>
              <a:buFont typeface="Arial"/>
              <a:buChar char="•"/>
            </a:pPr>
            <a:r>
              <a:rPr lang="en-US" sz="3461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low</a:t>
            </a:r>
          </a:p>
          <a:p>
            <a:pPr marL="747258" lvl="1" indent="-373629" algn="l">
              <a:lnSpc>
                <a:spcPts val="4845"/>
              </a:lnSpc>
              <a:buFont typeface="Arial"/>
              <a:buChar char="•"/>
            </a:pPr>
            <a:r>
              <a:rPr lang="en-US" sz="3461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low e r</a:t>
            </a:r>
          </a:p>
          <a:p>
            <a:pPr marL="747258" lvl="1" indent="-373629" algn="l">
              <a:lnSpc>
                <a:spcPts val="4845"/>
              </a:lnSpc>
              <a:buFont typeface="Arial"/>
              <a:buChar char="•"/>
            </a:pPr>
            <a:r>
              <a:rPr lang="en-US" sz="3461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low e s t</a:t>
            </a:r>
          </a:p>
          <a:p>
            <a:pPr marL="747258" lvl="1" indent="-373629" algn="l">
              <a:lnSpc>
                <a:spcPts val="4845"/>
              </a:lnSpc>
              <a:buFont typeface="Arial"/>
              <a:buChar char="•"/>
            </a:pPr>
            <a:r>
              <a:rPr lang="en-US" sz="3461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n e w e s t</a:t>
            </a:r>
          </a:p>
        </p:txBody>
      </p:sp>
      <p:grpSp>
        <p:nvGrpSpPr>
          <p:cNvPr id="25" name="Group 25"/>
          <p:cNvGrpSpPr/>
          <p:nvPr/>
        </p:nvGrpSpPr>
        <p:grpSpPr>
          <a:xfrm>
            <a:off x="10951955" y="5064313"/>
            <a:ext cx="4100806" cy="2956945"/>
            <a:chOff x="0" y="0"/>
            <a:chExt cx="1080048" cy="778784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080048" cy="778784"/>
            </a:xfrm>
            <a:custGeom>
              <a:avLst/>
              <a:gdLst/>
              <a:ahLst/>
              <a:cxnLst/>
              <a:rect l="l" t="t" r="r" b="b"/>
              <a:pathLst>
                <a:path w="1080048" h="778784">
                  <a:moveTo>
                    <a:pt x="96283" y="0"/>
                  </a:moveTo>
                  <a:lnTo>
                    <a:pt x="983765" y="0"/>
                  </a:lnTo>
                  <a:cubicBezTo>
                    <a:pt x="1036940" y="0"/>
                    <a:pt x="1080048" y="43107"/>
                    <a:pt x="1080048" y="96283"/>
                  </a:cubicBezTo>
                  <a:lnTo>
                    <a:pt x="1080048" y="682501"/>
                  </a:lnTo>
                  <a:cubicBezTo>
                    <a:pt x="1080048" y="735677"/>
                    <a:pt x="1036940" y="778784"/>
                    <a:pt x="983765" y="778784"/>
                  </a:cubicBezTo>
                  <a:lnTo>
                    <a:pt x="96283" y="778784"/>
                  </a:lnTo>
                  <a:cubicBezTo>
                    <a:pt x="43107" y="778784"/>
                    <a:pt x="0" y="735677"/>
                    <a:pt x="0" y="682501"/>
                  </a:cubicBezTo>
                  <a:lnTo>
                    <a:pt x="0" y="96283"/>
                  </a:lnTo>
                  <a:cubicBezTo>
                    <a:pt x="0" y="43107"/>
                    <a:pt x="43107" y="0"/>
                    <a:pt x="96283" y="0"/>
                  </a:cubicBezTo>
                  <a:close/>
                </a:path>
              </a:pathLst>
            </a:custGeom>
            <a:solidFill>
              <a:srgbClr val="FFFFFF">
                <a:alpha val="81961"/>
              </a:srgbClr>
            </a:solidFill>
            <a:ln w="9525" cap="rnd">
              <a:solidFill>
                <a:srgbClr val="000000">
                  <a:alpha val="81961"/>
                </a:srgbClr>
              </a:solidFill>
              <a:prstDash val="lgDash"/>
              <a:round/>
            </a:ln>
          </p:spPr>
        </p:sp>
        <p:sp>
          <p:nvSpPr>
            <p:cNvPr id="27" name="TextBox 27"/>
            <p:cNvSpPr txBox="1"/>
            <p:nvPr/>
          </p:nvSpPr>
          <p:spPr>
            <a:xfrm>
              <a:off x="0" y="-47625"/>
              <a:ext cx="1080048" cy="8264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11583064" y="5159811"/>
            <a:ext cx="2666335" cy="25314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47258" lvl="1" indent="-373629" algn="l">
              <a:lnSpc>
                <a:spcPts val="4845"/>
              </a:lnSpc>
              <a:buFont typeface="Arial"/>
              <a:buChar char="•"/>
            </a:pPr>
            <a:r>
              <a:rPr lang="en-US" sz="3461" dirty="0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low</a:t>
            </a:r>
          </a:p>
          <a:p>
            <a:pPr marL="747258" lvl="1" indent="-373629" algn="l">
              <a:lnSpc>
                <a:spcPts val="4845"/>
              </a:lnSpc>
              <a:buFont typeface="Arial"/>
              <a:buChar char="•"/>
            </a:pPr>
            <a:r>
              <a:rPr lang="en-US" sz="3461" dirty="0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lower</a:t>
            </a:r>
          </a:p>
          <a:p>
            <a:pPr marL="747258" lvl="1" indent="-373629" algn="l">
              <a:lnSpc>
                <a:spcPts val="4845"/>
              </a:lnSpc>
              <a:buFont typeface="Arial"/>
              <a:buChar char="•"/>
            </a:pPr>
            <a:r>
              <a:rPr lang="en-US" sz="3461" dirty="0" err="1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lowes</a:t>
            </a:r>
            <a:r>
              <a:rPr lang="en-US" sz="3461" dirty="0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 t</a:t>
            </a:r>
          </a:p>
          <a:p>
            <a:pPr marL="747258" lvl="1" indent="-373629" algn="l">
              <a:lnSpc>
                <a:spcPts val="4845"/>
              </a:lnSpc>
              <a:buFont typeface="Arial"/>
              <a:buChar char="•"/>
            </a:pPr>
            <a:r>
              <a:rPr lang="en-US" sz="3461" dirty="0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new est</a:t>
            </a:r>
          </a:p>
        </p:txBody>
      </p:sp>
      <p:sp>
        <p:nvSpPr>
          <p:cNvPr id="29" name="AutoShape 29"/>
          <p:cNvSpPr/>
          <p:nvPr/>
        </p:nvSpPr>
        <p:spPr>
          <a:xfrm flipV="1">
            <a:off x="5574944" y="6625694"/>
            <a:ext cx="828490" cy="1905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0" name="AutoShape 30"/>
          <p:cNvSpPr/>
          <p:nvPr/>
        </p:nvSpPr>
        <p:spPr>
          <a:xfrm flipV="1">
            <a:off x="10123718" y="6625694"/>
            <a:ext cx="828490" cy="1905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1" name="TextBox 31"/>
          <p:cNvSpPr txBox="1"/>
          <p:nvPr/>
        </p:nvSpPr>
        <p:spPr>
          <a:xfrm>
            <a:off x="7768074" y="8549781"/>
            <a:ext cx="3357125" cy="12103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845"/>
              </a:lnSpc>
            </a:pPr>
            <a:r>
              <a:rPr lang="en-US" sz="3461" dirty="0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[low, er, est, new]</a:t>
            </a:r>
          </a:p>
          <a:p>
            <a:pPr algn="l">
              <a:lnSpc>
                <a:spcPts val="4845"/>
              </a:lnSpc>
            </a:pPr>
            <a:endParaRPr lang="en-US" sz="3461" dirty="0">
              <a:solidFill>
                <a:srgbClr val="000000"/>
              </a:solidFill>
              <a:latin typeface="Times New Roman MT"/>
              <a:ea typeface="Times New Roman MT"/>
              <a:cs typeface="Times New Roman MT"/>
              <a:sym typeface="Times New Roman MT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7254577">
            <a:off x="-3584545" y="-6743008"/>
            <a:ext cx="18300578" cy="19059550"/>
            <a:chOff x="0" y="0"/>
            <a:chExt cx="4819905" cy="501979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9905" cy="5019799"/>
            </a:xfrm>
            <a:custGeom>
              <a:avLst/>
              <a:gdLst/>
              <a:ahLst/>
              <a:cxnLst/>
              <a:rect l="l" t="t" r="r" b="b"/>
              <a:pathLst>
                <a:path w="4819905" h="5019799">
                  <a:moveTo>
                    <a:pt x="0" y="0"/>
                  </a:moveTo>
                  <a:lnTo>
                    <a:pt x="4819905" y="0"/>
                  </a:lnTo>
                  <a:lnTo>
                    <a:pt x="4819905" y="5019799"/>
                  </a:lnTo>
                  <a:lnTo>
                    <a:pt x="0" y="5019799"/>
                  </a:lnTo>
                  <a:close/>
                </a:path>
              </a:pathLst>
            </a:custGeom>
            <a:solidFill>
              <a:srgbClr val="C3984D">
                <a:alpha val="92941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4819905" cy="50388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68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089194" y="9670570"/>
            <a:ext cx="556964" cy="629088"/>
            <a:chOff x="0" y="0"/>
            <a:chExt cx="742619" cy="83878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742569" cy="838835"/>
            </a:xfrm>
            <a:custGeom>
              <a:avLst/>
              <a:gdLst/>
              <a:ahLst/>
              <a:cxnLst/>
              <a:rect l="l" t="t" r="r" b="b"/>
              <a:pathLst>
                <a:path w="742569" h="838835">
                  <a:moveTo>
                    <a:pt x="0" y="0"/>
                  </a:moveTo>
                  <a:lnTo>
                    <a:pt x="742569" y="0"/>
                  </a:lnTo>
                  <a:lnTo>
                    <a:pt x="742569" y="838835"/>
                  </a:lnTo>
                  <a:lnTo>
                    <a:pt x="0" y="838835"/>
                  </a:lnTo>
                  <a:close/>
                </a:path>
              </a:pathLst>
            </a:custGeom>
            <a:solidFill>
              <a:srgbClr val="C39A5C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650226" y="437624"/>
            <a:ext cx="1525644" cy="681090"/>
            <a:chOff x="0" y="0"/>
            <a:chExt cx="2034192" cy="90812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034159" cy="908177"/>
            </a:xfrm>
            <a:custGeom>
              <a:avLst/>
              <a:gdLst/>
              <a:ahLst/>
              <a:cxnLst/>
              <a:rect l="l" t="t" r="r" b="b"/>
              <a:pathLst>
                <a:path w="2034159" h="908177">
                  <a:moveTo>
                    <a:pt x="0" y="0"/>
                  </a:moveTo>
                  <a:lnTo>
                    <a:pt x="2034159" y="0"/>
                  </a:lnTo>
                  <a:lnTo>
                    <a:pt x="2034159" y="908177"/>
                  </a:lnTo>
                  <a:lnTo>
                    <a:pt x="0" y="9081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15331666" y="536576"/>
            <a:ext cx="2306106" cy="489898"/>
            <a:chOff x="0" y="0"/>
            <a:chExt cx="3074808" cy="65319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074797" cy="653161"/>
            </a:xfrm>
            <a:custGeom>
              <a:avLst/>
              <a:gdLst/>
              <a:ahLst/>
              <a:cxnLst/>
              <a:rect l="l" t="t" r="r" b="b"/>
              <a:pathLst>
                <a:path w="3074797" h="653161">
                  <a:moveTo>
                    <a:pt x="0" y="0"/>
                  </a:moveTo>
                  <a:lnTo>
                    <a:pt x="3074797" y="0"/>
                  </a:lnTo>
                  <a:lnTo>
                    <a:pt x="3074797" y="653161"/>
                  </a:lnTo>
                  <a:lnTo>
                    <a:pt x="0" y="653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grpSp>
        <p:nvGrpSpPr>
          <p:cNvPr id="11" name="Group 11"/>
          <p:cNvGrpSpPr/>
          <p:nvPr/>
        </p:nvGrpSpPr>
        <p:grpSpPr>
          <a:xfrm rot="-2292798">
            <a:off x="-4662947" y="-2245307"/>
            <a:ext cx="18300578" cy="12878314"/>
            <a:chOff x="0" y="0"/>
            <a:chExt cx="4819905" cy="3391819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819905" cy="3391819"/>
            </a:xfrm>
            <a:custGeom>
              <a:avLst/>
              <a:gdLst/>
              <a:ahLst/>
              <a:cxnLst/>
              <a:rect l="l" t="t" r="r" b="b"/>
              <a:pathLst>
                <a:path w="4819905" h="3391819">
                  <a:moveTo>
                    <a:pt x="0" y="0"/>
                  </a:moveTo>
                  <a:lnTo>
                    <a:pt x="4819905" y="0"/>
                  </a:lnTo>
                  <a:lnTo>
                    <a:pt x="4819905" y="3391819"/>
                  </a:lnTo>
                  <a:lnTo>
                    <a:pt x="0" y="3391819"/>
                  </a:lnTo>
                  <a:close/>
                </a:path>
              </a:pathLst>
            </a:custGeom>
            <a:solidFill>
              <a:srgbClr val="38665F">
                <a:alpha val="92941"/>
              </a:srgbClr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19050"/>
              <a:ext cx="4819905" cy="34108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680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274363" y="2204613"/>
            <a:ext cx="12860422" cy="43882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704"/>
              </a:lnSpc>
              <a:spcBef>
                <a:spcPct val="0"/>
              </a:spcBef>
            </a:pPr>
            <a:r>
              <a:rPr lang="en-US" sz="11931">
                <a:solidFill>
                  <a:srgbClr val="FFFFFF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Text Representation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7259300" y="9786677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22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089194" y="9670570"/>
            <a:ext cx="556964" cy="629088"/>
            <a:chOff x="0" y="0"/>
            <a:chExt cx="742619" cy="83878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42569" cy="838835"/>
            </a:xfrm>
            <a:custGeom>
              <a:avLst/>
              <a:gdLst/>
              <a:ahLst/>
              <a:cxnLst/>
              <a:rect l="l" t="t" r="r" b="b"/>
              <a:pathLst>
                <a:path w="742569" h="838835">
                  <a:moveTo>
                    <a:pt x="0" y="0"/>
                  </a:moveTo>
                  <a:lnTo>
                    <a:pt x="742569" y="0"/>
                  </a:lnTo>
                  <a:lnTo>
                    <a:pt x="742569" y="838835"/>
                  </a:lnTo>
                  <a:lnTo>
                    <a:pt x="0" y="838835"/>
                  </a:lnTo>
                  <a:close/>
                </a:path>
              </a:pathLst>
            </a:custGeom>
            <a:solidFill>
              <a:srgbClr val="C39A5C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273100" y="38140"/>
            <a:ext cx="1525644" cy="681090"/>
            <a:chOff x="0" y="0"/>
            <a:chExt cx="2034192" cy="90812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034159" cy="908177"/>
            </a:xfrm>
            <a:custGeom>
              <a:avLst/>
              <a:gdLst/>
              <a:ahLst/>
              <a:cxnLst/>
              <a:rect l="l" t="t" r="r" b="b"/>
              <a:pathLst>
                <a:path w="2034159" h="908177">
                  <a:moveTo>
                    <a:pt x="0" y="0"/>
                  </a:moveTo>
                  <a:lnTo>
                    <a:pt x="2034159" y="0"/>
                  </a:lnTo>
                  <a:lnTo>
                    <a:pt x="2034159" y="908177"/>
                  </a:lnTo>
                  <a:lnTo>
                    <a:pt x="0" y="9081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id="6" name="AutoShape 6"/>
          <p:cNvSpPr/>
          <p:nvPr/>
        </p:nvSpPr>
        <p:spPr>
          <a:xfrm>
            <a:off x="650250" y="1150806"/>
            <a:ext cx="12505112" cy="12700"/>
          </a:xfrm>
          <a:prstGeom prst="line">
            <a:avLst/>
          </a:prstGeom>
          <a:ln w="47625" cap="rnd">
            <a:solidFill>
              <a:srgbClr val="C4995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Freeform 7"/>
          <p:cNvSpPr/>
          <p:nvPr/>
        </p:nvSpPr>
        <p:spPr>
          <a:xfrm>
            <a:off x="1542321" y="1711377"/>
            <a:ext cx="256423" cy="375660"/>
          </a:xfrm>
          <a:custGeom>
            <a:avLst/>
            <a:gdLst/>
            <a:ahLst/>
            <a:cxnLst/>
            <a:rect l="l" t="t" r="r" b="b"/>
            <a:pathLst>
              <a:path w="256423" h="375660">
                <a:moveTo>
                  <a:pt x="0" y="0"/>
                </a:moveTo>
                <a:lnTo>
                  <a:pt x="256423" y="0"/>
                </a:lnTo>
                <a:lnTo>
                  <a:pt x="256423" y="375660"/>
                </a:lnTo>
                <a:lnTo>
                  <a:pt x="0" y="3756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2318915" y="2501494"/>
            <a:ext cx="256423" cy="375660"/>
          </a:xfrm>
          <a:custGeom>
            <a:avLst/>
            <a:gdLst/>
            <a:ahLst/>
            <a:cxnLst/>
            <a:rect l="l" t="t" r="r" b="b"/>
            <a:pathLst>
              <a:path w="256423" h="375660">
                <a:moveTo>
                  <a:pt x="0" y="0"/>
                </a:moveTo>
                <a:lnTo>
                  <a:pt x="256423" y="0"/>
                </a:lnTo>
                <a:lnTo>
                  <a:pt x="256423" y="375660"/>
                </a:lnTo>
                <a:lnTo>
                  <a:pt x="0" y="3756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aphicFrame>
        <p:nvGraphicFramePr>
          <p:cNvPr id="9" name="Object 9"/>
          <p:cNvGraphicFramePr/>
          <p:nvPr>
            <p:extLst>
              <p:ext uri="{D42A27DB-BD31-4B8C-83A1-F6EECF244321}">
                <p14:modId xmlns:p14="http://schemas.microsoft.com/office/powerpoint/2010/main" val="158172377"/>
              </p:ext>
            </p:extLst>
          </p:nvPr>
        </p:nvGraphicFramePr>
        <p:xfrm>
          <a:off x="2057400" y="4076700"/>
          <a:ext cx="16230600" cy="49543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6" imgW="19469100" imgH="8191500" progId="Excel.Sheet.12">
                  <p:embed/>
                </p:oleObj>
              </mc:Choice>
              <mc:Fallback>
                <p:oleObj name="Worksheet" r:id="rId6" imgW="19469100" imgH="81915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057400" y="4076700"/>
                        <a:ext cx="16230600" cy="495436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10"/>
          <p:cNvSpPr txBox="1"/>
          <p:nvPr/>
        </p:nvSpPr>
        <p:spPr>
          <a:xfrm>
            <a:off x="837290" y="229142"/>
            <a:ext cx="7089356" cy="8182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59"/>
              </a:lnSpc>
              <a:spcBef>
                <a:spcPct val="0"/>
              </a:spcBef>
            </a:pPr>
            <a:r>
              <a:rPr lang="en-US" sz="4328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Text Representation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7222643" y="9786677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23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918448" y="1587552"/>
            <a:ext cx="15170746" cy="5849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89"/>
              </a:lnSpc>
              <a:spcBef>
                <a:spcPct val="0"/>
              </a:spcBef>
            </a:pPr>
            <a:r>
              <a:rPr lang="en-US" sz="3064" dirty="0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Converting text into numerical form so that machine learning models can process it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799599" y="2377669"/>
            <a:ext cx="2489286" cy="5849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89"/>
              </a:lnSpc>
              <a:spcBef>
                <a:spcPct val="0"/>
              </a:spcBef>
            </a:pPr>
            <a:r>
              <a:rPr lang="en-US" sz="3064" dirty="0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Bag-of-Words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089194" y="9670570"/>
            <a:ext cx="556964" cy="629088"/>
            <a:chOff x="0" y="0"/>
            <a:chExt cx="742619" cy="83878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42569" cy="838835"/>
            </a:xfrm>
            <a:custGeom>
              <a:avLst/>
              <a:gdLst/>
              <a:ahLst/>
              <a:cxnLst/>
              <a:rect l="l" t="t" r="r" b="b"/>
              <a:pathLst>
                <a:path w="742569" h="838835">
                  <a:moveTo>
                    <a:pt x="0" y="0"/>
                  </a:moveTo>
                  <a:lnTo>
                    <a:pt x="742569" y="0"/>
                  </a:lnTo>
                  <a:lnTo>
                    <a:pt x="742569" y="838835"/>
                  </a:lnTo>
                  <a:lnTo>
                    <a:pt x="0" y="838835"/>
                  </a:lnTo>
                  <a:close/>
                </a:path>
              </a:pathLst>
            </a:custGeom>
            <a:solidFill>
              <a:srgbClr val="C39A5C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273100" y="38140"/>
            <a:ext cx="1525644" cy="681090"/>
            <a:chOff x="0" y="0"/>
            <a:chExt cx="2034192" cy="90812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034159" cy="908177"/>
            </a:xfrm>
            <a:custGeom>
              <a:avLst/>
              <a:gdLst/>
              <a:ahLst/>
              <a:cxnLst/>
              <a:rect l="l" t="t" r="r" b="b"/>
              <a:pathLst>
                <a:path w="2034159" h="908177">
                  <a:moveTo>
                    <a:pt x="0" y="0"/>
                  </a:moveTo>
                  <a:lnTo>
                    <a:pt x="2034159" y="0"/>
                  </a:lnTo>
                  <a:lnTo>
                    <a:pt x="2034159" y="908177"/>
                  </a:lnTo>
                  <a:lnTo>
                    <a:pt x="0" y="9081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id="6" name="AutoShape 6"/>
          <p:cNvSpPr/>
          <p:nvPr/>
        </p:nvSpPr>
        <p:spPr>
          <a:xfrm>
            <a:off x="650250" y="1150806"/>
            <a:ext cx="12505112" cy="12700"/>
          </a:xfrm>
          <a:prstGeom prst="line">
            <a:avLst/>
          </a:prstGeom>
          <a:ln w="47625" cap="rnd">
            <a:solidFill>
              <a:srgbClr val="C4995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Freeform 7"/>
          <p:cNvSpPr/>
          <p:nvPr/>
        </p:nvSpPr>
        <p:spPr>
          <a:xfrm>
            <a:off x="1542321" y="1711377"/>
            <a:ext cx="256423" cy="375660"/>
          </a:xfrm>
          <a:custGeom>
            <a:avLst/>
            <a:gdLst/>
            <a:ahLst/>
            <a:cxnLst/>
            <a:rect l="l" t="t" r="r" b="b"/>
            <a:pathLst>
              <a:path w="256423" h="375660">
                <a:moveTo>
                  <a:pt x="0" y="0"/>
                </a:moveTo>
                <a:lnTo>
                  <a:pt x="256423" y="0"/>
                </a:lnTo>
                <a:lnTo>
                  <a:pt x="256423" y="375660"/>
                </a:lnTo>
                <a:lnTo>
                  <a:pt x="0" y="3756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2318915" y="2501494"/>
            <a:ext cx="256423" cy="375660"/>
          </a:xfrm>
          <a:custGeom>
            <a:avLst/>
            <a:gdLst/>
            <a:ahLst/>
            <a:cxnLst/>
            <a:rect l="l" t="t" r="r" b="b"/>
            <a:pathLst>
              <a:path w="256423" h="375660">
                <a:moveTo>
                  <a:pt x="0" y="0"/>
                </a:moveTo>
                <a:lnTo>
                  <a:pt x="256423" y="0"/>
                </a:lnTo>
                <a:lnTo>
                  <a:pt x="256423" y="375660"/>
                </a:lnTo>
                <a:lnTo>
                  <a:pt x="0" y="3756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aphicFrame>
        <p:nvGraphicFramePr>
          <p:cNvPr id="9" name="Object 9"/>
          <p:cNvGraphicFramePr/>
          <p:nvPr>
            <p:extLst>
              <p:ext uri="{D42A27DB-BD31-4B8C-83A1-F6EECF244321}">
                <p14:modId xmlns:p14="http://schemas.microsoft.com/office/powerpoint/2010/main" val="4048894346"/>
              </p:ext>
            </p:extLst>
          </p:nvPr>
        </p:nvGraphicFramePr>
        <p:xfrm>
          <a:off x="1981200" y="4000500"/>
          <a:ext cx="16230600" cy="51621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6" imgW="19469100" imgH="8407400" progId="Excel.Sheet.12">
                  <p:embed/>
                </p:oleObj>
              </mc:Choice>
              <mc:Fallback>
                <p:oleObj name="Worksheet" r:id="rId6" imgW="19469100" imgH="84074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981200" y="4000500"/>
                        <a:ext cx="16230600" cy="516212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10"/>
          <p:cNvSpPr txBox="1"/>
          <p:nvPr/>
        </p:nvSpPr>
        <p:spPr>
          <a:xfrm>
            <a:off x="837290" y="229142"/>
            <a:ext cx="7089356" cy="8182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59"/>
              </a:lnSpc>
              <a:spcBef>
                <a:spcPct val="0"/>
              </a:spcBef>
            </a:pPr>
            <a:r>
              <a:rPr lang="en-US" sz="4328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Text Representation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7222643" y="9786677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24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918448" y="1587552"/>
            <a:ext cx="15170746" cy="5849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89"/>
              </a:lnSpc>
              <a:spcBef>
                <a:spcPct val="0"/>
              </a:spcBef>
            </a:pPr>
            <a:r>
              <a:rPr lang="en-US" sz="3064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Converting text into numerical form so that machine learning models can process it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799599" y="2377669"/>
            <a:ext cx="2489286" cy="5849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89"/>
              </a:lnSpc>
              <a:spcBef>
                <a:spcPct val="0"/>
              </a:spcBef>
            </a:pPr>
            <a:r>
              <a:rPr lang="en-US" sz="3064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Bag-of-Words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089194" y="9670570"/>
            <a:ext cx="556964" cy="629088"/>
            <a:chOff x="0" y="0"/>
            <a:chExt cx="742619" cy="83878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42569" cy="838835"/>
            </a:xfrm>
            <a:custGeom>
              <a:avLst/>
              <a:gdLst/>
              <a:ahLst/>
              <a:cxnLst/>
              <a:rect l="l" t="t" r="r" b="b"/>
              <a:pathLst>
                <a:path w="742569" h="838835">
                  <a:moveTo>
                    <a:pt x="0" y="0"/>
                  </a:moveTo>
                  <a:lnTo>
                    <a:pt x="742569" y="0"/>
                  </a:lnTo>
                  <a:lnTo>
                    <a:pt x="742569" y="838835"/>
                  </a:lnTo>
                  <a:lnTo>
                    <a:pt x="0" y="838835"/>
                  </a:lnTo>
                  <a:close/>
                </a:path>
              </a:pathLst>
            </a:custGeom>
            <a:solidFill>
              <a:srgbClr val="C39A5C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273100" y="38140"/>
            <a:ext cx="1525644" cy="681090"/>
            <a:chOff x="0" y="0"/>
            <a:chExt cx="2034192" cy="90812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034159" cy="908177"/>
            </a:xfrm>
            <a:custGeom>
              <a:avLst/>
              <a:gdLst/>
              <a:ahLst/>
              <a:cxnLst/>
              <a:rect l="l" t="t" r="r" b="b"/>
              <a:pathLst>
                <a:path w="2034159" h="908177">
                  <a:moveTo>
                    <a:pt x="0" y="0"/>
                  </a:moveTo>
                  <a:lnTo>
                    <a:pt x="2034159" y="0"/>
                  </a:lnTo>
                  <a:lnTo>
                    <a:pt x="2034159" y="908177"/>
                  </a:lnTo>
                  <a:lnTo>
                    <a:pt x="0" y="9081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id="6" name="AutoShape 6"/>
          <p:cNvSpPr/>
          <p:nvPr/>
        </p:nvSpPr>
        <p:spPr>
          <a:xfrm>
            <a:off x="650250" y="1150806"/>
            <a:ext cx="12505112" cy="12700"/>
          </a:xfrm>
          <a:prstGeom prst="line">
            <a:avLst/>
          </a:prstGeom>
          <a:ln w="47625" cap="rnd">
            <a:solidFill>
              <a:srgbClr val="C4995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Freeform 7"/>
          <p:cNvSpPr/>
          <p:nvPr/>
        </p:nvSpPr>
        <p:spPr>
          <a:xfrm>
            <a:off x="1542321" y="1800156"/>
            <a:ext cx="313732" cy="459618"/>
          </a:xfrm>
          <a:custGeom>
            <a:avLst/>
            <a:gdLst/>
            <a:ahLst/>
            <a:cxnLst/>
            <a:rect l="l" t="t" r="r" b="b"/>
            <a:pathLst>
              <a:path w="313732" h="459618">
                <a:moveTo>
                  <a:pt x="0" y="0"/>
                </a:moveTo>
                <a:lnTo>
                  <a:pt x="313732" y="0"/>
                </a:lnTo>
                <a:lnTo>
                  <a:pt x="313732" y="459618"/>
                </a:lnTo>
                <a:lnTo>
                  <a:pt x="0" y="4596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837290" y="229142"/>
            <a:ext cx="7089356" cy="8182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59"/>
              </a:lnSpc>
              <a:spcBef>
                <a:spcPct val="0"/>
              </a:spcBef>
            </a:pPr>
            <a:r>
              <a:rPr lang="en-US" sz="4328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Text Representation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7222643" y="9786677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25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002510" y="1647756"/>
            <a:ext cx="1846407" cy="7165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48"/>
              </a:lnSpc>
              <a:spcBef>
                <a:spcPct val="0"/>
              </a:spcBef>
            </a:pPr>
            <a:r>
              <a:rPr lang="en-US" sz="3749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TF-IDF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306515" y="3284955"/>
            <a:ext cx="9247189" cy="11134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53"/>
              </a:lnSpc>
            </a:pPr>
            <a:r>
              <a:rPr lang="en-US" sz="3038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Term Frequency (TF)</a:t>
            </a:r>
          </a:p>
          <a:p>
            <a:pPr algn="l">
              <a:lnSpc>
                <a:spcPts val="4253"/>
              </a:lnSpc>
            </a:pPr>
            <a:r>
              <a:rPr lang="en-US" sz="3038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Measures how often a word appears in a document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6476" y="4807688"/>
            <a:ext cx="12629288" cy="3122973"/>
          </a:xfrm>
          <a:prstGeom prst="rect">
            <a:avLst/>
          </a:prstGeom>
        </p:spPr>
      </p:pic>
      <p:sp>
        <p:nvSpPr>
          <p:cNvPr id="13" name="Freeform 13"/>
          <p:cNvSpPr/>
          <p:nvPr/>
        </p:nvSpPr>
        <p:spPr>
          <a:xfrm>
            <a:off x="2050092" y="3408780"/>
            <a:ext cx="256423" cy="375660"/>
          </a:xfrm>
          <a:custGeom>
            <a:avLst/>
            <a:gdLst/>
            <a:ahLst/>
            <a:cxnLst/>
            <a:rect l="l" t="t" r="r" b="b"/>
            <a:pathLst>
              <a:path w="256423" h="375660">
                <a:moveTo>
                  <a:pt x="0" y="0"/>
                </a:moveTo>
                <a:lnTo>
                  <a:pt x="256423" y="0"/>
                </a:lnTo>
                <a:lnTo>
                  <a:pt x="256423" y="375659"/>
                </a:lnTo>
                <a:lnTo>
                  <a:pt x="0" y="37565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2050092" y="3982463"/>
            <a:ext cx="256423" cy="375660"/>
          </a:xfrm>
          <a:custGeom>
            <a:avLst/>
            <a:gdLst/>
            <a:ahLst/>
            <a:cxnLst/>
            <a:rect l="l" t="t" r="r" b="b"/>
            <a:pathLst>
              <a:path w="256423" h="375660">
                <a:moveTo>
                  <a:pt x="0" y="0"/>
                </a:moveTo>
                <a:lnTo>
                  <a:pt x="256423" y="0"/>
                </a:lnTo>
                <a:lnTo>
                  <a:pt x="256423" y="375660"/>
                </a:lnTo>
                <a:lnTo>
                  <a:pt x="0" y="37566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089194" y="9670570"/>
            <a:ext cx="556964" cy="629088"/>
            <a:chOff x="0" y="0"/>
            <a:chExt cx="742619" cy="83878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42569" cy="838835"/>
            </a:xfrm>
            <a:custGeom>
              <a:avLst/>
              <a:gdLst/>
              <a:ahLst/>
              <a:cxnLst/>
              <a:rect l="l" t="t" r="r" b="b"/>
              <a:pathLst>
                <a:path w="742569" h="838835">
                  <a:moveTo>
                    <a:pt x="0" y="0"/>
                  </a:moveTo>
                  <a:lnTo>
                    <a:pt x="742569" y="0"/>
                  </a:lnTo>
                  <a:lnTo>
                    <a:pt x="742569" y="838835"/>
                  </a:lnTo>
                  <a:lnTo>
                    <a:pt x="0" y="838835"/>
                  </a:lnTo>
                  <a:close/>
                </a:path>
              </a:pathLst>
            </a:custGeom>
            <a:solidFill>
              <a:srgbClr val="C39A5C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273100" y="38140"/>
            <a:ext cx="1525644" cy="681090"/>
            <a:chOff x="0" y="0"/>
            <a:chExt cx="2034192" cy="90812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034159" cy="908177"/>
            </a:xfrm>
            <a:custGeom>
              <a:avLst/>
              <a:gdLst/>
              <a:ahLst/>
              <a:cxnLst/>
              <a:rect l="l" t="t" r="r" b="b"/>
              <a:pathLst>
                <a:path w="2034159" h="908177">
                  <a:moveTo>
                    <a:pt x="0" y="0"/>
                  </a:moveTo>
                  <a:lnTo>
                    <a:pt x="2034159" y="0"/>
                  </a:lnTo>
                  <a:lnTo>
                    <a:pt x="2034159" y="908177"/>
                  </a:lnTo>
                  <a:lnTo>
                    <a:pt x="0" y="9081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id="6" name="AutoShape 6"/>
          <p:cNvSpPr/>
          <p:nvPr/>
        </p:nvSpPr>
        <p:spPr>
          <a:xfrm>
            <a:off x="650250" y="1150806"/>
            <a:ext cx="12505112" cy="12700"/>
          </a:xfrm>
          <a:prstGeom prst="line">
            <a:avLst/>
          </a:prstGeom>
          <a:ln w="47625" cap="rnd">
            <a:solidFill>
              <a:srgbClr val="C4995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Freeform 7"/>
          <p:cNvSpPr/>
          <p:nvPr/>
        </p:nvSpPr>
        <p:spPr>
          <a:xfrm>
            <a:off x="1542321" y="1668658"/>
            <a:ext cx="280179" cy="410462"/>
          </a:xfrm>
          <a:custGeom>
            <a:avLst/>
            <a:gdLst/>
            <a:ahLst/>
            <a:cxnLst/>
            <a:rect l="l" t="t" r="r" b="b"/>
            <a:pathLst>
              <a:path w="280179" h="410462">
                <a:moveTo>
                  <a:pt x="0" y="0"/>
                </a:moveTo>
                <a:lnTo>
                  <a:pt x="280178" y="0"/>
                </a:lnTo>
                <a:lnTo>
                  <a:pt x="280178" y="410461"/>
                </a:lnTo>
                <a:lnTo>
                  <a:pt x="0" y="4104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837290" y="229142"/>
            <a:ext cx="7089356" cy="8182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59"/>
              </a:lnSpc>
              <a:spcBef>
                <a:spcPct val="0"/>
              </a:spcBef>
            </a:pPr>
            <a:r>
              <a:rPr lang="en-US" sz="4328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Text Representation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7222643" y="9786677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26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953293" y="1516258"/>
            <a:ext cx="2428676" cy="7474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27"/>
              </a:lnSpc>
              <a:spcBef>
                <a:spcPct val="0"/>
              </a:spcBef>
            </a:pPr>
            <a:r>
              <a:rPr lang="en-US" sz="3948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TF-IDF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438160" y="3284955"/>
            <a:ext cx="11955303" cy="11134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53"/>
              </a:lnSpc>
            </a:pPr>
            <a:r>
              <a:rPr lang="en-US" sz="3038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Inverse Document Frequency (IDF)</a:t>
            </a:r>
          </a:p>
          <a:p>
            <a:pPr algn="l">
              <a:lnSpc>
                <a:spcPts val="4253"/>
              </a:lnSpc>
            </a:pPr>
            <a:r>
              <a:rPr lang="en-US" sz="3038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Measures how rare or common a word is across the corpus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9796" y="4529290"/>
            <a:ext cx="13288409" cy="3319555"/>
          </a:xfrm>
          <a:prstGeom prst="rect">
            <a:avLst/>
          </a:prstGeom>
        </p:spPr>
      </p:pic>
      <p:sp>
        <p:nvSpPr>
          <p:cNvPr id="13" name="Freeform 13"/>
          <p:cNvSpPr/>
          <p:nvPr/>
        </p:nvSpPr>
        <p:spPr>
          <a:xfrm>
            <a:off x="2050092" y="3408780"/>
            <a:ext cx="256423" cy="375660"/>
          </a:xfrm>
          <a:custGeom>
            <a:avLst/>
            <a:gdLst/>
            <a:ahLst/>
            <a:cxnLst/>
            <a:rect l="l" t="t" r="r" b="b"/>
            <a:pathLst>
              <a:path w="256423" h="375660">
                <a:moveTo>
                  <a:pt x="0" y="0"/>
                </a:moveTo>
                <a:lnTo>
                  <a:pt x="256423" y="0"/>
                </a:lnTo>
                <a:lnTo>
                  <a:pt x="256423" y="375659"/>
                </a:lnTo>
                <a:lnTo>
                  <a:pt x="0" y="37565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2050092" y="3982463"/>
            <a:ext cx="256423" cy="375660"/>
          </a:xfrm>
          <a:custGeom>
            <a:avLst/>
            <a:gdLst/>
            <a:ahLst/>
            <a:cxnLst/>
            <a:rect l="l" t="t" r="r" b="b"/>
            <a:pathLst>
              <a:path w="256423" h="375660">
                <a:moveTo>
                  <a:pt x="0" y="0"/>
                </a:moveTo>
                <a:lnTo>
                  <a:pt x="256423" y="0"/>
                </a:lnTo>
                <a:lnTo>
                  <a:pt x="256423" y="375660"/>
                </a:lnTo>
                <a:lnTo>
                  <a:pt x="0" y="37566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089194" y="9670570"/>
            <a:ext cx="556964" cy="629088"/>
            <a:chOff x="0" y="0"/>
            <a:chExt cx="742619" cy="83878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42569" cy="838835"/>
            </a:xfrm>
            <a:custGeom>
              <a:avLst/>
              <a:gdLst/>
              <a:ahLst/>
              <a:cxnLst/>
              <a:rect l="l" t="t" r="r" b="b"/>
              <a:pathLst>
                <a:path w="742569" h="838835">
                  <a:moveTo>
                    <a:pt x="0" y="0"/>
                  </a:moveTo>
                  <a:lnTo>
                    <a:pt x="742569" y="0"/>
                  </a:lnTo>
                  <a:lnTo>
                    <a:pt x="742569" y="838835"/>
                  </a:lnTo>
                  <a:lnTo>
                    <a:pt x="0" y="838835"/>
                  </a:lnTo>
                  <a:close/>
                </a:path>
              </a:pathLst>
            </a:custGeom>
            <a:solidFill>
              <a:srgbClr val="C39A5C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273100" y="38140"/>
            <a:ext cx="1525644" cy="681090"/>
            <a:chOff x="0" y="0"/>
            <a:chExt cx="2034192" cy="90812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034159" cy="908177"/>
            </a:xfrm>
            <a:custGeom>
              <a:avLst/>
              <a:gdLst/>
              <a:ahLst/>
              <a:cxnLst/>
              <a:rect l="l" t="t" r="r" b="b"/>
              <a:pathLst>
                <a:path w="2034159" h="908177">
                  <a:moveTo>
                    <a:pt x="0" y="0"/>
                  </a:moveTo>
                  <a:lnTo>
                    <a:pt x="2034159" y="0"/>
                  </a:lnTo>
                  <a:lnTo>
                    <a:pt x="2034159" y="908177"/>
                  </a:lnTo>
                  <a:lnTo>
                    <a:pt x="0" y="9081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id="6" name="AutoShape 6"/>
          <p:cNvSpPr/>
          <p:nvPr/>
        </p:nvSpPr>
        <p:spPr>
          <a:xfrm>
            <a:off x="650250" y="1150806"/>
            <a:ext cx="12505112" cy="12700"/>
          </a:xfrm>
          <a:prstGeom prst="line">
            <a:avLst/>
          </a:prstGeom>
          <a:ln w="47625" cap="rnd">
            <a:solidFill>
              <a:srgbClr val="C4995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Freeform 7"/>
          <p:cNvSpPr/>
          <p:nvPr/>
        </p:nvSpPr>
        <p:spPr>
          <a:xfrm>
            <a:off x="1542321" y="1711377"/>
            <a:ext cx="256423" cy="375660"/>
          </a:xfrm>
          <a:custGeom>
            <a:avLst/>
            <a:gdLst/>
            <a:ahLst/>
            <a:cxnLst/>
            <a:rect l="l" t="t" r="r" b="b"/>
            <a:pathLst>
              <a:path w="256423" h="375660">
                <a:moveTo>
                  <a:pt x="0" y="0"/>
                </a:moveTo>
                <a:lnTo>
                  <a:pt x="256423" y="0"/>
                </a:lnTo>
                <a:lnTo>
                  <a:pt x="256423" y="375660"/>
                </a:lnTo>
                <a:lnTo>
                  <a:pt x="0" y="3756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837290" y="229142"/>
            <a:ext cx="7089356" cy="8182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59"/>
              </a:lnSpc>
              <a:spcBef>
                <a:spcPct val="0"/>
              </a:spcBef>
            </a:pPr>
            <a:r>
              <a:rPr lang="en-US" sz="4328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Text Representation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7222643" y="9786677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27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918448" y="1558977"/>
            <a:ext cx="15170746" cy="747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9"/>
              </a:lnSpc>
              <a:spcBef>
                <a:spcPct val="0"/>
              </a:spcBef>
            </a:pPr>
            <a:r>
              <a:rPr lang="en-US" sz="3964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TF-IDF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7281" y="4752961"/>
            <a:ext cx="7129564" cy="17084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2829" y="2965601"/>
            <a:ext cx="8969198" cy="2217905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11382" y="2795276"/>
            <a:ext cx="9856120" cy="2462141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4612426" y="7430593"/>
            <a:ext cx="10835945" cy="17020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61"/>
              </a:lnSpc>
            </a:pPr>
            <a:r>
              <a:rPr lang="en-US" sz="3115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High IDF ⇒ word is rare but valuable</a:t>
            </a:r>
          </a:p>
          <a:p>
            <a:pPr algn="l">
              <a:lnSpc>
                <a:spcPts val="4361"/>
              </a:lnSpc>
            </a:pPr>
            <a:r>
              <a:rPr lang="en-US" sz="3115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Low IDF ⇒ word is common (e.g., “the”, “a”, “and”)</a:t>
            </a:r>
          </a:p>
          <a:p>
            <a:pPr algn="l">
              <a:lnSpc>
                <a:spcPts val="4361"/>
              </a:lnSpc>
            </a:pPr>
            <a:endParaRPr lang="en-US" sz="3115">
              <a:solidFill>
                <a:srgbClr val="000000"/>
              </a:solidFill>
              <a:latin typeface="Times New Roman MT"/>
              <a:ea typeface="Times New Roman MT"/>
              <a:cs typeface="Times New Roman MT"/>
              <a:sym typeface="Times New Roman MT"/>
            </a:endParaRPr>
          </a:p>
        </p:txBody>
      </p:sp>
      <p:sp>
        <p:nvSpPr>
          <p:cNvPr id="15" name="Freeform 15"/>
          <p:cNvSpPr/>
          <p:nvPr/>
        </p:nvSpPr>
        <p:spPr>
          <a:xfrm>
            <a:off x="4253757" y="7554418"/>
            <a:ext cx="256423" cy="375660"/>
          </a:xfrm>
          <a:custGeom>
            <a:avLst/>
            <a:gdLst/>
            <a:ahLst/>
            <a:cxnLst/>
            <a:rect l="l" t="t" r="r" b="b"/>
            <a:pathLst>
              <a:path w="256423" h="375660">
                <a:moveTo>
                  <a:pt x="0" y="0"/>
                </a:moveTo>
                <a:lnTo>
                  <a:pt x="256423" y="0"/>
                </a:lnTo>
                <a:lnTo>
                  <a:pt x="256423" y="375660"/>
                </a:lnTo>
                <a:lnTo>
                  <a:pt x="0" y="37566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4253757" y="8128102"/>
            <a:ext cx="256423" cy="375660"/>
          </a:xfrm>
          <a:custGeom>
            <a:avLst/>
            <a:gdLst/>
            <a:ahLst/>
            <a:cxnLst/>
            <a:rect l="l" t="t" r="r" b="b"/>
            <a:pathLst>
              <a:path w="256423" h="375660">
                <a:moveTo>
                  <a:pt x="0" y="0"/>
                </a:moveTo>
                <a:lnTo>
                  <a:pt x="256423" y="0"/>
                </a:lnTo>
                <a:lnTo>
                  <a:pt x="256423" y="375660"/>
                </a:lnTo>
                <a:lnTo>
                  <a:pt x="0" y="37566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089194" y="9670570"/>
            <a:ext cx="556964" cy="629088"/>
            <a:chOff x="0" y="0"/>
            <a:chExt cx="742619" cy="83878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42569" cy="838835"/>
            </a:xfrm>
            <a:custGeom>
              <a:avLst/>
              <a:gdLst/>
              <a:ahLst/>
              <a:cxnLst/>
              <a:rect l="l" t="t" r="r" b="b"/>
              <a:pathLst>
                <a:path w="742569" h="838835">
                  <a:moveTo>
                    <a:pt x="0" y="0"/>
                  </a:moveTo>
                  <a:lnTo>
                    <a:pt x="742569" y="0"/>
                  </a:lnTo>
                  <a:lnTo>
                    <a:pt x="742569" y="838835"/>
                  </a:lnTo>
                  <a:lnTo>
                    <a:pt x="0" y="838835"/>
                  </a:lnTo>
                  <a:close/>
                </a:path>
              </a:pathLst>
            </a:custGeom>
            <a:solidFill>
              <a:srgbClr val="C39A5C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273100" y="38140"/>
            <a:ext cx="1525644" cy="681090"/>
            <a:chOff x="0" y="0"/>
            <a:chExt cx="2034192" cy="90812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034159" cy="908177"/>
            </a:xfrm>
            <a:custGeom>
              <a:avLst/>
              <a:gdLst/>
              <a:ahLst/>
              <a:cxnLst/>
              <a:rect l="l" t="t" r="r" b="b"/>
              <a:pathLst>
                <a:path w="2034159" h="908177">
                  <a:moveTo>
                    <a:pt x="0" y="0"/>
                  </a:moveTo>
                  <a:lnTo>
                    <a:pt x="2034159" y="0"/>
                  </a:lnTo>
                  <a:lnTo>
                    <a:pt x="2034159" y="908177"/>
                  </a:lnTo>
                  <a:lnTo>
                    <a:pt x="0" y="9081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id="6" name="AutoShape 6"/>
          <p:cNvSpPr/>
          <p:nvPr/>
        </p:nvSpPr>
        <p:spPr>
          <a:xfrm>
            <a:off x="650250" y="1150806"/>
            <a:ext cx="12505112" cy="12700"/>
          </a:xfrm>
          <a:prstGeom prst="line">
            <a:avLst/>
          </a:prstGeom>
          <a:ln w="47625" cap="rnd">
            <a:solidFill>
              <a:srgbClr val="C4995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Freeform 7"/>
          <p:cNvSpPr/>
          <p:nvPr/>
        </p:nvSpPr>
        <p:spPr>
          <a:xfrm>
            <a:off x="1542321" y="1711377"/>
            <a:ext cx="256423" cy="375660"/>
          </a:xfrm>
          <a:custGeom>
            <a:avLst/>
            <a:gdLst/>
            <a:ahLst/>
            <a:cxnLst/>
            <a:rect l="l" t="t" r="r" b="b"/>
            <a:pathLst>
              <a:path w="256423" h="375660">
                <a:moveTo>
                  <a:pt x="0" y="0"/>
                </a:moveTo>
                <a:lnTo>
                  <a:pt x="256423" y="0"/>
                </a:lnTo>
                <a:lnTo>
                  <a:pt x="256423" y="375660"/>
                </a:lnTo>
                <a:lnTo>
                  <a:pt x="0" y="3756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837290" y="229142"/>
            <a:ext cx="7089356" cy="8182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59"/>
              </a:lnSpc>
              <a:spcBef>
                <a:spcPct val="0"/>
              </a:spcBef>
            </a:pPr>
            <a:r>
              <a:rPr lang="en-US" sz="4328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Text Representation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7222643" y="9786677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28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918448" y="1558977"/>
            <a:ext cx="15170746" cy="7235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69"/>
              </a:lnSpc>
              <a:spcBef>
                <a:spcPct val="0"/>
              </a:spcBef>
            </a:pPr>
            <a:r>
              <a:rPr lang="en-US" sz="3764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TF-IDF</a:t>
            </a:r>
          </a:p>
        </p:txBody>
      </p:sp>
      <p:sp>
        <p:nvSpPr>
          <p:cNvPr id="11" name="Freeform 11"/>
          <p:cNvSpPr/>
          <p:nvPr/>
        </p:nvSpPr>
        <p:spPr>
          <a:xfrm>
            <a:off x="1798744" y="2602631"/>
            <a:ext cx="14267657" cy="6858950"/>
          </a:xfrm>
          <a:custGeom>
            <a:avLst/>
            <a:gdLst/>
            <a:ahLst/>
            <a:cxnLst/>
            <a:rect l="l" t="t" r="r" b="b"/>
            <a:pathLst>
              <a:path w="14267657" h="6858950">
                <a:moveTo>
                  <a:pt x="0" y="0"/>
                </a:moveTo>
                <a:lnTo>
                  <a:pt x="14267656" y="0"/>
                </a:lnTo>
                <a:lnTo>
                  <a:pt x="14267656" y="6858950"/>
                </a:lnTo>
                <a:lnTo>
                  <a:pt x="0" y="68589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5093" t="-6513" r="-7751" b="-2638"/>
            </a:stretch>
          </a:blipFill>
        </p:spPr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089194" y="9670570"/>
            <a:ext cx="556964" cy="629088"/>
            <a:chOff x="0" y="0"/>
            <a:chExt cx="742619" cy="83878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42569" cy="838835"/>
            </a:xfrm>
            <a:custGeom>
              <a:avLst/>
              <a:gdLst/>
              <a:ahLst/>
              <a:cxnLst/>
              <a:rect l="l" t="t" r="r" b="b"/>
              <a:pathLst>
                <a:path w="742569" h="838835">
                  <a:moveTo>
                    <a:pt x="0" y="0"/>
                  </a:moveTo>
                  <a:lnTo>
                    <a:pt x="742569" y="0"/>
                  </a:lnTo>
                  <a:lnTo>
                    <a:pt x="742569" y="838835"/>
                  </a:lnTo>
                  <a:lnTo>
                    <a:pt x="0" y="838835"/>
                  </a:lnTo>
                  <a:close/>
                </a:path>
              </a:pathLst>
            </a:custGeom>
            <a:solidFill>
              <a:srgbClr val="C39A5C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273100" y="38140"/>
            <a:ext cx="1525644" cy="681090"/>
            <a:chOff x="0" y="0"/>
            <a:chExt cx="2034192" cy="90812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034159" cy="908177"/>
            </a:xfrm>
            <a:custGeom>
              <a:avLst/>
              <a:gdLst/>
              <a:ahLst/>
              <a:cxnLst/>
              <a:rect l="l" t="t" r="r" b="b"/>
              <a:pathLst>
                <a:path w="2034159" h="908177">
                  <a:moveTo>
                    <a:pt x="0" y="0"/>
                  </a:moveTo>
                  <a:lnTo>
                    <a:pt x="2034159" y="0"/>
                  </a:lnTo>
                  <a:lnTo>
                    <a:pt x="2034159" y="908177"/>
                  </a:lnTo>
                  <a:lnTo>
                    <a:pt x="0" y="9081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id="6" name="AutoShape 6"/>
          <p:cNvSpPr/>
          <p:nvPr/>
        </p:nvSpPr>
        <p:spPr>
          <a:xfrm>
            <a:off x="650250" y="1150806"/>
            <a:ext cx="12505112" cy="12700"/>
          </a:xfrm>
          <a:prstGeom prst="line">
            <a:avLst/>
          </a:prstGeom>
          <a:ln w="47625" cap="rnd">
            <a:solidFill>
              <a:srgbClr val="C4995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Freeform 7"/>
          <p:cNvSpPr/>
          <p:nvPr/>
        </p:nvSpPr>
        <p:spPr>
          <a:xfrm>
            <a:off x="1542321" y="1711377"/>
            <a:ext cx="256423" cy="375660"/>
          </a:xfrm>
          <a:custGeom>
            <a:avLst/>
            <a:gdLst/>
            <a:ahLst/>
            <a:cxnLst/>
            <a:rect l="l" t="t" r="r" b="b"/>
            <a:pathLst>
              <a:path w="256423" h="375660">
                <a:moveTo>
                  <a:pt x="0" y="0"/>
                </a:moveTo>
                <a:lnTo>
                  <a:pt x="256423" y="0"/>
                </a:lnTo>
                <a:lnTo>
                  <a:pt x="256423" y="375660"/>
                </a:lnTo>
                <a:lnTo>
                  <a:pt x="0" y="3756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837290" y="229142"/>
            <a:ext cx="7089356" cy="8182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59"/>
              </a:lnSpc>
              <a:spcBef>
                <a:spcPct val="0"/>
              </a:spcBef>
            </a:pPr>
            <a:r>
              <a:rPr lang="en-US" sz="4328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Text Representation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7222643" y="9786677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29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798744" y="1554675"/>
            <a:ext cx="4182686" cy="6344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21"/>
              </a:lnSpc>
              <a:spcBef>
                <a:spcPct val="0"/>
              </a:spcBef>
            </a:pPr>
            <a:r>
              <a:rPr lang="en-US" sz="3301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Vector Space Model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944658" y="4658194"/>
            <a:ext cx="7356935" cy="22176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89"/>
              </a:lnSpc>
              <a:spcBef>
                <a:spcPct val="0"/>
              </a:spcBef>
            </a:pPr>
            <a:r>
              <a:rPr lang="en-US" sz="3064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Based on the distributional hypothesis: Words that occur in similar contexts have similar meanings.</a:t>
            </a:r>
          </a:p>
          <a:p>
            <a:pPr algn="l">
              <a:lnSpc>
                <a:spcPts val="4289"/>
              </a:lnSpc>
              <a:spcBef>
                <a:spcPct val="0"/>
              </a:spcBef>
            </a:pPr>
            <a:endParaRPr lang="en-US" sz="3064">
              <a:solidFill>
                <a:srgbClr val="000000"/>
              </a:solidFill>
              <a:latin typeface="Times New Roman MT"/>
              <a:ea typeface="Times New Roman MT"/>
              <a:cs typeface="Times New Roman MT"/>
              <a:sym typeface="Times New Roman MT"/>
            </a:endParaRPr>
          </a:p>
        </p:txBody>
      </p:sp>
      <p:sp>
        <p:nvSpPr>
          <p:cNvPr id="12" name="Freeform 12"/>
          <p:cNvSpPr/>
          <p:nvPr/>
        </p:nvSpPr>
        <p:spPr>
          <a:xfrm>
            <a:off x="2479753" y="4782019"/>
            <a:ext cx="256423" cy="375660"/>
          </a:xfrm>
          <a:custGeom>
            <a:avLst/>
            <a:gdLst/>
            <a:ahLst/>
            <a:cxnLst/>
            <a:rect l="l" t="t" r="r" b="b"/>
            <a:pathLst>
              <a:path w="256423" h="375660">
                <a:moveTo>
                  <a:pt x="0" y="0"/>
                </a:moveTo>
                <a:lnTo>
                  <a:pt x="256423" y="0"/>
                </a:lnTo>
                <a:lnTo>
                  <a:pt x="256423" y="375660"/>
                </a:lnTo>
                <a:lnTo>
                  <a:pt x="0" y="3756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0301593" y="2950887"/>
            <a:ext cx="6660001" cy="6441628"/>
          </a:xfrm>
          <a:custGeom>
            <a:avLst/>
            <a:gdLst/>
            <a:ahLst/>
            <a:cxnLst/>
            <a:rect l="l" t="t" r="r" b="b"/>
            <a:pathLst>
              <a:path w="6660001" h="6441628">
                <a:moveTo>
                  <a:pt x="0" y="0"/>
                </a:moveTo>
                <a:lnTo>
                  <a:pt x="6660002" y="0"/>
                </a:lnTo>
                <a:lnTo>
                  <a:pt x="6660002" y="6441628"/>
                </a:lnTo>
                <a:lnTo>
                  <a:pt x="0" y="644162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1839"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949195" y="2485738"/>
            <a:ext cx="256423" cy="375660"/>
          </a:xfrm>
          <a:custGeom>
            <a:avLst/>
            <a:gdLst/>
            <a:ahLst/>
            <a:cxnLst/>
            <a:rect l="l" t="t" r="r" b="b"/>
            <a:pathLst>
              <a:path w="256423" h="375660">
                <a:moveTo>
                  <a:pt x="0" y="0"/>
                </a:moveTo>
                <a:lnTo>
                  <a:pt x="256423" y="0"/>
                </a:lnTo>
                <a:lnTo>
                  <a:pt x="256423" y="375660"/>
                </a:lnTo>
                <a:lnTo>
                  <a:pt x="0" y="37566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2275844" y="2316455"/>
            <a:ext cx="13736312" cy="6344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21"/>
              </a:lnSpc>
              <a:spcBef>
                <a:spcPct val="0"/>
              </a:spcBef>
            </a:pPr>
            <a:r>
              <a:rPr lang="en-US" sz="3301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VSM Represents words or documents as vectors in an n-dimensional space.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089194" y="9670570"/>
            <a:ext cx="556964" cy="629088"/>
            <a:chOff x="0" y="0"/>
            <a:chExt cx="742619" cy="83878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42569" cy="838835"/>
            </a:xfrm>
            <a:custGeom>
              <a:avLst/>
              <a:gdLst/>
              <a:ahLst/>
              <a:cxnLst/>
              <a:rect l="l" t="t" r="r" b="b"/>
              <a:pathLst>
                <a:path w="742569" h="838835">
                  <a:moveTo>
                    <a:pt x="0" y="0"/>
                  </a:moveTo>
                  <a:lnTo>
                    <a:pt x="742569" y="0"/>
                  </a:lnTo>
                  <a:lnTo>
                    <a:pt x="742569" y="838835"/>
                  </a:lnTo>
                  <a:lnTo>
                    <a:pt x="0" y="838835"/>
                  </a:lnTo>
                  <a:close/>
                </a:path>
              </a:pathLst>
            </a:custGeom>
            <a:solidFill>
              <a:srgbClr val="C39A5C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4" name="AutoShape 4"/>
          <p:cNvSpPr/>
          <p:nvPr/>
        </p:nvSpPr>
        <p:spPr>
          <a:xfrm>
            <a:off x="1721954" y="1846285"/>
            <a:ext cx="12505112" cy="12700"/>
          </a:xfrm>
          <a:prstGeom prst="line">
            <a:avLst/>
          </a:prstGeom>
          <a:ln w="9525" cap="rnd">
            <a:solidFill>
              <a:srgbClr val="C4995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TextBox 5"/>
          <p:cNvSpPr txBox="1"/>
          <p:nvPr/>
        </p:nvSpPr>
        <p:spPr>
          <a:xfrm>
            <a:off x="1508370" y="665469"/>
            <a:ext cx="9056356" cy="10001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49"/>
              </a:lnSpc>
            </a:pPr>
            <a:r>
              <a:rPr lang="en-US" sz="5249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Learning Objectives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7259300" y="9786677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3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406741" y="2553242"/>
            <a:ext cx="15997667" cy="69185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91711" lvl="1" indent="-295856" algn="l">
              <a:lnSpc>
                <a:spcPts val="6111"/>
              </a:lnSpc>
              <a:buFont typeface="Arial"/>
              <a:buChar char="•"/>
            </a:pPr>
            <a:r>
              <a:rPr lang="en-US" sz="2740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Explain core concepts of Natural Language Processing (NLP) and identify real-wo</a:t>
            </a:r>
            <a:r>
              <a:rPr lang="en-US" sz="2740" u="none" strike="noStrike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rld NLP applications.</a:t>
            </a:r>
          </a:p>
          <a:p>
            <a:pPr marL="591711" lvl="1" indent="-295856" algn="l">
              <a:lnSpc>
                <a:spcPts val="6111"/>
              </a:lnSpc>
              <a:buFont typeface="Arial"/>
              <a:buChar char="•"/>
            </a:pPr>
            <a:r>
              <a:rPr lang="en-US" sz="2740" u="none" strike="noStrike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Describe and implement the NLP pipeline, including text preprocessing and normalization techniques.</a:t>
            </a:r>
          </a:p>
          <a:p>
            <a:pPr marL="591711" lvl="1" indent="-295856" algn="l">
              <a:lnSpc>
                <a:spcPts val="6111"/>
              </a:lnSpc>
              <a:buFont typeface="Arial"/>
              <a:buChar char="•"/>
            </a:pPr>
            <a:r>
              <a:rPr lang="en-US" sz="2740" u="none" strike="noStrike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Apply text representation methods such as Bag-of-Words, TF-IDF, and word embeddings.</a:t>
            </a:r>
          </a:p>
          <a:p>
            <a:pPr marL="591711" lvl="1" indent="-295856" algn="l">
              <a:lnSpc>
                <a:spcPts val="6111"/>
              </a:lnSpc>
              <a:buFont typeface="Arial"/>
              <a:buChar char="•"/>
            </a:pPr>
            <a:r>
              <a:rPr lang="en-US" sz="2740" u="none" strike="noStrike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Understand sequence modeling with Recurrent Neural Networks (RNNs) and their limitations.</a:t>
            </a:r>
          </a:p>
          <a:p>
            <a:pPr marL="591711" lvl="1" indent="-295856" algn="l">
              <a:lnSpc>
                <a:spcPts val="6111"/>
              </a:lnSpc>
              <a:buFont typeface="Arial"/>
              <a:buChar char="•"/>
            </a:pPr>
            <a:r>
              <a:rPr lang="en-US" sz="2740" u="none" strike="noStrike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Explain the Transformer architecture and its advantages over recurrent models.</a:t>
            </a:r>
          </a:p>
          <a:p>
            <a:pPr marL="591711" lvl="1" indent="-295856" algn="l">
              <a:lnSpc>
                <a:spcPts val="6111"/>
              </a:lnSpc>
              <a:buFont typeface="Arial"/>
              <a:buChar char="•"/>
            </a:pPr>
            <a:r>
              <a:rPr lang="en-US" sz="2740" u="none" strike="noStrike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Analyze Large Language Models (LLMs) and their training paradigms.</a:t>
            </a:r>
          </a:p>
          <a:p>
            <a:pPr marL="591711" lvl="1" indent="-295856" algn="l">
              <a:lnSpc>
                <a:spcPts val="6111"/>
              </a:lnSpc>
              <a:buFont typeface="Arial"/>
              <a:buChar char="•"/>
            </a:pPr>
            <a:r>
              <a:rPr lang="en-US" sz="2740" u="none" strike="noStrike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Evaluate State-of-the-Art (SOTA) Large Language Models and understand their impact on modern NLP tasks.</a:t>
            </a:r>
          </a:p>
          <a:p>
            <a:pPr algn="l">
              <a:lnSpc>
                <a:spcPts val="6111"/>
              </a:lnSpc>
            </a:pPr>
            <a:endParaRPr lang="en-US" sz="2740" u="none" strike="noStrike">
              <a:solidFill>
                <a:srgbClr val="000000"/>
              </a:solidFill>
              <a:latin typeface="Times New Roman MT"/>
              <a:ea typeface="Times New Roman MT"/>
              <a:cs typeface="Times New Roman MT"/>
              <a:sym typeface="Times New Roman MT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089194" y="9670570"/>
            <a:ext cx="556964" cy="629088"/>
            <a:chOff x="0" y="0"/>
            <a:chExt cx="742619" cy="83878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42569" cy="838835"/>
            </a:xfrm>
            <a:custGeom>
              <a:avLst/>
              <a:gdLst/>
              <a:ahLst/>
              <a:cxnLst/>
              <a:rect l="l" t="t" r="r" b="b"/>
              <a:pathLst>
                <a:path w="742569" h="838835">
                  <a:moveTo>
                    <a:pt x="0" y="0"/>
                  </a:moveTo>
                  <a:lnTo>
                    <a:pt x="742569" y="0"/>
                  </a:lnTo>
                  <a:lnTo>
                    <a:pt x="742569" y="838835"/>
                  </a:lnTo>
                  <a:lnTo>
                    <a:pt x="0" y="838835"/>
                  </a:lnTo>
                  <a:close/>
                </a:path>
              </a:pathLst>
            </a:custGeom>
            <a:solidFill>
              <a:srgbClr val="C39A5C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273100" y="38140"/>
            <a:ext cx="1525644" cy="681090"/>
            <a:chOff x="0" y="0"/>
            <a:chExt cx="2034192" cy="90812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034159" cy="908177"/>
            </a:xfrm>
            <a:custGeom>
              <a:avLst/>
              <a:gdLst/>
              <a:ahLst/>
              <a:cxnLst/>
              <a:rect l="l" t="t" r="r" b="b"/>
              <a:pathLst>
                <a:path w="2034159" h="908177">
                  <a:moveTo>
                    <a:pt x="0" y="0"/>
                  </a:moveTo>
                  <a:lnTo>
                    <a:pt x="2034159" y="0"/>
                  </a:lnTo>
                  <a:lnTo>
                    <a:pt x="2034159" y="908177"/>
                  </a:lnTo>
                  <a:lnTo>
                    <a:pt x="0" y="9081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id="6" name="AutoShape 6"/>
          <p:cNvSpPr/>
          <p:nvPr/>
        </p:nvSpPr>
        <p:spPr>
          <a:xfrm>
            <a:off x="650250" y="1150806"/>
            <a:ext cx="12505112" cy="12700"/>
          </a:xfrm>
          <a:prstGeom prst="line">
            <a:avLst/>
          </a:prstGeom>
          <a:ln w="47625" cap="rnd">
            <a:solidFill>
              <a:srgbClr val="C4995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Freeform 7"/>
          <p:cNvSpPr/>
          <p:nvPr/>
        </p:nvSpPr>
        <p:spPr>
          <a:xfrm>
            <a:off x="1542321" y="1711377"/>
            <a:ext cx="256423" cy="375660"/>
          </a:xfrm>
          <a:custGeom>
            <a:avLst/>
            <a:gdLst/>
            <a:ahLst/>
            <a:cxnLst/>
            <a:rect l="l" t="t" r="r" b="b"/>
            <a:pathLst>
              <a:path w="256423" h="375660">
                <a:moveTo>
                  <a:pt x="0" y="0"/>
                </a:moveTo>
                <a:lnTo>
                  <a:pt x="256423" y="0"/>
                </a:lnTo>
                <a:lnTo>
                  <a:pt x="256423" y="375660"/>
                </a:lnTo>
                <a:lnTo>
                  <a:pt x="0" y="3756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837290" y="229142"/>
            <a:ext cx="7089356" cy="8182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59"/>
              </a:lnSpc>
              <a:spcBef>
                <a:spcPct val="0"/>
              </a:spcBef>
            </a:pPr>
            <a:r>
              <a:rPr lang="en-US" sz="4328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Text Representation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7222643" y="9786677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30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710481" y="5588055"/>
            <a:ext cx="5216165" cy="11318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89"/>
              </a:lnSpc>
              <a:spcBef>
                <a:spcPct val="0"/>
              </a:spcBef>
            </a:pPr>
            <a:r>
              <a:rPr lang="en-US" sz="3064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Similar words have similar vector representations</a:t>
            </a:r>
          </a:p>
        </p:txBody>
      </p:sp>
      <p:sp>
        <p:nvSpPr>
          <p:cNvPr id="11" name="Freeform 11"/>
          <p:cNvSpPr/>
          <p:nvPr/>
        </p:nvSpPr>
        <p:spPr>
          <a:xfrm>
            <a:off x="2355113" y="5711880"/>
            <a:ext cx="256423" cy="375660"/>
          </a:xfrm>
          <a:custGeom>
            <a:avLst/>
            <a:gdLst/>
            <a:ahLst/>
            <a:cxnLst/>
            <a:rect l="l" t="t" r="r" b="b"/>
            <a:pathLst>
              <a:path w="256423" h="375660">
                <a:moveTo>
                  <a:pt x="0" y="0"/>
                </a:moveTo>
                <a:lnTo>
                  <a:pt x="256423" y="0"/>
                </a:lnTo>
                <a:lnTo>
                  <a:pt x="256423" y="375659"/>
                </a:lnTo>
                <a:lnTo>
                  <a:pt x="0" y="3756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945126" y="1583267"/>
            <a:ext cx="14600085" cy="697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50"/>
              </a:lnSpc>
              <a:spcBef>
                <a:spcPct val="0"/>
              </a:spcBef>
            </a:pPr>
            <a:r>
              <a:rPr lang="en-US" sz="3678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Word2Vec </a:t>
            </a:r>
          </a:p>
        </p:txBody>
      </p:sp>
      <p:sp>
        <p:nvSpPr>
          <p:cNvPr id="13" name="Freeform 13"/>
          <p:cNvSpPr/>
          <p:nvPr/>
        </p:nvSpPr>
        <p:spPr>
          <a:xfrm>
            <a:off x="7707365" y="3454683"/>
            <a:ext cx="8945796" cy="6530431"/>
          </a:xfrm>
          <a:custGeom>
            <a:avLst/>
            <a:gdLst/>
            <a:ahLst/>
            <a:cxnLst/>
            <a:rect l="l" t="t" r="r" b="b"/>
            <a:pathLst>
              <a:path w="8945796" h="6530431">
                <a:moveTo>
                  <a:pt x="0" y="0"/>
                </a:moveTo>
                <a:lnTo>
                  <a:pt x="8945796" y="0"/>
                </a:lnTo>
                <a:lnTo>
                  <a:pt x="8945796" y="6530431"/>
                </a:lnTo>
                <a:lnTo>
                  <a:pt x="0" y="653043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2495327" y="2528690"/>
            <a:ext cx="15679834" cy="563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73"/>
              </a:lnSpc>
              <a:spcBef>
                <a:spcPct val="0"/>
              </a:spcBef>
            </a:pPr>
            <a:r>
              <a:rPr lang="en-US" sz="2980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Represents words as vectors such that words appearing in similar contexts have similar meanings.</a:t>
            </a:r>
          </a:p>
        </p:txBody>
      </p:sp>
      <p:sp>
        <p:nvSpPr>
          <p:cNvPr id="15" name="Freeform 15"/>
          <p:cNvSpPr/>
          <p:nvPr/>
        </p:nvSpPr>
        <p:spPr>
          <a:xfrm>
            <a:off x="2101595" y="2709749"/>
            <a:ext cx="215418" cy="315587"/>
          </a:xfrm>
          <a:custGeom>
            <a:avLst/>
            <a:gdLst/>
            <a:ahLst/>
            <a:cxnLst/>
            <a:rect l="l" t="t" r="r" b="b"/>
            <a:pathLst>
              <a:path w="215418" h="315587">
                <a:moveTo>
                  <a:pt x="0" y="0"/>
                </a:moveTo>
                <a:lnTo>
                  <a:pt x="215418" y="0"/>
                </a:lnTo>
                <a:lnTo>
                  <a:pt x="215418" y="315587"/>
                </a:lnTo>
                <a:lnTo>
                  <a:pt x="0" y="31558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089194" y="9670570"/>
            <a:ext cx="556964" cy="629088"/>
            <a:chOff x="0" y="0"/>
            <a:chExt cx="742619" cy="83878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42569" cy="838835"/>
            </a:xfrm>
            <a:custGeom>
              <a:avLst/>
              <a:gdLst/>
              <a:ahLst/>
              <a:cxnLst/>
              <a:rect l="l" t="t" r="r" b="b"/>
              <a:pathLst>
                <a:path w="742569" h="838835">
                  <a:moveTo>
                    <a:pt x="0" y="0"/>
                  </a:moveTo>
                  <a:lnTo>
                    <a:pt x="742569" y="0"/>
                  </a:lnTo>
                  <a:lnTo>
                    <a:pt x="742569" y="838835"/>
                  </a:lnTo>
                  <a:lnTo>
                    <a:pt x="0" y="838835"/>
                  </a:lnTo>
                  <a:close/>
                </a:path>
              </a:pathLst>
            </a:custGeom>
            <a:solidFill>
              <a:srgbClr val="C39A5C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273100" y="38140"/>
            <a:ext cx="1525644" cy="681090"/>
            <a:chOff x="0" y="0"/>
            <a:chExt cx="2034192" cy="90812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034159" cy="908177"/>
            </a:xfrm>
            <a:custGeom>
              <a:avLst/>
              <a:gdLst/>
              <a:ahLst/>
              <a:cxnLst/>
              <a:rect l="l" t="t" r="r" b="b"/>
              <a:pathLst>
                <a:path w="2034159" h="908177">
                  <a:moveTo>
                    <a:pt x="0" y="0"/>
                  </a:moveTo>
                  <a:lnTo>
                    <a:pt x="2034159" y="0"/>
                  </a:lnTo>
                  <a:lnTo>
                    <a:pt x="2034159" y="908177"/>
                  </a:lnTo>
                  <a:lnTo>
                    <a:pt x="0" y="9081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id="6" name="AutoShape 6"/>
          <p:cNvSpPr/>
          <p:nvPr/>
        </p:nvSpPr>
        <p:spPr>
          <a:xfrm>
            <a:off x="650250" y="1150806"/>
            <a:ext cx="12505112" cy="12700"/>
          </a:xfrm>
          <a:prstGeom prst="line">
            <a:avLst/>
          </a:prstGeom>
          <a:ln w="47625" cap="rnd">
            <a:solidFill>
              <a:srgbClr val="C4995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TextBox 7"/>
          <p:cNvSpPr txBox="1"/>
          <p:nvPr/>
        </p:nvSpPr>
        <p:spPr>
          <a:xfrm>
            <a:off x="837290" y="229142"/>
            <a:ext cx="7089356" cy="8182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59"/>
              </a:lnSpc>
              <a:spcBef>
                <a:spcPct val="0"/>
              </a:spcBef>
            </a:pPr>
            <a:r>
              <a:rPr lang="en-US" sz="4328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Text Representation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7222643" y="9786677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31</a:t>
            </a:r>
          </a:p>
        </p:txBody>
      </p:sp>
      <p:sp>
        <p:nvSpPr>
          <p:cNvPr id="9" name="Freeform 9"/>
          <p:cNvSpPr/>
          <p:nvPr/>
        </p:nvSpPr>
        <p:spPr>
          <a:xfrm>
            <a:off x="1408568" y="3856244"/>
            <a:ext cx="6840157" cy="3839038"/>
          </a:xfrm>
          <a:custGeom>
            <a:avLst/>
            <a:gdLst/>
            <a:ahLst/>
            <a:cxnLst/>
            <a:rect l="l" t="t" r="r" b="b"/>
            <a:pathLst>
              <a:path w="6840157" h="3839038">
                <a:moveTo>
                  <a:pt x="0" y="0"/>
                </a:moveTo>
                <a:lnTo>
                  <a:pt x="6840157" y="0"/>
                </a:lnTo>
                <a:lnTo>
                  <a:pt x="6840157" y="3839038"/>
                </a:lnTo>
                <a:lnTo>
                  <a:pt x="0" y="38390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0830024" y="3606730"/>
            <a:ext cx="4295814" cy="4582202"/>
          </a:xfrm>
          <a:custGeom>
            <a:avLst/>
            <a:gdLst/>
            <a:ahLst/>
            <a:cxnLst/>
            <a:rect l="l" t="t" r="r" b="b"/>
            <a:pathLst>
              <a:path w="4295814" h="4582202">
                <a:moveTo>
                  <a:pt x="0" y="0"/>
                </a:moveTo>
                <a:lnTo>
                  <a:pt x="4295814" y="0"/>
                </a:lnTo>
                <a:lnTo>
                  <a:pt x="4295814" y="4582202"/>
                </a:lnTo>
                <a:lnTo>
                  <a:pt x="0" y="45822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3185701" y="3052712"/>
            <a:ext cx="3508972" cy="5540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86"/>
              </a:lnSpc>
              <a:spcBef>
                <a:spcPct val="0"/>
              </a:spcBef>
            </a:pPr>
            <a:r>
              <a:rPr lang="en-US" sz="2918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Sparse Representation</a:t>
            </a:r>
          </a:p>
        </p:txBody>
      </p:sp>
      <p:sp>
        <p:nvSpPr>
          <p:cNvPr id="12" name="Freeform 12"/>
          <p:cNvSpPr/>
          <p:nvPr/>
        </p:nvSpPr>
        <p:spPr>
          <a:xfrm>
            <a:off x="2724230" y="3167012"/>
            <a:ext cx="256423" cy="375660"/>
          </a:xfrm>
          <a:custGeom>
            <a:avLst/>
            <a:gdLst/>
            <a:ahLst/>
            <a:cxnLst/>
            <a:rect l="l" t="t" r="r" b="b"/>
            <a:pathLst>
              <a:path w="256423" h="375660">
                <a:moveTo>
                  <a:pt x="0" y="0"/>
                </a:moveTo>
                <a:lnTo>
                  <a:pt x="256423" y="0"/>
                </a:lnTo>
                <a:lnTo>
                  <a:pt x="256423" y="375660"/>
                </a:lnTo>
                <a:lnTo>
                  <a:pt x="0" y="3756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1452300" y="2832853"/>
            <a:ext cx="3443737" cy="5540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86"/>
              </a:lnSpc>
              <a:spcBef>
                <a:spcPct val="0"/>
              </a:spcBef>
            </a:pPr>
            <a:r>
              <a:rPr lang="en-US" sz="2918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Dense Representation</a:t>
            </a:r>
          </a:p>
        </p:txBody>
      </p:sp>
      <p:sp>
        <p:nvSpPr>
          <p:cNvPr id="14" name="Freeform 14"/>
          <p:cNvSpPr/>
          <p:nvPr/>
        </p:nvSpPr>
        <p:spPr>
          <a:xfrm>
            <a:off x="11000392" y="2979182"/>
            <a:ext cx="256423" cy="375660"/>
          </a:xfrm>
          <a:custGeom>
            <a:avLst/>
            <a:gdLst/>
            <a:ahLst/>
            <a:cxnLst/>
            <a:rect l="l" t="t" r="r" b="b"/>
            <a:pathLst>
              <a:path w="256423" h="375660">
                <a:moveTo>
                  <a:pt x="0" y="0"/>
                </a:moveTo>
                <a:lnTo>
                  <a:pt x="256423" y="0"/>
                </a:lnTo>
                <a:lnTo>
                  <a:pt x="256423" y="375660"/>
                </a:lnTo>
                <a:lnTo>
                  <a:pt x="0" y="3756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2154520" y="7363617"/>
            <a:ext cx="5928122" cy="20975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86"/>
              </a:lnSpc>
            </a:pPr>
            <a:endParaRPr/>
          </a:p>
          <a:p>
            <a:pPr marL="630167" lvl="1" indent="-315083" algn="l">
              <a:lnSpc>
                <a:spcPts val="4086"/>
              </a:lnSpc>
              <a:buFont typeface="Arial"/>
              <a:buChar char="•"/>
            </a:pPr>
            <a:r>
              <a:rPr lang="en-US" sz="2918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No semantic meaning</a:t>
            </a:r>
          </a:p>
          <a:p>
            <a:pPr marL="630167" lvl="1" indent="-315083" algn="l">
              <a:lnSpc>
                <a:spcPts val="4086"/>
              </a:lnSpc>
              <a:buFont typeface="Arial"/>
              <a:buChar char="•"/>
            </a:pPr>
            <a:r>
              <a:rPr lang="en-US" sz="2918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Very high-dimensional and sparse</a:t>
            </a:r>
          </a:p>
          <a:p>
            <a:pPr algn="l">
              <a:lnSpc>
                <a:spcPts val="4086"/>
              </a:lnSpc>
              <a:spcBef>
                <a:spcPct val="0"/>
              </a:spcBef>
            </a:pPr>
            <a:endParaRPr lang="en-US" sz="2918">
              <a:solidFill>
                <a:srgbClr val="000000"/>
              </a:solidFill>
              <a:latin typeface="Times New Roman MT"/>
              <a:ea typeface="Times New Roman MT"/>
              <a:cs typeface="Times New Roman MT"/>
              <a:sym typeface="Times New Roman MT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0830024" y="8179853"/>
            <a:ext cx="4982021" cy="554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30167" lvl="1" indent="-315083" algn="l">
              <a:lnSpc>
                <a:spcPts val="4086"/>
              </a:lnSpc>
              <a:buFont typeface="Arial"/>
              <a:buChar char="•"/>
            </a:pPr>
            <a:r>
              <a:rPr lang="en-US" sz="2918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Captures semantic meaning</a:t>
            </a:r>
          </a:p>
        </p:txBody>
      </p:sp>
      <p:sp>
        <p:nvSpPr>
          <p:cNvPr id="17" name="Freeform 17"/>
          <p:cNvSpPr/>
          <p:nvPr/>
        </p:nvSpPr>
        <p:spPr>
          <a:xfrm>
            <a:off x="1542321" y="1711377"/>
            <a:ext cx="256423" cy="375660"/>
          </a:xfrm>
          <a:custGeom>
            <a:avLst/>
            <a:gdLst/>
            <a:ahLst/>
            <a:cxnLst/>
            <a:rect l="l" t="t" r="r" b="b"/>
            <a:pathLst>
              <a:path w="256423" h="375660">
                <a:moveTo>
                  <a:pt x="0" y="0"/>
                </a:moveTo>
                <a:lnTo>
                  <a:pt x="256423" y="0"/>
                </a:lnTo>
                <a:lnTo>
                  <a:pt x="256423" y="375660"/>
                </a:lnTo>
                <a:lnTo>
                  <a:pt x="0" y="37566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1945126" y="1583267"/>
            <a:ext cx="14600085" cy="697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50"/>
              </a:lnSpc>
              <a:spcBef>
                <a:spcPct val="0"/>
              </a:spcBef>
            </a:pPr>
            <a:r>
              <a:rPr lang="en-US" sz="3678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Word2Vec 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089194" y="9670570"/>
            <a:ext cx="556964" cy="629088"/>
            <a:chOff x="0" y="0"/>
            <a:chExt cx="742619" cy="83878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42569" cy="838835"/>
            </a:xfrm>
            <a:custGeom>
              <a:avLst/>
              <a:gdLst/>
              <a:ahLst/>
              <a:cxnLst/>
              <a:rect l="l" t="t" r="r" b="b"/>
              <a:pathLst>
                <a:path w="742569" h="838835">
                  <a:moveTo>
                    <a:pt x="0" y="0"/>
                  </a:moveTo>
                  <a:lnTo>
                    <a:pt x="742569" y="0"/>
                  </a:lnTo>
                  <a:lnTo>
                    <a:pt x="742569" y="838835"/>
                  </a:lnTo>
                  <a:lnTo>
                    <a:pt x="0" y="838835"/>
                  </a:lnTo>
                  <a:close/>
                </a:path>
              </a:pathLst>
            </a:custGeom>
            <a:solidFill>
              <a:srgbClr val="C39A5C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273100" y="38140"/>
            <a:ext cx="1525644" cy="681090"/>
            <a:chOff x="0" y="0"/>
            <a:chExt cx="2034192" cy="90812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034159" cy="908177"/>
            </a:xfrm>
            <a:custGeom>
              <a:avLst/>
              <a:gdLst/>
              <a:ahLst/>
              <a:cxnLst/>
              <a:rect l="l" t="t" r="r" b="b"/>
              <a:pathLst>
                <a:path w="2034159" h="908177">
                  <a:moveTo>
                    <a:pt x="0" y="0"/>
                  </a:moveTo>
                  <a:lnTo>
                    <a:pt x="2034159" y="0"/>
                  </a:lnTo>
                  <a:lnTo>
                    <a:pt x="2034159" y="908177"/>
                  </a:lnTo>
                  <a:lnTo>
                    <a:pt x="0" y="9081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id="6" name="AutoShape 6"/>
          <p:cNvSpPr/>
          <p:nvPr/>
        </p:nvSpPr>
        <p:spPr>
          <a:xfrm>
            <a:off x="650250" y="1150806"/>
            <a:ext cx="12505112" cy="12700"/>
          </a:xfrm>
          <a:prstGeom prst="line">
            <a:avLst/>
          </a:prstGeom>
          <a:ln w="47625" cap="rnd">
            <a:solidFill>
              <a:srgbClr val="C4995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Freeform 7"/>
          <p:cNvSpPr/>
          <p:nvPr/>
        </p:nvSpPr>
        <p:spPr>
          <a:xfrm>
            <a:off x="1448289" y="2463631"/>
            <a:ext cx="256423" cy="375660"/>
          </a:xfrm>
          <a:custGeom>
            <a:avLst/>
            <a:gdLst/>
            <a:ahLst/>
            <a:cxnLst/>
            <a:rect l="l" t="t" r="r" b="b"/>
            <a:pathLst>
              <a:path w="256423" h="375660">
                <a:moveTo>
                  <a:pt x="0" y="0"/>
                </a:moveTo>
                <a:lnTo>
                  <a:pt x="256423" y="0"/>
                </a:lnTo>
                <a:lnTo>
                  <a:pt x="256423" y="375660"/>
                </a:lnTo>
                <a:lnTo>
                  <a:pt x="0" y="3756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837290" y="229142"/>
            <a:ext cx="7089356" cy="8182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59"/>
              </a:lnSpc>
              <a:spcBef>
                <a:spcPct val="0"/>
              </a:spcBef>
            </a:pPr>
            <a:r>
              <a:rPr lang="en-US" sz="4328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Text Representation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7222643" y="9786677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32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851094" y="2364096"/>
            <a:ext cx="14600085" cy="10885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70"/>
              </a:lnSpc>
              <a:spcBef>
                <a:spcPct val="0"/>
              </a:spcBef>
            </a:pPr>
            <a:r>
              <a:rPr lang="en-US" sz="2978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If we plot these vectors in a 3D coordinate system, each axis corresponds to one dimension of the vocabulary</a:t>
            </a:r>
          </a:p>
        </p:txBody>
      </p:sp>
      <p:sp>
        <p:nvSpPr>
          <p:cNvPr id="11" name="Freeform 11"/>
          <p:cNvSpPr/>
          <p:nvPr/>
        </p:nvSpPr>
        <p:spPr>
          <a:xfrm>
            <a:off x="5441681" y="3528800"/>
            <a:ext cx="7869581" cy="6305502"/>
          </a:xfrm>
          <a:custGeom>
            <a:avLst/>
            <a:gdLst/>
            <a:ahLst/>
            <a:cxnLst/>
            <a:rect l="l" t="t" r="r" b="b"/>
            <a:pathLst>
              <a:path w="7869581" h="6305502">
                <a:moveTo>
                  <a:pt x="0" y="0"/>
                </a:moveTo>
                <a:lnTo>
                  <a:pt x="7869581" y="0"/>
                </a:lnTo>
                <a:lnTo>
                  <a:pt x="7869581" y="6305502"/>
                </a:lnTo>
                <a:lnTo>
                  <a:pt x="0" y="63055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260225" y="1471000"/>
            <a:ext cx="256423" cy="375660"/>
          </a:xfrm>
          <a:custGeom>
            <a:avLst/>
            <a:gdLst/>
            <a:ahLst/>
            <a:cxnLst/>
            <a:rect l="l" t="t" r="r" b="b"/>
            <a:pathLst>
              <a:path w="256423" h="375660">
                <a:moveTo>
                  <a:pt x="0" y="0"/>
                </a:moveTo>
                <a:lnTo>
                  <a:pt x="256424" y="0"/>
                </a:lnTo>
                <a:lnTo>
                  <a:pt x="256424" y="375660"/>
                </a:lnTo>
                <a:lnTo>
                  <a:pt x="0" y="37566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663031" y="1342890"/>
            <a:ext cx="14600085" cy="697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50"/>
              </a:lnSpc>
              <a:spcBef>
                <a:spcPct val="0"/>
              </a:spcBef>
            </a:pPr>
            <a:r>
              <a:rPr lang="en-US" sz="3678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Word2Vec 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089194" y="9670570"/>
            <a:ext cx="556964" cy="629088"/>
            <a:chOff x="0" y="0"/>
            <a:chExt cx="742619" cy="83878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42569" cy="838835"/>
            </a:xfrm>
            <a:custGeom>
              <a:avLst/>
              <a:gdLst/>
              <a:ahLst/>
              <a:cxnLst/>
              <a:rect l="l" t="t" r="r" b="b"/>
              <a:pathLst>
                <a:path w="742569" h="838835">
                  <a:moveTo>
                    <a:pt x="0" y="0"/>
                  </a:moveTo>
                  <a:lnTo>
                    <a:pt x="742569" y="0"/>
                  </a:lnTo>
                  <a:lnTo>
                    <a:pt x="742569" y="838835"/>
                  </a:lnTo>
                  <a:lnTo>
                    <a:pt x="0" y="838835"/>
                  </a:lnTo>
                  <a:close/>
                </a:path>
              </a:pathLst>
            </a:custGeom>
            <a:solidFill>
              <a:srgbClr val="C39A5C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273100" y="38140"/>
            <a:ext cx="1525644" cy="681090"/>
            <a:chOff x="0" y="0"/>
            <a:chExt cx="2034192" cy="90812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034159" cy="908177"/>
            </a:xfrm>
            <a:custGeom>
              <a:avLst/>
              <a:gdLst/>
              <a:ahLst/>
              <a:cxnLst/>
              <a:rect l="l" t="t" r="r" b="b"/>
              <a:pathLst>
                <a:path w="2034159" h="908177">
                  <a:moveTo>
                    <a:pt x="0" y="0"/>
                  </a:moveTo>
                  <a:lnTo>
                    <a:pt x="2034159" y="0"/>
                  </a:lnTo>
                  <a:lnTo>
                    <a:pt x="2034159" y="908177"/>
                  </a:lnTo>
                  <a:lnTo>
                    <a:pt x="0" y="9081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id="6" name="AutoShape 6"/>
          <p:cNvSpPr/>
          <p:nvPr/>
        </p:nvSpPr>
        <p:spPr>
          <a:xfrm>
            <a:off x="650250" y="1150806"/>
            <a:ext cx="12505112" cy="12700"/>
          </a:xfrm>
          <a:prstGeom prst="line">
            <a:avLst/>
          </a:prstGeom>
          <a:ln w="47625" cap="rnd">
            <a:solidFill>
              <a:srgbClr val="C4995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Freeform 7"/>
          <p:cNvSpPr/>
          <p:nvPr/>
        </p:nvSpPr>
        <p:spPr>
          <a:xfrm>
            <a:off x="1642555" y="2764533"/>
            <a:ext cx="256423" cy="375660"/>
          </a:xfrm>
          <a:custGeom>
            <a:avLst/>
            <a:gdLst/>
            <a:ahLst/>
            <a:cxnLst/>
            <a:rect l="l" t="t" r="r" b="b"/>
            <a:pathLst>
              <a:path w="256423" h="375660">
                <a:moveTo>
                  <a:pt x="0" y="0"/>
                </a:moveTo>
                <a:lnTo>
                  <a:pt x="256423" y="0"/>
                </a:lnTo>
                <a:lnTo>
                  <a:pt x="256423" y="375660"/>
                </a:lnTo>
                <a:lnTo>
                  <a:pt x="0" y="3756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837290" y="229142"/>
            <a:ext cx="7089356" cy="8182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59"/>
              </a:lnSpc>
              <a:spcBef>
                <a:spcPct val="0"/>
              </a:spcBef>
            </a:pPr>
            <a:r>
              <a:rPr lang="en-US" sz="4328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Text Representation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7222643" y="9786677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33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045360" y="2664998"/>
            <a:ext cx="14600085" cy="5635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70"/>
              </a:lnSpc>
              <a:spcBef>
                <a:spcPct val="0"/>
              </a:spcBef>
            </a:pPr>
            <a:r>
              <a:rPr lang="en-US" sz="2978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Similar words have similar vectors, leading to meaningful distances in embedding space.</a:t>
            </a:r>
          </a:p>
        </p:txBody>
      </p:sp>
      <p:sp>
        <p:nvSpPr>
          <p:cNvPr id="11" name="Freeform 11"/>
          <p:cNvSpPr/>
          <p:nvPr/>
        </p:nvSpPr>
        <p:spPr>
          <a:xfrm>
            <a:off x="2588312" y="3904845"/>
            <a:ext cx="12647814" cy="5501799"/>
          </a:xfrm>
          <a:custGeom>
            <a:avLst/>
            <a:gdLst/>
            <a:ahLst/>
            <a:cxnLst/>
            <a:rect l="l" t="t" r="r" b="b"/>
            <a:pathLst>
              <a:path w="12647814" h="5501799">
                <a:moveTo>
                  <a:pt x="0" y="0"/>
                </a:moveTo>
                <a:lnTo>
                  <a:pt x="12647814" y="0"/>
                </a:lnTo>
                <a:lnTo>
                  <a:pt x="12647814" y="5501799"/>
                </a:lnTo>
                <a:lnTo>
                  <a:pt x="0" y="550179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410773" y="1519233"/>
            <a:ext cx="256423" cy="375660"/>
          </a:xfrm>
          <a:custGeom>
            <a:avLst/>
            <a:gdLst/>
            <a:ahLst/>
            <a:cxnLst/>
            <a:rect l="l" t="t" r="r" b="b"/>
            <a:pathLst>
              <a:path w="256423" h="375660">
                <a:moveTo>
                  <a:pt x="0" y="0"/>
                </a:moveTo>
                <a:lnTo>
                  <a:pt x="256423" y="0"/>
                </a:lnTo>
                <a:lnTo>
                  <a:pt x="256423" y="375659"/>
                </a:lnTo>
                <a:lnTo>
                  <a:pt x="0" y="37565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813579" y="1391123"/>
            <a:ext cx="14600085" cy="697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50"/>
              </a:lnSpc>
              <a:spcBef>
                <a:spcPct val="0"/>
              </a:spcBef>
            </a:pPr>
            <a:r>
              <a:rPr lang="en-US" sz="3678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Word2Vec 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089194" y="9670570"/>
            <a:ext cx="556964" cy="629088"/>
            <a:chOff x="0" y="0"/>
            <a:chExt cx="742619" cy="83878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42569" cy="838835"/>
            </a:xfrm>
            <a:custGeom>
              <a:avLst/>
              <a:gdLst/>
              <a:ahLst/>
              <a:cxnLst/>
              <a:rect l="l" t="t" r="r" b="b"/>
              <a:pathLst>
                <a:path w="742569" h="838835">
                  <a:moveTo>
                    <a:pt x="0" y="0"/>
                  </a:moveTo>
                  <a:lnTo>
                    <a:pt x="742569" y="0"/>
                  </a:lnTo>
                  <a:lnTo>
                    <a:pt x="742569" y="838835"/>
                  </a:lnTo>
                  <a:lnTo>
                    <a:pt x="0" y="838835"/>
                  </a:lnTo>
                  <a:close/>
                </a:path>
              </a:pathLst>
            </a:custGeom>
            <a:solidFill>
              <a:srgbClr val="C39A5C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273100" y="38140"/>
            <a:ext cx="1525644" cy="681090"/>
            <a:chOff x="0" y="0"/>
            <a:chExt cx="2034192" cy="90812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034159" cy="908177"/>
            </a:xfrm>
            <a:custGeom>
              <a:avLst/>
              <a:gdLst/>
              <a:ahLst/>
              <a:cxnLst/>
              <a:rect l="l" t="t" r="r" b="b"/>
              <a:pathLst>
                <a:path w="2034159" h="908177">
                  <a:moveTo>
                    <a:pt x="0" y="0"/>
                  </a:moveTo>
                  <a:lnTo>
                    <a:pt x="2034159" y="0"/>
                  </a:lnTo>
                  <a:lnTo>
                    <a:pt x="2034159" y="908177"/>
                  </a:lnTo>
                  <a:lnTo>
                    <a:pt x="0" y="9081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id="6" name="AutoShape 6"/>
          <p:cNvSpPr/>
          <p:nvPr/>
        </p:nvSpPr>
        <p:spPr>
          <a:xfrm>
            <a:off x="650250" y="1150806"/>
            <a:ext cx="12505112" cy="12700"/>
          </a:xfrm>
          <a:prstGeom prst="line">
            <a:avLst/>
          </a:prstGeom>
          <a:ln w="47625" cap="rnd">
            <a:solidFill>
              <a:srgbClr val="C4995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Freeform 7"/>
          <p:cNvSpPr/>
          <p:nvPr/>
        </p:nvSpPr>
        <p:spPr>
          <a:xfrm>
            <a:off x="1523514" y="2354669"/>
            <a:ext cx="256423" cy="375660"/>
          </a:xfrm>
          <a:custGeom>
            <a:avLst/>
            <a:gdLst/>
            <a:ahLst/>
            <a:cxnLst/>
            <a:rect l="l" t="t" r="r" b="b"/>
            <a:pathLst>
              <a:path w="256423" h="375660">
                <a:moveTo>
                  <a:pt x="0" y="0"/>
                </a:moveTo>
                <a:lnTo>
                  <a:pt x="256423" y="0"/>
                </a:lnTo>
                <a:lnTo>
                  <a:pt x="256423" y="375659"/>
                </a:lnTo>
                <a:lnTo>
                  <a:pt x="0" y="3756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837290" y="229142"/>
            <a:ext cx="7089356" cy="8182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59"/>
              </a:lnSpc>
              <a:spcBef>
                <a:spcPct val="0"/>
              </a:spcBef>
            </a:pPr>
            <a:r>
              <a:rPr lang="en-US" sz="4328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Text Representation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7222643" y="9786677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34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926320" y="2255134"/>
            <a:ext cx="14600085" cy="5635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70"/>
              </a:lnSpc>
              <a:spcBef>
                <a:spcPct val="0"/>
              </a:spcBef>
            </a:pPr>
            <a:r>
              <a:rPr lang="en-US" sz="2978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Word embeddings preserve relationships, not just individual word meanings.</a:t>
            </a:r>
          </a:p>
        </p:txBody>
      </p:sp>
      <p:sp>
        <p:nvSpPr>
          <p:cNvPr id="11" name="Freeform 11"/>
          <p:cNvSpPr/>
          <p:nvPr/>
        </p:nvSpPr>
        <p:spPr>
          <a:xfrm>
            <a:off x="4572073" y="3164627"/>
            <a:ext cx="7077461" cy="6971299"/>
          </a:xfrm>
          <a:custGeom>
            <a:avLst/>
            <a:gdLst/>
            <a:ahLst/>
            <a:cxnLst/>
            <a:rect l="l" t="t" r="r" b="b"/>
            <a:pathLst>
              <a:path w="7077461" h="6971299">
                <a:moveTo>
                  <a:pt x="0" y="0"/>
                </a:moveTo>
                <a:lnTo>
                  <a:pt x="7077461" y="0"/>
                </a:lnTo>
                <a:lnTo>
                  <a:pt x="7077461" y="6971299"/>
                </a:lnTo>
                <a:lnTo>
                  <a:pt x="0" y="697129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837290" y="1486481"/>
            <a:ext cx="256423" cy="375660"/>
          </a:xfrm>
          <a:custGeom>
            <a:avLst/>
            <a:gdLst/>
            <a:ahLst/>
            <a:cxnLst/>
            <a:rect l="l" t="t" r="r" b="b"/>
            <a:pathLst>
              <a:path w="256423" h="375660">
                <a:moveTo>
                  <a:pt x="0" y="0"/>
                </a:moveTo>
                <a:lnTo>
                  <a:pt x="256423" y="0"/>
                </a:lnTo>
                <a:lnTo>
                  <a:pt x="256423" y="375660"/>
                </a:lnTo>
                <a:lnTo>
                  <a:pt x="0" y="37566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240096" y="1358371"/>
            <a:ext cx="14600085" cy="697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50"/>
              </a:lnSpc>
              <a:spcBef>
                <a:spcPct val="0"/>
              </a:spcBef>
            </a:pPr>
            <a:r>
              <a:rPr lang="en-US" sz="3678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Word2Vec 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089194" y="9670570"/>
            <a:ext cx="556964" cy="629088"/>
            <a:chOff x="0" y="0"/>
            <a:chExt cx="742619" cy="83878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42569" cy="838835"/>
            </a:xfrm>
            <a:custGeom>
              <a:avLst/>
              <a:gdLst/>
              <a:ahLst/>
              <a:cxnLst/>
              <a:rect l="l" t="t" r="r" b="b"/>
              <a:pathLst>
                <a:path w="742569" h="838835">
                  <a:moveTo>
                    <a:pt x="0" y="0"/>
                  </a:moveTo>
                  <a:lnTo>
                    <a:pt x="742569" y="0"/>
                  </a:lnTo>
                  <a:lnTo>
                    <a:pt x="742569" y="838835"/>
                  </a:lnTo>
                  <a:lnTo>
                    <a:pt x="0" y="838835"/>
                  </a:lnTo>
                  <a:close/>
                </a:path>
              </a:pathLst>
            </a:custGeom>
            <a:solidFill>
              <a:srgbClr val="C39A5C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273100" y="38140"/>
            <a:ext cx="1525644" cy="681090"/>
            <a:chOff x="0" y="0"/>
            <a:chExt cx="2034192" cy="90812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034159" cy="908177"/>
            </a:xfrm>
            <a:custGeom>
              <a:avLst/>
              <a:gdLst/>
              <a:ahLst/>
              <a:cxnLst/>
              <a:rect l="l" t="t" r="r" b="b"/>
              <a:pathLst>
                <a:path w="2034159" h="908177">
                  <a:moveTo>
                    <a:pt x="0" y="0"/>
                  </a:moveTo>
                  <a:lnTo>
                    <a:pt x="2034159" y="0"/>
                  </a:lnTo>
                  <a:lnTo>
                    <a:pt x="2034159" y="908177"/>
                  </a:lnTo>
                  <a:lnTo>
                    <a:pt x="0" y="9081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id="6" name="AutoShape 6"/>
          <p:cNvSpPr/>
          <p:nvPr/>
        </p:nvSpPr>
        <p:spPr>
          <a:xfrm>
            <a:off x="650250" y="1150806"/>
            <a:ext cx="12505112" cy="12700"/>
          </a:xfrm>
          <a:prstGeom prst="line">
            <a:avLst/>
          </a:prstGeom>
          <a:ln w="47625" cap="rnd">
            <a:solidFill>
              <a:srgbClr val="C4995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Freeform 7"/>
          <p:cNvSpPr/>
          <p:nvPr/>
        </p:nvSpPr>
        <p:spPr>
          <a:xfrm>
            <a:off x="2206775" y="2802757"/>
            <a:ext cx="256423" cy="375660"/>
          </a:xfrm>
          <a:custGeom>
            <a:avLst/>
            <a:gdLst/>
            <a:ahLst/>
            <a:cxnLst/>
            <a:rect l="l" t="t" r="r" b="b"/>
            <a:pathLst>
              <a:path w="256423" h="375660">
                <a:moveTo>
                  <a:pt x="0" y="0"/>
                </a:moveTo>
                <a:lnTo>
                  <a:pt x="256423" y="0"/>
                </a:lnTo>
                <a:lnTo>
                  <a:pt x="256423" y="375660"/>
                </a:lnTo>
                <a:lnTo>
                  <a:pt x="0" y="3756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837290" y="229142"/>
            <a:ext cx="7089356" cy="8182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59"/>
              </a:lnSpc>
              <a:spcBef>
                <a:spcPct val="0"/>
              </a:spcBef>
            </a:pPr>
            <a:r>
              <a:rPr lang="en-US" sz="4328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Text Representation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7222643" y="9786677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35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609580" y="2703222"/>
            <a:ext cx="14600085" cy="5635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70"/>
              </a:lnSpc>
              <a:spcBef>
                <a:spcPct val="0"/>
              </a:spcBef>
            </a:pPr>
            <a:r>
              <a:rPr lang="en-US" sz="2978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Word2Vec learns embeddings using either CBOW or Skip-Gram training objectives.</a:t>
            </a:r>
          </a:p>
        </p:txBody>
      </p:sp>
      <p:sp>
        <p:nvSpPr>
          <p:cNvPr id="11" name="Freeform 11"/>
          <p:cNvSpPr/>
          <p:nvPr/>
        </p:nvSpPr>
        <p:spPr>
          <a:xfrm>
            <a:off x="2770965" y="3943069"/>
            <a:ext cx="13535936" cy="4788337"/>
          </a:xfrm>
          <a:custGeom>
            <a:avLst/>
            <a:gdLst/>
            <a:ahLst/>
            <a:cxnLst/>
            <a:rect l="l" t="t" r="r" b="b"/>
            <a:pathLst>
              <a:path w="13535936" h="4788337">
                <a:moveTo>
                  <a:pt x="0" y="0"/>
                </a:moveTo>
                <a:lnTo>
                  <a:pt x="13535936" y="0"/>
                </a:lnTo>
                <a:lnTo>
                  <a:pt x="13535936" y="4788337"/>
                </a:lnTo>
                <a:lnTo>
                  <a:pt x="0" y="478833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2" name="Freeform 12"/>
          <p:cNvSpPr/>
          <p:nvPr/>
        </p:nvSpPr>
        <p:spPr>
          <a:xfrm>
            <a:off x="1542321" y="1711377"/>
            <a:ext cx="256423" cy="375660"/>
          </a:xfrm>
          <a:custGeom>
            <a:avLst/>
            <a:gdLst/>
            <a:ahLst/>
            <a:cxnLst/>
            <a:rect l="l" t="t" r="r" b="b"/>
            <a:pathLst>
              <a:path w="256423" h="375660">
                <a:moveTo>
                  <a:pt x="0" y="0"/>
                </a:moveTo>
                <a:lnTo>
                  <a:pt x="256423" y="0"/>
                </a:lnTo>
                <a:lnTo>
                  <a:pt x="256423" y="375660"/>
                </a:lnTo>
                <a:lnTo>
                  <a:pt x="0" y="37566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945126" y="1583267"/>
            <a:ext cx="14600085" cy="697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50"/>
              </a:lnSpc>
              <a:spcBef>
                <a:spcPct val="0"/>
              </a:spcBef>
            </a:pPr>
            <a:r>
              <a:rPr lang="en-US" sz="3678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Word2Vec 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089194" y="9670570"/>
            <a:ext cx="556964" cy="629088"/>
            <a:chOff x="0" y="0"/>
            <a:chExt cx="742619" cy="83878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42569" cy="838835"/>
            </a:xfrm>
            <a:custGeom>
              <a:avLst/>
              <a:gdLst/>
              <a:ahLst/>
              <a:cxnLst/>
              <a:rect l="l" t="t" r="r" b="b"/>
              <a:pathLst>
                <a:path w="742569" h="838835">
                  <a:moveTo>
                    <a:pt x="0" y="0"/>
                  </a:moveTo>
                  <a:lnTo>
                    <a:pt x="742569" y="0"/>
                  </a:lnTo>
                  <a:lnTo>
                    <a:pt x="742569" y="838835"/>
                  </a:lnTo>
                  <a:lnTo>
                    <a:pt x="0" y="838835"/>
                  </a:lnTo>
                  <a:close/>
                </a:path>
              </a:pathLst>
            </a:custGeom>
            <a:solidFill>
              <a:srgbClr val="C39A5C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273100" y="38140"/>
            <a:ext cx="1525644" cy="681090"/>
            <a:chOff x="0" y="0"/>
            <a:chExt cx="2034192" cy="90812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034159" cy="908177"/>
            </a:xfrm>
            <a:custGeom>
              <a:avLst/>
              <a:gdLst/>
              <a:ahLst/>
              <a:cxnLst/>
              <a:rect l="l" t="t" r="r" b="b"/>
              <a:pathLst>
                <a:path w="2034159" h="908177">
                  <a:moveTo>
                    <a:pt x="0" y="0"/>
                  </a:moveTo>
                  <a:lnTo>
                    <a:pt x="2034159" y="0"/>
                  </a:lnTo>
                  <a:lnTo>
                    <a:pt x="2034159" y="908177"/>
                  </a:lnTo>
                  <a:lnTo>
                    <a:pt x="0" y="9081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id="6" name="AutoShape 6"/>
          <p:cNvSpPr/>
          <p:nvPr/>
        </p:nvSpPr>
        <p:spPr>
          <a:xfrm>
            <a:off x="650250" y="1150806"/>
            <a:ext cx="12505112" cy="12700"/>
          </a:xfrm>
          <a:prstGeom prst="line">
            <a:avLst/>
          </a:prstGeom>
          <a:ln w="47625" cap="rnd">
            <a:solidFill>
              <a:srgbClr val="C4995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Freeform 7"/>
          <p:cNvSpPr/>
          <p:nvPr/>
        </p:nvSpPr>
        <p:spPr>
          <a:xfrm>
            <a:off x="2086304" y="2188790"/>
            <a:ext cx="256423" cy="375660"/>
          </a:xfrm>
          <a:custGeom>
            <a:avLst/>
            <a:gdLst/>
            <a:ahLst/>
            <a:cxnLst/>
            <a:rect l="l" t="t" r="r" b="b"/>
            <a:pathLst>
              <a:path w="256423" h="375660">
                <a:moveTo>
                  <a:pt x="0" y="0"/>
                </a:moveTo>
                <a:lnTo>
                  <a:pt x="256423" y="0"/>
                </a:lnTo>
                <a:lnTo>
                  <a:pt x="256423" y="375660"/>
                </a:lnTo>
                <a:lnTo>
                  <a:pt x="0" y="3756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3939611" y="3710688"/>
            <a:ext cx="10619010" cy="6425239"/>
          </a:xfrm>
          <a:custGeom>
            <a:avLst/>
            <a:gdLst/>
            <a:ahLst/>
            <a:cxnLst/>
            <a:rect l="l" t="t" r="r" b="b"/>
            <a:pathLst>
              <a:path w="10619010" h="6425239">
                <a:moveTo>
                  <a:pt x="0" y="0"/>
                </a:moveTo>
                <a:lnTo>
                  <a:pt x="10619010" y="0"/>
                </a:lnTo>
                <a:lnTo>
                  <a:pt x="10619010" y="6425238"/>
                </a:lnTo>
                <a:lnTo>
                  <a:pt x="0" y="642523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0180"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837290" y="229142"/>
            <a:ext cx="7089356" cy="8182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59"/>
              </a:lnSpc>
              <a:spcBef>
                <a:spcPct val="0"/>
              </a:spcBef>
            </a:pPr>
            <a:r>
              <a:rPr lang="en-US" sz="4328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Text Representation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7222643" y="9786677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36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489109" y="2089255"/>
            <a:ext cx="14600085" cy="10885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70"/>
              </a:lnSpc>
              <a:spcBef>
                <a:spcPct val="0"/>
              </a:spcBef>
            </a:pPr>
            <a:r>
              <a:rPr lang="en-US" sz="2978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GloVe is a word embedding method that learns dense vector representations by combining global word co-occurrence statistics with vector space learning.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798744" y="1273695"/>
            <a:ext cx="3126381" cy="6737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28"/>
              </a:lnSpc>
              <a:spcBef>
                <a:spcPct val="0"/>
              </a:spcBef>
            </a:pPr>
            <a:r>
              <a:rPr lang="en-US" sz="3520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Global Vectors</a:t>
            </a:r>
          </a:p>
        </p:txBody>
      </p:sp>
      <p:sp>
        <p:nvSpPr>
          <p:cNvPr id="13" name="Freeform 13"/>
          <p:cNvSpPr/>
          <p:nvPr/>
        </p:nvSpPr>
        <p:spPr>
          <a:xfrm>
            <a:off x="1514343" y="1416570"/>
            <a:ext cx="256423" cy="375660"/>
          </a:xfrm>
          <a:custGeom>
            <a:avLst/>
            <a:gdLst/>
            <a:ahLst/>
            <a:cxnLst/>
            <a:rect l="l" t="t" r="r" b="b"/>
            <a:pathLst>
              <a:path w="256423" h="375660">
                <a:moveTo>
                  <a:pt x="0" y="0"/>
                </a:moveTo>
                <a:lnTo>
                  <a:pt x="256423" y="0"/>
                </a:lnTo>
                <a:lnTo>
                  <a:pt x="256423" y="375660"/>
                </a:lnTo>
                <a:lnTo>
                  <a:pt x="0" y="37566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7254577">
            <a:off x="-3584545" y="-6743008"/>
            <a:ext cx="18300578" cy="19059550"/>
            <a:chOff x="0" y="0"/>
            <a:chExt cx="4819905" cy="501979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9905" cy="5019799"/>
            </a:xfrm>
            <a:custGeom>
              <a:avLst/>
              <a:gdLst/>
              <a:ahLst/>
              <a:cxnLst/>
              <a:rect l="l" t="t" r="r" b="b"/>
              <a:pathLst>
                <a:path w="4819905" h="5019799">
                  <a:moveTo>
                    <a:pt x="0" y="0"/>
                  </a:moveTo>
                  <a:lnTo>
                    <a:pt x="4819905" y="0"/>
                  </a:lnTo>
                  <a:lnTo>
                    <a:pt x="4819905" y="5019799"/>
                  </a:lnTo>
                  <a:lnTo>
                    <a:pt x="0" y="5019799"/>
                  </a:lnTo>
                  <a:close/>
                </a:path>
              </a:pathLst>
            </a:custGeom>
            <a:solidFill>
              <a:srgbClr val="C3984D">
                <a:alpha val="92941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4819905" cy="50388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68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089194" y="9670570"/>
            <a:ext cx="556964" cy="629088"/>
            <a:chOff x="0" y="0"/>
            <a:chExt cx="742619" cy="83878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742569" cy="838835"/>
            </a:xfrm>
            <a:custGeom>
              <a:avLst/>
              <a:gdLst/>
              <a:ahLst/>
              <a:cxnLst/>
              <a:rect l="l" t="t" r="r" b="b"/>
              <a:pathLst>
                <a:path w="742569" h="838835">
                  <a:moveTo>
                    <a:pt x="0" y="0"/>
                  </a:moveTo>
                  <a:lnTo>
                    <a:pt x="742569" y="0"/>
                  </a:lnTo>
                  <a:lnTo>
                    <a:pt x="742569" y="838835"/>
                  </a:lnTo>
                  <a:lnTo>
                    <a:pt x="0" y="838835"/>
                  </a:lnTo>
                  <a:close/>
                </a:path>
              </a:pathLst>
            </a:custGeom>
            <a:solidFill>
              <a:srgbClr val="C39A5C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650226" y="437624"/>
            <a:ext cx="1525644" cy="681090"/>
            <a:chOff x="0" y="0"/>
            <a:chExt cx="2034192" cy="90812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034159" cy="908177"/>
            </a:xfrm>
            <a:custGeom>
              <a:avLst/>
              <a:gdLst/>
              <a:ahLst/>
              <a:cxnLst/>
              <a:rect l="l" t="t" r="r" b="b"/>
              <a:pathLst>
                <a:path w="2034159" h="908177">
                  <a:moveTo>
                    <a:pt x="0" y="0"/>
                  </a:moveTo>
                  <a:lnTo>
                    <a:pt x="2034159" y="0"/>
                  </a:lnTo>
                  <a:lnTo>
                    <a:pt x="2034159" y="908177"/>
                  </a:lnTo>
                  <a:lnTo>
                    <a:pt x="0" y="9081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15331666" y="536576"/>
            <a:ext cx="2306106" cy="489898"/>
            <a:chOff x="0" y="0"/>
            <a:chExt cx="3074808" cy="65319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074797" cy="653161"/>
            </a:xfrm>
            <a:custGeom>
              <a:avLst/>
              <a:gdLst/>
              <a:ahLst/>
              <a:cxnLst/>
              <a:rect l="l" t="t" r="r" b="b"/>
              <a:pathLst>
                <a:path w="3074797" h="653161">
                  <a:moveTo>
                    <a:pt x="0" y="0"/>
                  </a:moveTo>
                  <a:lnTo>
                    <a:pt x="3074797" y="0"/>
                  </a:lnTo>
                  <a:lnTo>
                    <a:pt x="3074797" y="653161"/>
                  </a:lnTo>
                  <a:lnTo>
                    <a:pt x="0" y="653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grpSp>
        <p:nvGrpSpPr>
          <p:cNvPr id="11" name="Group 11"/>
          <p:cNvGrpSpPr/>
          <p:nvPr/>
        </p:nvGrpSpPr>
        <p:grpSpPr>
          <a:xfrm rot="-2292798">
            <a:off x="-4662947" y="-2073678"/>
            <a:ext cx="18300578" cy="12878314"/>
            <a:chOff x="0" y="0"/>
            <a:chExt cx="4819905" cy="3391819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819905" cy="3391819"/>
            </a:xfrm>
            <a:custGeom>
              <a:avLst/>
              <a:gdLst/>
              <a:ahLst/>
              <a:cxnLst/>
              <a:rect l="l" t="t" r="r" b="b"/>
              <a:pathLst>
                <a:path w="4819905" h="3391819">
                  <a:moveTo>
                    <a:pt x="0" y="0"/>
                  </a:moveTo>
                  <a:lnTo>
                    <a:pt x="4819905" y="0"/>
                  </a:lnTo>
                  <a:lnTo>
                    <a:pt x="4819905" y="3391819"/>
                  </a:lnTo>
                  <a:lnTo>
                    <a:pt x="0" y="3391819"/>
                  </a:lnTo>
                  <a:close/>
                </a:path>
              </a:pathLst>
            </a:custGeom>
            <a:solidFill>
              <a:srgbClr val="38665F">
                <a:alpha val="92941"/>
              </a:srgbClr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19050"/>
              <a:ext cx="4819905" cy="34108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680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236223" y="2792761"/>
            <a:ext cx="12481881" cy="42538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212"/>
              </a:lnSpc>
              <a:spcBef>
                <a:spcPct val="0"/>
              </a:spcBef>
            </a:pPr>
            <a:r>
              <a:rPr lang="en-US" sz="11580">
                <a:solidFill>
                  <a:srgbClr val="FFFFFF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Recurrent Neural Network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7259300" y="9786677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37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089194" y="9670570"/>
            <a:ext cx="556964" cy="629088"/>
            <a:chOff x="0" y="0"/>
            <a:chExt cx="742619" cy="83878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42569" cy="838835"/>
            </a:xfrm>
            <a:custGeom>
              <a:avLst/>
              <a:gdLst/>
              <a:ahLst/>
              <a:cxnLst/>
              <a:rect l="l" t="t" r="r" b="b"/>
              <a:pathLst>
                <a:path w="742569" h="838835">
                  <a:moveTo>
                    <a:pt x="0" y="0"/>
                  </a:moveTo>
                  <a:lnTo>
                    <a:pt x="742569" y="0"/>
                  </a:lnTo>
                  <a:lnTo>
                    <a:pt x="742569" y="838835"/>
                  </a:lnTo>
                  <a:lnTo>
                    <a:pt x="0" y="838835"/>
                  </a:lnTo>
                  <a:close/>
                </a:path>
              </a:pathLst>
            </a:custGeom>
            <a:solidFill>
              <a:srgbClr val="C39A5C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273100" y="38140"/>
            <a:ext cx="1525644" cy="681090"/>
            <a:chOff x="0" y="0"/>
            <a:chExt cx="2034192" cy="90812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034159" cy="908177"/>
            </a:xfrm>
            <a:custGeom>
              <a:avLst/>
              <a:gdLst/>
              <a:ahLst/>
              <a:cxnLst/>
              <a:rect l="l" t="t" r="r" b="b"/>
              <a:pathLst>
                <a:path w="2034159" h="908177">
                  <a:moveTo>
                    <a:pt x="0" y="0"/>
                  </a:moveTo>
                  <a:lnTo>
                    <a:pt x="2034159" y="0"/>
                  </a:lnTo>
                  <a:lnTo>
                    <a:pt x="2034159" y="908177"/>
                  </a:lnTo>
                  <a:lnTo>
                    <a:pt x="0" y="9081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id="6" name="AutoShape 6"/>
          <p:cNvSpPr/>
          <p:nvPr/>
        </p:nvSpPr>
        <p:spPr>
          <a:xfrm>
            <a:off x="650250" y="1150806"/>
            <a:ext cx="12505112" cy="12700"/>
          </a:xfrm>
          <a:prstGeom prst="line">
            <a:avLst/>
          </a:prstGeom>
          <a:ln w="47625" cap="rnd">
            <a:solidFill>
              <a:srgbClr val="C4995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Freeform 7"/>
          <p:cNvSpPr/>
          <p:nvPr/>
        </p:nvSpPr>
        <p:spPr>
          <a:xfrm>
            <a:off x="1542321" y="1711377"/>
            <a:ext cx="256423" cy="375660"/>
          </a:xfrm>
          <a:custGeom>
            <a:avLst/>
            <a:gdLst/>
            <a:ahLst/>
            <a:cxnLst/>
            <a:rect l="l" t="t" r="r" b="b"/>
            <a:pathLst>
              <a:path w="256423" h="375660">
                <a:moveTo>
                  <a:pt x="0" y="0"/>
                </a:moveTo>
                <a:lnTo>
                  <a:pt x="256423" y="0"/>
                </a:lnTo>
                <a:lnTo>
                  <a:pt x="256423" y="375660"/>
                </a:lnTo>
                <a:lnTo>
                  <a:pt x="0" y="3756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2358866" y="2718339"/>
            <a:ext cx="14222019" cy="4533269"/>
          </a:xfrm>
          <a:custGeom>
            <a:avLst/>
            <a:gdLst/>
            <a:ahLst/>
            <a:cxnLst/>
            <a:rect l="l" t="t" r="r" b="b"/>
            <a:pathLst>
              <a:path w="14222019" h="4533269">
                <a:moveTo>
                  <a:pt x="0" y="0"/>
                </a:moveTo>
                <a:lnTo>
                  <a:pt x="14222019" y="0"/>
                </a:lnTo>
                <a:lnTo>
                  <a:pt x="14222019" y="4533269"/>
                </a:lnTo>
                <a:lnTo>
                  <a:pt x="0" y="453326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945126" y="7355796"/>
            <a:ext cx="15180169" cy="2011372"/>
          </a:xfrm>
          <a:custGeom>
            <a:avLst/>
            <a:gdLst/>
            <a:ahLst/>
            <a:cxnLst/>
            <a:rect l="l" t="t" r="r" b="b"/>
            <a:pathLst>
              <a:path w="15180169" h="2011372">
                <a:moveTo>
                  <a:pt x="0" y="0"/>
                </a:moveTo>
                <a:lnTo>
                  <a:pt x="15180169" y="0"/>
                </a:lnTo>
                <a:lnTo>
                  <a:pt x="15180169" y="2011373"/>
                </a:lnTo>
                <a:lnTo>
                  <a:pt x="0" y="201137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837290" y="229142"/>
            <a:ext cx="7089356" cy="8182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59"/>
              </a:lnSpc>
              <a:spcBef>
                <a:spcPct val="0"/>
              </a:spcBef>
            </a:pPr>
            <a:r>
              <a:rPr lang="en-US" sz="4328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Recurrent neural network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7222643" y="9786677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38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945126" y="1611842"/>
            <a:ext cx="4016310" cy="5635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70"/>
              </a:lnSpc>
              <a:spcBef>
                <a:spcPct val="0"/>
              </a:spcBef>
            </a:pPr>
            <a:r>
              <a:rPr lang="en-US" sz="2978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RNN Basic Structure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5787395" y="9205244"/>
            <a:ext cx="460130" cy="7687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45"/>
              </a:lnSpc>
              <a:spcBef>
                <a:spcPct val="0"/>
              </a:spcBef>
            </a:pPr>
            <a:r>
              <a:rPr lang="en-US" sz="4032" u="sng">
                <a:solidFill>
                  <a:srgbClr val="004AAD"/>
                </a:solidFill>
                <a:latin typeface="Times New Roman MT"/>
                <a:ea typeface="Times New Roman MT"/>
                <a:cs typeface="Times New Roman MT"/>
                <a:sym typeface="Times New Roman MT"/>
                <a:hlinkClick r:id="rId6" tooltip="https://stanford.edu/~shervine/teaching/cs-230/cheatsheet-recurrent-neural-networks"/>
              </a:rPr>
              <a:t>*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089194" y="9670570"/>
            <a:ext cx="556964" cy="629088"/>
            <a:chOff x="0" y="0"/>
            <a:chExt cx="742619" cy="83878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42569" cy="838835"/>
            </a:xfrm>
            <a:custGeom>
              <a:avLst/>
              <a:gdLst/>
              <a:ahLst/>
              <a:cxnLst/>
              <a:rect l="l" t="t" r="r" b="b"/>
              <a:pathLst>
                <a:path w="742569" h="838835">
                  <a:moveTo>
                    <a:pt x="0" y="0"/>
                  </a:moveTo>
                  <a:lnTo>
                    <a:pt x="742569" y="0"/>
                  </a:lnTo>
                  <a:lnTo>
                    <a:pt x="742569" y="838835"/>
                  </a:lnTo>
                  <a:lnTo>
                    <a:pt x="0" y="838835"/>
                  </a:lnTo>
                  <a:close/>
                </a:path>
              </a:pathLst>
            </a:custGeom>
            <a:solidFill>
              <a:srgbClr val="C39A5C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273100" y="38140"/>
            <a:ext cx="1525644" cy="681090"/>
            <a:chOff x="0" y="0"/>
            <a:chExt cx="2034192" cy="90812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034159" cy="908177"/>
            </a:xfrm>
            <a:custGeom>
              <a:avLst/>
              <a:gdLst/>
              <a:ahLst/>
              <a:cxnLst/>
              <a:rect l="l" t="t" r="r" b="b"/>
              <a:pathLst>
                <a:path w="2034159" h="908177">
                  <a:moveTo>
                    <a:pt x="0" y="0"/>
                  </a:moveTo>
                  <a:lnTo>
                    <a:pt x="2034159" y="0"/>
                  </a:lnTo>
                  <a:lnTo>
                    <a:pt x="2034159" y="908177"/>
                  </a:lnTo>
                  <a:lnTo>
                    <a:pt x="0" y="9081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id="6" name="AutoShape 6"/>
          <p:cNvSpPr/>
          <p:nvPr/>
        </p:nvSpPr>
        <p:spPr>
          <a:xfrm>
            <a:off x="650250" y="1150806"/>
            <a:ext cx="12505112" cy="12700"/>
          </a:xfrm>
          <a:prstGeom prst="line">
            <a:avLst/>
          </a:prstGeom>
          <a:ln w="47625" cap="rnd">
            <a:solidFill>
              <a:srgbClr val="C4995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Freeform 7"/>
          <p:cNvSpPr/>
          <p:nvPr/>
        </p:nvSpPr>
        <p:spPr>
          <a:xfrm>
            <a:off x="3715882" y="2993629"/>
            <a:ext cx="10810514" cy="5612833"/>
          </a:xfrm>
          <a:custGeom>
            <a:avLst/>
            <a:gdLst/>
            <a:ahLst/>
            <a:cxnLst/>
            <a:rect l="l" t="t" r="r" b="b"/>
            <a:pathLst>
              <a:path w="10810514" h="5612833">
                <a:moveTo>
                  <a:pt x="0" y="0"/>
                </a:moveTo>
                <a:lnTo>
                  <a:pt x="10810515" y="0"/>
                </a:lnTo>
                <a:lnTo>
                  <a:pt x="10810515" y="5612833"/>
                </a:lnTo>
                <a:lnTo>
                  <a:pt x="0" y="56128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246" r="-9930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837290" y="229142"/>
            <a:ext cx="7089356" cy="8182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59"/>
              </a:lnSpc>
              <a:spcBef>
                <a:spcPct val="0"/>
              </a:spcBef>
            </a:pPr>
            <a:r>
              <a:rPr lang="en-US" sz="4328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Recurrent neural network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7222643" y="9786677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39</a:t>
            </a:r>
          </a:p>
        </p:txBody>
      </p:sp>
      <p:sp>
        <p:nvSpPr>
          <p:cNvPr id="10" name="Freeform 10"/>
          <p:cNvSpPr/>
          <p:nvPr/>
        </p:nvSpPr>
        <p:spPr>
          <a:xfrm>
            <a:off x="1542321" y="1711377"/>
            <a:ext cx="256423" cy="375660"/>
          </a:xfrm>
          <a:custGeom>
            <a:avLst/>
            <a:gdLst/>
            <a:ahLst/>
            <a:cxnLst/>
            <a:rect l="l" t="t" r="r" b="b"/>
            <a:pathLst>
              <a:path w="256423" h="375660">
                <a:moveTo>
                  <a:pt x="0" y="0"/>
                </a:moveTo>
                <a:lnTo>
                  <a:pt x="256423" y="0"/>
                </a:lnTo>
                <a:lnTo>
                  <a:pt x="256423" y="375660"/>
                </a:lnTo>
                <a:lnTo>
                  <a:pt x="0" y="37566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945126" y="1611842"/>
            <a:ext cx="4016310" cy="5635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70"/>
              </a:lnSpc>
              <a:spcBef>
                <a:spcPct val="0"/>
              </a:spcBef>
            </a:pPr>
            <a:r>
              <a:rPr lang="en-US" sz="2978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RNN Basic Structure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5787395" y="9205244"/>
            <a:ext cx="460130" cy="7687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45"/>
              </a:lnSpc>
              <a:spcBef>
                <a:spcPct val="0"/>
              </a:spcBef>
            </a:pPr>
            <a:r>
              <a:rPr lang="en-US" sz="4032" u="sng">
                <a:solidFill>
                  <a:srgbClr val="004AAD"/>
                </a:solidFill>
                <a:latin typeface="Times New Roman MT"/>
                <a:ea typeface="Times New Roman MT"/>
                <a:cs typeface="Times New Roman MT"/>
                <a:sym typeface="Times New Roman MT"/>
                <a:hlinkClick r:id="rId5" tooltip="https://stanford.edu/~shervine/teaching/cs-230/cheatsheet-recurrent-neural-networks"/>
              </a:rPr>
              <a:t>*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7254577">
            <a:off x="-3584545" y="-6743008"/>
            <a:ext cx="18300578" cy="19059550"/>
            <a:chOff x="0" y="0"/>
            <a:chExt cx="4819905" cy="501979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9905" cy="5019799"/>
            </a:xfrm>
            <a:custGeom>
              <a:avLst/>
              <a:gdLst/>
              <a:ahLst/>
              <a:cxnLst/>
              <a:rect l="l" t="t" r="r" b="b"/>
              <a:pathLst>
                <a:path w="4819905" h="5019799">
                  <a:moveTo>
                    <a:pt x="0" y="0"/>
                  </a:moveTo>
                  <a:lnTo>
                    <a:pt x="4819905" y="0"/>
                  </a:lnTo>
                  <a:lnTo>
                    <a:pt x="4819905" y="5019799"/>
                  </a:lnTo>
                  <a:lnTo>
                    <a:pt x="0" y="5019799"/>
                  </a:lnTo>
                  <a:close/>
                </a:path>
              </a:pathLst>
            </a:custGeom>
            <a:solidFill>
              <a:srgbClr val="C3984D">
                <a:alpha val="92941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4819905" cy="50388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68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089194" y="9670570"/>
            <a:ext cx="556964" cy="629088"/>
            <a:chOff x="0" y="0"/>
            <a:chExt cx="742619" cy="83878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742569" cy="838835"/>
            </a:xfrm>
            <a:custGeom>
              <a:avLst/>
              <a:gdLst/>
              <a:ahLst/>
              <a:cxnLst/>
              <a:rect l="l" t="t" r="r" b="b"/>
              <a:pathLst>
                <a:path w="742569" h="838835">
                  <a:moveTo>
                    <a:pt x="0" y="0"/>
                  </a:moveTo>
                  <a:lnTo>
                    <a:pt x="742569" y="0"/>
                  </a:lnTo>
                  <a:lnTo>
                    <a:pt x="742569" y="838835"/>
                  </a:lnTo>
                  <a:lnTo>
                    <a:pt x="0" y="838835"/>
                  </a:lnTo>
                  <a:close/>
                </a:path>
              </a:pathLst>
            </a:custGeom>
            <a:solidFill>
              <a:srgbClr val="C39A5C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650226" y="437624"/>
            <a:ext cx="1525644" cy="681090"/>
            <a:chOff x="0" y="0"/>
            <a:chExt cx="2034192" cy="90812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034159" cy="908177"/>
            </a:xfrm>
            <a:custGeom>
              <a:avLst/>
              <a:gdLst/>
              <a:ahLst/>
              <a:cxnLst/>
              <a:rect l="l" t="t" r="r" b="b"/>
              <a:pathLst>
                <a:path w="2034159" h="908177">
                  <a:moveTo>
                    <a:pt x="0" y="0"/>
                  </a:moveTo>
                  <a:lnTo>
                    <a:pt x="2034159" y="0"/>
                  </a:lnTo>
                  <a:lnTo>
                    <a:pt x="2034159" y="908177"/>
                  </a:lnTo>
                  <a:lnTo>
                    <a:pt x="0" y="9081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15331666" y="536576"/>
            <a:ext cx="2306106" cy="489898"/>
            <a:chOff x="0" y="0"/>
            <a:chExt cx="3074808" cy="65319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074797" cy="653161"/>
            </a:xfrm>
            <a:custGeom>
              <a:avLst/>
              <a:gdLst/>
              <a:ahLst/>
              <a:cxnLst/>
              <a:rect l="l" t="t" r="r" b="b"/>
              <a:pathLst>
                <a:path w="3074797" h="653161">
                  <a:moveTo>
                    <a:pt x="0" y="0"/>
                  </a:moveTo>
                  <a:lnTo>
                    <a:pt x="3074797" y="0"/>
                  </a:lnTo>
                  <a:lnTo>
                    <a:pt x="3074797" y="653161"/>
                  </a:lnTo>
                  <a:lnTo>
                    <a:pt x="0" y="653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grpSp>
        <p:nvGrpSpPr>
          <p:cNvPr id="11" name="Group 11"/>
          <p:cNvGrpSpPr/>
          <p:nvPr/>
        </p:nvGrpSpPr>
        <p:grpSpPr>
          <a:xfrm rot="-2292798">
            <a:off x="-4662947" y="-2245307"/>
            <a:ext cx="18300578" cy="12878314"/>
            <a:chOff x="0" y="0"/>
            <a:chExt cx="4819905" cy="3391819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819905" cy="3391819"/>
            </a:xfrm>
            <a:custGeom>
              <a:avLst/>
              <a:gdLst/>
              <a:ahLst/>
              <a:cxnLst/>
              <a:rect l="l" t="t" r="r" b="b"/>
              <a:pathLst>
                <a:path w="4819905" h="3391819">
                  <a:moveTo>
                    <a:pt x="0" y="0"/>
                  </a:moveTo>
                  <a:lnTo>
                    <a:pt x="4819905" y="0"/>
                  </a:lnTo>
                  <a:lnTo>
                    <a:pt x="4819905" y="3391819"/>
                  </a:lnTo>
                  <a:lnTo>
                    <a:pt x="0" y="3391819"/>
                  </a:lnTo>
                  <a:close/>
                </a:path>
              </a:pathLst>
            </a:custGeom>
            <a:solidFill>
              <a:srgbClr val="38665F">
                <a:alpha val="92941"/>
              </a:srgbClr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19050"/>
              <a:ext cx="4819905" cy="34108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680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255293" y="2632992"/>
            <a:ext cx="13342365" cy="45447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330"/>
              </a:lnSpc>
              <a:spcBef>
                <a:spcPct val="0"/>
              </a:spcBef>
            </a:pPr>
            <a:r>
              <a:rPr lang="en-US" sz="12378">
                <a:solidFill>
                  <a:srgbClr val="FFFFFF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Natural Language Processing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7259300" y="9786677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4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089194" y="9670570"/>
            <a:ext cx="556964" cy="629088"/>
            <a:chOff x="0" y="0"/>
            <a:chExt cx="742619" cy="83878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42569" cy="838835"/>
            </a:xfrm>
            <a:custGeom>
              <a:avLst/>
              <a:gdLst/>
              <a:ahLst/>
              <a:cxnLst/>
              <a:rect l="l" t="t" r="r" b="b"/>
              <a:pathLst>
                <a:path w="742569" h="838835">
                  <a:moveTo>
                    <a:pt x="0" y="0"/>
                  </a:moveTo>
                  <a:lnTo>
                    <a:pt x="742569" y="0"/>
                  </a:lnTo>
                  <a:lnTo>
                    <a:pt x="742569" y="838835"/>
                  </a:lnTo>
                  <a:lnTo>
                    <a:pt x="0" y="838835"/>
                  </a:lnTo>
                  <a:close/>
                </a:path>
              </a:pathLst>
            </a:custGeom>
            <a:solidFill>
              <a:srgbClr val="C39A5C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273100" y="38140"/>
            <a:ext cx="1525644" cy="681090"/>
            <a:chOff x="0" y="0"/>
            <a:chExt cx="2034192" cy="90812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034159" cy="908177"/>
            </a:xfrm>
            <a:custGeom>
              <a:avLst/>
              <a:gdLst/>
              <a:ahLst/>
              <a:cxnLst/>
              <a:rect l="l" t="t" r="r" b="b"/>
              <a:pathLst>
                <a:path w="2034159" h="908177">
                  <a:moveTo>
                    <a:pt x="0" y="0"/>
                  </a:moveTo>
                  <a:lnTo>
                    <a:pt x="2034159" y="0"/>
                  </a:lnTo>
                  <a:lnTo>
                    <a:pt x="2034159" y="908177"/>
                  </a:lnTo>
                  <a:lnTo>
                    <a:pt x="0" y="9081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id="6" name="AutoShape 6"/>
          <p:cNvSpPr/>
          <p:nvPr/>
        </p:nvSpPr>
        <p:spPr>
          <a:xfrm>
            <a:off x="650250" y="1150806"/>
            <a:ext cx="12505112" cy="12700"/>
          </a:xfrm>
          <a:prstGeom prst="line">
            <a:avLst/>
          </a:prstGeom>
          <a:ln w="47625" cap="rnd">
            <a:solidFill>
              <a:srgbClr val="C4995B"/>
            </a:solidFill>
            <a:prstDash val="solid"/>
            <a:headEnd type="none" w="sm" len="sm"/>
            <a:tailEnd type="none" w="sm" len="sm"/>
          </a:ln>
        </p:spPr>
      </p:sp>
      <p:graphicFrame>
        <p:nvGraphicFramePr>
          <p:cNvPr id="7" name="Object 7"/>
          <p:cNvGraphicFramePr/>
          <p:nvPr>
            <p:extLst>
              <p:ext uri="{D42A27DB-BD31-4B8C-83A1-F6EECF244321}">
                <p14:modId xmlns:p14="http://schemas.microsoft.com/office/powerpoint/2010/main" val="132739345"/>
              </p:ext>
            </p:extLst>
          </p:nvPr>
        </p:nvGraphicFramePr>
        <p:xfrm>
          <a:off x="1511873" y="2703473"/>
          <a:ext cx="15710769" cy="46117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16319500" imgH="3822700" progId="Excel.Sheet.12">
                  <p:embed/>
                </p:oleObj>
              </mc:Choice>
              <mc:Fallback>
                <p:oleObj name="Worksheet" r:id="rId2" imgW="16319500" imgH="38227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511873" y="2703473"/>
                        <a:ext cx="15710769" cy="461172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8"/>
          <p:cNvSpPr txBox="1"/>
          <p:nvPr/>
        </p:nvSpPr>
        <p:spPr>
          <a:xfrm>
            <a:off x="837290" y="229142"/>
            <a:ext cx="7089356" cy="8182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59"/>
              </a:lnSpc>
              <a:spcBef>
                <a:spcPct val="0"/>
              </a:spcBef>
            </a:pPr>
            <a:r>
              <a:rPr lang="en-US" sz="4328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Recurrent neural network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7222643" y="9786677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40</a:t>
            </a:r>
          </a:p>
        </p:txBody>
      </p:sp>
      <p:sp>
        <p:nvSpPr>
          <p:cNvPr id="10" name="Freeform 10"/>
          <p:cNvSpPr/>
          <p:nvPr/>
        </p:nvSpPr>
        <p:spPr>
          <a:xfrm>
            <a:off x="1542321" y="1711377"/>
            <a:ext cx="256423" cy="375660"/>
          </a:xfrm>
          <a:custGeom>
            <a:avLst/>
            <a:gdLst/>
            <a:ahLst/>
            <a:cxnLst/>
            <a:rect l="l" t="t" r="r" b="b"/>
            <a:pathLst>
              <a:path w="256423" h="375660">
                <a:moveTo>
                  <a:pt x="0" y="0"/>
                </a:moveTo>
                <a:lnTo>
                  <a:pt x="256423" y="0"/>
                </a:lnTo>
                <a:lnTo>
                  <a:pt x="256423" y="375660"/>
                </a:lnTo>
                <a:lnTo>
                  <a:pt x="0" y="3756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945126" y="1611842"/>
            <a:ext cx="4016310" cy="5635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70"/>
              </a:lnSpc>
              <a:spcBef>
                <a:spcPct val="0"/>
              </a:spcBef>
            </a:pPr>
            <a:r>
              <a:rPr lang="en-US" sz="2978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RNN Basic Structure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5787395" y="9205244"/>
            <a:ext cx="460130" cy="7687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45"/>
              </a:lnSpc>
              <a:spcBef>
                <a:spcPct val="0"/>
              </a:spcBef>
            </a:pPr>
            <a:r>
              <a:rPr lang="en-US" sz="4032" u="sng">
                <a:solidFill>
                  <a:srgbClr val="004AAD"/>
                </a:solidFill>
                <a:latin typeface="Times New Roman MT"/>
                <a:ea typeface="Times New Roman MT"/>
                <a:cs typeface="Times New Roman MT"/>
                <a:sym typeface="Times New Roman MT"/>
                <a:hlinkClick r:id="rId6" tooltip="https://stanford.edu/~shervine/teaching/cs-230/cheatsheet-recurrent-neural-networks"/>
              </a:rPr>
              <a:t>*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5939795" y="9357644"/>
            <a:ext cx="460130" cy="7687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45"/>
              </a:lnSpc>
              <a:spcBef>
                <a:spcPct val="0"/>
              </a:spcBef>
            </a:pPr>
            <a:r>
              <a:rPr lang="en-US" sz="4032" u="sng">
                <a:solidFill>
                  <a:srgbClr val="004AAD"/>
                </a:solidFill>
                <a:latin typeface="Times New Roman MT"/>
                <a:ea typeface="Times New Roman MT"/>
                <a:cs typeface="Times New Roman MT"/>
                <a:sym typeface="Times New Roman MT"/>
                <a:hlinkClick r:id="rId6" tooltip="https://stanford.edu/~shervine/teaching/cs-230/cheatsheet-recurrent-neural-networks"/>
              </a:rPr>
              <a:t>*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089194" y="9670570"/>
            <a:ext cx="556964" cy="629088"/>
            <a:chOff x="0" y="0"/>
            <a:chExt cx="742619" cy="83878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42569" cy="838835"/>
            </a:xfrm>
            <a:custGeom>
              <a:avLst/>
              <a:gdLst/>
              <a:ahLst/>
              <a:cxnLst/>
              <a:rect l="l" t="t" r="r" b="b"/>
              <a:pathLst>
                <a:path w="742569" h="838835">
                  <a:moveTo>
                    <a:pt x="0" y="0"/>
                  </a:moveTo>
                  <a:lnTo>
                    <a:pt x="742569" y="0"/>
                  </a:lnTo>
                  <a:lnTo>
                    <a:pt x="742569" y="838835"/>
                  </a:lnTo>
                  <a:lnTo>
                    <a:pt x="0" y="838835"/>
                  </a:lnTo>
                  <a:close/>
                </a:path>
              </a:pathLst>
            </a:custGeom>
            <a:solidFill>
              <a:srgbClr val="C39A5C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273100" y="38140"/>
            <a:ext cx="1525644" cy="681090"/>
            <a:chOff x="0" y="0"/>
            <a:chExt cx="2034192" cy="90812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034159" cy="908177"/>
            </a:xfrm>
            <a:custGeom>
              <a:avLst/>
              <a:gdLst/>
              <a:ahLst/>
              <a:cxnLst/>
              <a:rect l="l" t="t" r="r" b="b"/>
              <a:pathLst>
                <a:path w="2034159" h="908177">
                  <a:moveTo>
                    <a:pt x="0" y="0"/>
                  </a:moveTo>
                  <a:lnTo>
                    <a:pt x="2034159" y="0"/>
                  </a:lnTo>
                  <a:lnTo>
                    <a:pt x="2034159" y="908177"/>
                  </a:lnTo>
                  <a:lnTo>
                    <a:pt x="0" y="9081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id="6" name="AutoShape 6"/>
          <p:cNvSpPr/>
          <p:nvPr/>
        </p:nvSpPr>
        <p:spPr>
          <a:xfrm>
            <a:off x="650250" y="1150806"/>
            <a:ext cx="12505112" cy="12700"/>
          </a:xfrm>
          <a:prstGeom prst="line">
            <a:avLst/>
          </a:prstGeom>
          <a:ln w="47625" cap="rnd">
            <a:solidFill>
              <a:srgbClr val="C4995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Freeform 7"/>
          <p:cNvSpPr/>
          <p:nvPr/>
        </p:nvSpPr>
        <p:spPr>
          <a:xfrm>
            <a:off x="1542321" y="1711377"/>
            <a:ext cx="256423" cy="375660"/>
          </a:xfrm>
          <a:custGeom>
            <a:avLst/>
            <a:gdLst/>
            <a:ahLst/>
            <a:cxnLst/>
            <a:rect l="l" t="t" r="r" b="b"/>
            <a:pathLst>
              <a:path w="256423" h="375660">
                <a:moveTo>
                  <a:pt x="0" y="0"/>
                </a:moveTo>
                <a:lnTo>
                  <a:pt x="256423" y="0"/>
                </a:lnTo>
                <a:lnTo>
                  <a:pt x="256423" y="375660"/>
                </a:lnTo>
                <a:lnTo>
                  <a:pt x="0" y="3756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2178291" y="2565780"/>
            <a:ext cx="14338676" cy="6846028"/>
          </a:xfrm>
          <a:custGeom>
            <a:avLst/>
            <a:gdLst/>
            <a:ahLst/>
            <a:cxnLst/>
            <a:rect l="l" t="t" r="r" b="b"/>
            <a:pathLst>
              <a:path w="14338676" h="6846028">
                <a:moveTo>
                  <a:pt x="0" y="0"/>
                </a:moveTo>
                <a:lnTo>
                  <a:pt x="14338675" y="0"/>
                </a:lnTo>
                <a:lnTo>
                  <a:pt x="14338675" y="6846029"/>
                </a:lnTo>
                <a:lnTo>
                  <a:pt x="0" y="684602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0745" r="-531" b="-1114"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837290" y="229142"/>
            <a:ext cx="7089356" cy="8182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59"/>
              </a:lnSpc>
              <a:spcBef>
                <a:spcPct val="0"/>
              </a:spcBef>
            </a:pPr>
            <a:r>
              <a:rPr lang="en-US" sz="4328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Recurrent neural network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7222643" y="9786677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41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945126" y="1611842"/>
            <a:ext cx="4016310" cy="5635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70"/>
              </a:lnSpc>
              <a:spcBef>
                <a:spcPct val="0"/>
              </a:spcBef>
            </a:pPr>
            <a:r>
              <a:rPr lang="en-US" sz="2978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RNN Types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089194" y="9670570"/>
            <a:ext cx="556964" cy="629088"/>
            <a:chOff x="0" y="0"/>
            <a:chExt cx="742619" cy="83878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42569" cy="838835"/>
            </a:xfrm>
            <a:custGeom>
              <a:avLst/>
              <a:gdLst/>
              <a:ahLst/>
              <a:cxnLst/>
              <a:rect l="l" t="t" r="r" b="b"/>
              <a:pathLst>
                <a:path w="742569" h="838835">
                  <a:moveTo>
                    <a:pt x="0" y="0"/>
                  </a:moveTo>
                  <a:lnTo>
                    <a:pt x="742569" y="0"/>
                  </a:lnTo>
                  <a:lnTo>
                    <a:pt x="742569" y="838835"/>
                  </a:lnTo>
                  <a:lnTo>
                    <a:pt x="0" y="838835"/>
                  </a:lnTo>
                  <a:close/>
                </a:path>
              </a:pathLst>
            </a:custGeom>
            <a:solidFill>
              <a:srgbClr val="C39A5C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273100" y="38140"/>
            <a:ext cx="1525644" cy="681090"/>
            <a:chOff x="0" y="0"/>
            <a:chExt cx="2034192" cy="90812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034159" cy="908177"/>
            </a:xfrm>
            <a:custGeom>
              <a:avLst/>
              <a:gdLst/>
              <a:ahLst/>
              <a:cxnLst/>
              <a:rect l="l" t="t" r="r" b="b"/>
              <a:pathLst>
                <a:path w="2034159" h="908177">
                  <a:moveTo>
                    <a:pt x="0" y="0"/>
                  </a:moveTo>
                  <a:lnTo>
                    <a:pt x="2034159" y="0"/>
                  </a:lnTo>
                  <a:lnTo>
                    <a:pt x="2034159" y="908177"/>
                  </a:lnTo>
                  <a:lnTo>
                    <a:pt x="0" y="9081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id="6" name="AutoShape 6"/>
          <p:cNvSpPr/>
          <p:nvPr/>
        </p:nvSpPr>
        <p:spPr>
          <a:xfrm>
            <a:off x="650250" y="1150806"/>
            <a:ext cx="12505112" cy="12700"/>
          </a:xfrm>
          <a:prstGeom prst="line">
            <a:avLst/>
          </a:prstGeom>
          <a:ln w="47625" cap="rnd">
            <a:solidFill>
              <a:srgbClr val="C4995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Freeform 7"/>
          <p:cNvSpPr/>
          <p:nvPr/>
        </p:nvSpPr>
        <p:spPr>
          <a:xfrm>
            <a:off x="1542321" y="1711377"/>
            <a:ext cx="256423" cy="375660"/>
          </a:xfrm>
          <a:custGeom>
            <a:avLst/>
            <a:gdLst/>
            <a:ahLst/>
            <a:cxnLst/>
            <a:rect l="l" t="t" r="r" b="b"/>
            <a:pathLst>
              <a:path w="256423" h="375660">
                <a:moveTo>
                  <a:pt x="0" y="0"/>
                </a:moveTo>
                <a:lnTo>
                  <a:pt x="256423" y="0"/>
                </a:lnTo>
                <a:lnTo>
                  <a:pt x="256423" y="375660"/>
                </a:lnTo>
                <a:lnTo>
                  <a:pt x="0" y="3756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2333788" y="2718339"/>
            <a:ext cx="13497033" cy="6647289"/>
          </a:xfrm>
          <a:custGeom>
            <a:avLst/>
            <a:gdLst/>
            <a:ahLst/>
            <a:cxnLst/>
            <a:rect l="l" t="t" r="r" b="b"/>
            <a:pathLst>
              <a:path w="13497033" h="6647289">
                <a:moveTo>
                  <a:pt x="0" y="0"/>
                </a:moveTo>
                <a:lnTo>
                  <a:pt x="13497034" y="0"/>
                </a:lnTo>
                <a:lnTo>
                  <a:pt x="13497034" y="6647289"/>
                </a:lnTo>
                <a:lnTo>
                  <a:pt x="0" y="664728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837290" y="229142"/>
            <a:ext cx="7089356" cy="8182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59"/>
              </a:lnSpc>
              <a:spcBef>
                <a:spcPct val="0"/>
              </a:spcBef>
            </a:pPr>
            <a:r>
              <a:rPr lang="en-US" sz="4328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Recurrent neural network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7222643" y="9786677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42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5787395" y="9205244"/>
            <a:ext cx="460130" cy="7687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45"/>
              </a:lnSpc>
              <a:spcBef>
                <a:spcPct val="0"/>
              </a:spcBef>
            </a:pPr>
            <a:r>
              <a:rPr lang="en-US" sz="4032" u="sng">
                <a:solidFill>
                  <a:srgbClr val="004AAD"/>
                </a:solidFill>
                <a:latin typeface="Times New Roman MT"/>
                <a:ea typeface="Times New Roman MT"/>
                <a:cs typeface="Times New Roman MT"/>
                <a:sym typeface="Times New Roman MT"/>
                <a:hlinkClick r:id="rId5" tooltip="https://stanford.edu/~shervine/teaching/cs-230/cheatsheet-recurrent-neural-networks"/>
              </a:rPr>
              <a:t>*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945126" y="1611842"/>
            <a:ext cx="4016310" cy="5635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70"/>
              </a:lnSpc>
              <a:spcBef>
                <a:spcPct val="0"/>
              </a:spcBef>
            </a:pPr>
            <a:r>
              <a:rPr lang="en-US" sz="2978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RNN Types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089194" y="9670570"/>
            <a:ext cx="556964" cy="629088"/>
            <a:chOff x="0" y="0"/>
            <a:chExt cx="742619" cy="83878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42569" cy="838835"/>
            </a:xfrm>
            <a:custGeom>
              <a:avLst/>
              <a:gdLst/>
              <a:ahLst/>
              <a:cxnLst/>
              <a:rect l="l" t="t" r="r" b="b"/>
              <a:pathLst>
                <a:path w="742569" h="838835">
                  <a:moveTo>
                    <a:pt x="0" y="0"/>
                  </a:moveTo>
                  <a:lnTo>
                    <a:pt x="742569" y="0"/>
                  </a:lnTo>
                  <a:lnTo>
                    <a:pt x="742569" y="838835"/>
                  </a:lnTo>
                  <a:lnTo>
                    <a:pt x="0" y="838835"/>
                  </a:lnTo>
                  <a:close/>
                </a:path>
              </a:pathLst>
            </a:custGeom>
            <a:solidFill>
              <a:srgbClr val="C39A5C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273100" y="38140"/>
            <a:ext cx="1525644" cy="681090"/>
            <a:chOff x="0" y="0"/>
            <a:chExt cx="2034192" cy="90812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034159" cy="908177"/>
            </a:xfrm>
            <a:custGeom>
              <a:avLst/>
              <a:gdLst/>
              <a:ahLst/>
              <a:cxnLst/>
              <a:rect l="l" t="t" r="r" b="b"/>
              <a:pathLst>
                <a:path w="2034159" h="908177">
                  <a:moveTo>
                    <a:pt x="0" y="0"/>
                  </a:moveTo>
                  <a:lnTo>
                    <a:pt x="2034159" y="0"/>
                  </a:lnTo>
                  <a:lnTo>
                    <a:pt x="2034159" y="908177"/>
                  </a:lnTo>
                  <a:lnTo>
                    <a:pt x="0" y="9081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id="6" name="AutoShape 6"/>
          <p:cNvSpPr/>
          <p:nvPr/>
        </p:nvSpPr>
        <p:spPr>
          <a:xfrm>
            <a:off x="650250" y="1150806"/>
            <a:ext cx="12505112" cy="12700"/>
          </a:xfrm>
          <a:prstGeom prst="line">
            <a:avLst/>
          </a:prstGeom>
          <a:ln w="47625" cap="rnd">
            <a:solidFill>
              <a:srgbClr val="C4995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Freeform 7"/>
          <p:cNvSpPr/>
          <p:nvPr/>
        </p:nvSpPr>
        <p:spPr>
          <a:xfrm>
            <a:off x="1542321" y="1711377"/>
            <a:ext cx="256423" cy="375660"/>
          </a:xfrm>
          <a:custGeom>
            <a:avLst/>
            <a:gdLst/>
            <a:ahLst/>
            <a:cxnLst/>
            <a:rect l="l" t="t" r="r" b="b"/>
            <a:pathLst>
              <a:path w="256423" h="375660">
                <a:moveTo>
                  <a:pt x="0" y="0"/>
                </a:moveTo>
                <a:lnTo>
                  <a:pt x="256423" y="0"/>
                </a:lnTo>
                <a:lnTo>
                  <a:pt x="256423" y="375660"/>
                </a:lnTo>
                <a:lnTo>
                  <a:pt x="0" y="3756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670532" y="3775332"/>
            <a:ext cx="13890481" cy="3471964"/>
          </a:xfrm>
          <a:custGeom>
            <a:avLst/>
            <a:gdLst/>
            <a:ahLst/>
            <a:cxnLst/>
            <a:rect l="l" t="t" r="r" b="b"/>
            <a:pathLst>
              <a:path w="13890481" h="3471964">
                <a:moveTo>
                  <a:pt x="0" y="0"/>
                </a:moveTo>
                <a:lnTo>
                  <a:pt x="13890482" y="0"/>
                </a:lnTo>
                <a:lnTo>
                  <a:pt x="13890482" y="3471965"/>
                </a:lnTo>
                <a:lnTo>
                  <a:pt x="0" y="347196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867" t="-6406" r="-3569" b="-8541"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837290" y="229142"/>
            <a:ext cx="7089356" cy="8182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59"/>
              </a:lnSpc>
              <a:spcBef>
                <a:spcPct val="0"/>
              </a:spcBef>
            </a:pPr>
            <a:r>
              <a:rPr lang="en-US" sz="4328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Recurrent neural network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7222643" y="9786677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43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5787395" y="9205244"/>
            <a:ext cx="460130" cy="7687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45"/>
              </a:lnSpc>
              <a:spcBef>
                <a:spcPct val="0"/>
              </a:spcBef>
            </a:pPr>
            <a:r>
              <a:rPr lang="en-US" sz="4032" u="sng">
                <a:solidFill>
                  <a:srgbClr val="004AAD"/>
                </a:solidFill>
                <a:latin typeface="Times New Roman MT"/>
                <a:ea typeface="Times New Roman MT"/>
                <a:cs typeface="Times New Roman MT"/>
                <a:sym typeface="Times New Roman MT"/>
                <a:hlinkClick r:id="rId5" tooltip="https://stanford.edu/~shervine/teaching/cs-230/cheatsheet-recurrent-neural-networks"/>
              </a:rPr>
              <a:t>*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945126" y="1611842"/>
            <a:ext cx="4016310" cy="5635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70"/>
              </a:lnSpc>
              <a:spcBef>
                <a:spcPct val="0"/>
              </a:spcBef>
            </a:pPr>
            <a:r>
              <a:rPr lang="en-US" sz="2978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RNN Types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089194" y="9670570"/>
            <a:ext cx="556964" cy="629088"/>
            <a:chOff x="0" y="0"/>
            <a:chExt cx="742619" cy="83878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42569" cy="838835"/>
            </a:xfrm>
            <a:custGeom>
              <a:avLst/>
              <a:gdLst/>
              <a:ahLst/>
              <a:cxnLst/>
              <a:rect l="l" t="t" r="r" b="b"/>
              <a:pathLst>
                <a:path w="742569" h="838835">
                  <a:moveTo>
                    <a:pt x="0" y="0"/>
                  </a:moveTo>
                  <a:lnTo>
                    <a:pt x="742569" y="0"/>
                  </a:lnTo>
                  <a:lnTo>
                    <a:pt x="742569" y="838835"/>
                  </a:lnTo>
                  <a:lnTo>
                    <a:pt x="0" y="838835"/>
                  </a:lnTo>
                  <a:close/>
                </a:path>
              </a:pathLst>
            </a:custGeom>
            <a:solidFill>
              <a:srgbClr val="C39A5C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273100" y="38140"/>
            <a:ext cx="1525644" cy="681090"/>
            <a:chOff x="0" y="0"/>
            <a:chExt cx="2034192" cy="90812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034159" cy="908177"/>
            </a:xfrm>
            <a:custGeom>
              <a:avLst/>
              <a:gdLst/>
              <a:ahLst/>
              <a:cxnLst/>
              <a:rect l="l" t="t" r="r" b="b"/>
              <a:pathLst>
                <a:path w="2034159" h="908177">
                  <a:moveTo>
                    <a:pt x="0" y="0"/>
                  </a:moveTo>
                  <a:lnTo>
                    <a:pt x="2034159" y="0"/>
                  </a:lnTo>
                  <a:lnTo>
                    <a:pt x="2034159" y="908177"/>
                  </a:lnTo>
                  <a:lnTo>
                    <a:pt x="0" y="9081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id="6" name="AutoShape 6"/>
          <p:cNvSpPr/>
          <p:nvPr/>
        </p:nvSpPr>
        <p:spPr>
          <a:xfrm>
            <a:off x="650250" y="1150806"/>
            <a:ext cx="12505112" cy="12700"/>
          </a:xfrm>
          <a:prstGeom prst="line">
            <a:avLst/>
          </a:prstGeom>
          <a:ln w="47625" cap="rnd">
            <a:solidFill>
              <a:srgbClr val="C4995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Freeform 7"/>
          <p:cNvSpPr/>
          <p:nvPr/>
        </p:nvSpPr>
        <p:spPr>
          <a:xfrm>
            <a:off x="1542321" y="1711377"/>
            <a:ext cx="256423" cy="375660"/>
          </a:xfrm>
          <a:custGeom>
            <a:avLst/>
            <a:gdLst/>
            <a:ahLst/>
            <a:cxnLst/>
            <a:rect l="l" t="t" r="r" b="b"/>
            <a:pathLst>
              <a:path w="256423" h="375660">
                <a:moveTo>
                  <a:pt x="0" y="0"/>
                </a:moveTo>
                <a:lnTo>
                  <a:pt x="256423" y="0"/>
                </a:lnTo>
                <a:lnTo>
                  <a:pt x="256423" y="375660"/>
                </a:lnTo>
                <a:lnTo>
                  <a:pt x="0" y="3756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542321" y="2584989"/>
            <a:ext cx="14615476" cy="6266385"/>
          </a:xfrm>
          <a:custGeom>
            <a:avLst/>
            <a:gdLst/>
            <a:ahLst/>
            <a:cxnLst/>
            <a:rect l="l" t="t" r="r" b="b"/>
            <a:pathLst>
              <a:path w="14615476" h="6266385">
                <a:moveTo>
                  <a:pt x="0" y="0"/>
                </a:moveTo>
                <a:lnTo>
                  <a:pt x="14615475" y="0"/>
                </a:lnTo>
                <a:lnTo>
                  <a:pt x="14615475" y="6266385"/>
                </a:lnTo>
                <a:lnTo>
                  <a:pt x="0" y="626638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837290" y="229142"/>
            <a:ext cx="7089356" cy="8182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59"/>
              </a:lnSpc>
              <a:spcBef>
                <a:spcPct val="0"/>
              </a:spcBef>
            </a:pPr>
            <a:r>
              <a:rPr lang="en-US" sz="4328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Recurrent neural network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7222643" y="9786677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44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945126" y="1611842"/>
            <a:ext cx="4016310" cy="5635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70"/>
              </a:lnSpc>
              <a:spcBef>
                <a:spcPct val="0"/>
              </a:spcBef>
            </a:pPr>
            <a:r>
              <a:rPr lang="en-US" sz="2978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GRU/LSTM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5787395" y="9205244"/>
            <a:ext cx="460130" cy="7687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45"/>
              </a:lnSpc>
              <a:spcBef>
                <a:spcPct val="0"/>
              </a:spcBef>
            </a:pPr>
            <a:r>
              <a:rPr lang="en-US" sz="4032" u="sng">
                <a:solidFill>
                  <a:srgbClr val="004AAD"/>
                </a:solidFill>
                <a:latin typeface="Times New Roman MT"/>
                <a:ea typeface="Times New Roman MT"/>
                <a:cs typeface="Times New Roman MT"/>
                <a:sym typeface="Times New Roman MT"/>
                <a:hlinkClick r:id="rId5" tooltip="https://stanford.edu/~shervine/teaching/cs-230/cheatsheet-recurrent-neural-networks"/>
              </a:rPr>
              <a:t>*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089194" y="9670570"/>
            <a:ext cx="556964" cy="629088"/>
            <a:chOff x="0" y="0"/>
            <a:chExt cx="742619" cy="83878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42569" cy="838835"/>
            </a:xfrm>
            <a:custGeom>
              <a:avLst/>
              <a:gdLst/>
              <a:ahLst/>
              <a:cxnLst/>
              <a:rect l="l" t="t" r="r" b="b"/>
              <a:pathLst>
                <a:path w="742569" h="838835">
                  <a:moveTo>
                    <a:pt x="0" y="0"/>
                  </a:moveTo>
                  <a:lnTo>
                    <a:pt x="742569" y="0"/>
                  </a:lnTo>
                  <a:lnTo>
                    <a:pt x="742569" y="838835"/>
                  </a:lnTo>
                  <a:lnTo>
                    <a:pt x="0" y="838835"/>
                  </a:lnTo>
                  <a:close/>
                </a:path>
              </a:pathLst>
            </a:custGeom>
            <a:solidFill>
              <a:srgbClr val="C39A5C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273100" y="38140"/>
            <a:ext cx="1525644" cy="681090"/>
            <a:chOff x="0" y="0"/>
            <a:chExt cx="2034192" cy="90812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034159" cy="908177"/>
            </a:xfrm>
            <a:custGeom>
              <a:avLst/>
              <a:gdLst/>
              <a:ahLst/>
              <a:cxnLst/>
              <a:rect l="l" t="t" r="r" b="b"/>
              <a:pathLst>
                <a:path w="2034159" h="908177">
                  <a:moveTo>
                    <a:pt x="0" y="0"/>
                  </a:moveTo>
                  <a:lnTo>
                    <a:pt x="2034159" y="0"/>
                  </a:lnTo>
                  <a:lnTo>
                    <a:pt x="2034159" y="908177"/>
                  </a:lnTo>
                  <a:lnTo>
                    <a:pt x="0" y="9081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id="6" name="AutoShape 6"/>
          <p:cNvSpPr/>
          <p:nvPr/>
        </p:nvSpPr>
        <p:spPr>
          <a:xfrm>
            <a:off x="650250" y="1150806"/>
            <a:ext cx="12505112" cy="12700"/>
          </a:xfrm>
          <a:prstGeom prst="line">
            <a:avLst/>
          </a:prstGeom>
          <a:ln w="47625" cap="rnd">
            <a:solidFill>
              <a:srgbClr val="C4995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Freeform 7"/>
          <p:cNvSpPr/>
          <p:nvPr/>
        </p:nvSpPr>
        <p:spPr>
          <a:xfrm>
            <a:off x="1542321" y="1711377"/>
            <a:ext cx="256423" cy="375660"/>
          </a:xfrm>
          <a:custGeom>
            <a:avLst/>
            <a:gdLst/>
            <a:ahLst/>
            <a:cxnLst/>
            <a:rect l="l" t="t" r="r" b="b"/>
            <a:pathLst>
              <a:path w="256423" h="375660">
                <a:moveTo>
                  <a:pt x="0" y="0"/>
                </a:moveTo>
                <a:lnTo>
                  <a:pt x="256423" y="0"/>
                </a:lnTo>
                <a:lnTo>
                  <a:pt x="256423" y="375660"/>
                </a:lnTo>
                <a:lnTo>
                  <a:pt x="0" y="3756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2645519" y="2718339"/>
            <a:ext cx="12484145" cy="7115962"/>
          </a:xfrm>
          <a:custGeom>
            <a:avLst/>
            <a:gdLst/>
            <a:ahLst/>
            <a:cxnLst/>
            <a:rect l="l" t="t" r="r" b="b"/>
            <a:pathLst>
              <a:path w="12484145" h="7115962">
                <a:moveTo>
                  <a:pt x="0" y="0"/>
                </a:moveTo>
                <a:lnTo>
                  <a:pt x="12484145" y="0"/>
                </a:lnTo>
                <a:lnTo>
                  <a:pt x="12484145" y="7115963"/>
                </a:lnTo>
                <a:lnTo>
                  <a:pt x="0" y="711596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837290" y="229142"/>
            <a:ext cx="7089356" cy="8182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59"/>
              </a:lnSpc>
              <a:spcBef>
                <a:spcPct val="0"/>
              </a:spcBef>
            </a:pPr>
            <a:r>
              <a:rPr lang="en-US" sz="4328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Recurrent neural network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7222643" y="9786677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45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945126" y="1611842"/>
            <a:ext cx="4016310" cy="5635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70"/>
              </a:lnSpc>
              <a:spcBef>
                <a:spcPct val="0"/>
              </a:spcBef>
            </a:pPr>
            <a:r>
              <a:rPr lang="en-US" sz="2978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Variants of RNNs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5787395" y="9205244"/>
            <a:ext cx="460130" cy="7687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45"/>
              </a:lnSpc>
              <a:spcBef>
                <a:spcPct val="0"/>
              </a:spcBef>
            </a:pPr>
            <a:r>
              <a:rPr lang="en-US" sz="4032" u="sng">
                <a:solidFill>
                  <a:srgbClr val="004AAD"/>
                </a:solidFill>
                <a:latin typeface="Times New Roman MT"/>
                <a:ea typeface="Times New Roman MT"/>
                <a:cs typeface="Times New Roman MT"/>
                <a:sym typeface="Times New Roman MT"/>
                <a:hlinkClick r:id="rId5" tooltip="https://stanford.edu/~shervine/teaching/cs-230/cheatsheet-recurrent-neural-networks"/>
              </a:rPr>
              <a:t>*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7254577">
            <a:off x="-3584545" y="-6743008"/>
            <a:ext cx="18300578" cy="19059550"/>
            <a:chOff x="0" y="0"/>
            <a:chExt cx="4819905" cy="501979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9905" cy="5019799"/>
            </a:xfrm>
            <a:custGeom>
              <a:avLst/>
              <a:gdLst/>
              <a:ahLst/>
              <a:cxnLst/>
              <a:rect l="l" t="t" r="r" b="b"/>
              <a:pathLst>
                <a:path w="4819905" h="5019799">
                  <a:moveTo>
                    <a:pt x="0" y="0"/>
                  </a:moveTo>
                  <a:lnTo>
                    <a:pt x="4819905" y="0"/>
                  </a:lnTo>
                  <a:lnTo>
                    <a:pt x="4819905" y="5019799"/>
                  </a:lnTo>
                  <a:lnTo>
                    <a:pt x="0" y="5019799"/>
                  </a:lnTo>
                  <a:close/>
                </a:path>
              </a:pathLst>
            </a:custGeom>
            <a:solidFill>
              <a:srgbClr val="C3984D">
                <a:alpha val="92941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4819905" cy="50388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68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089194" y="9670570"/>
            <a:ext cx="556964" cy="629088"/>
            <a:chOff x="0" y="0"/>
            <a:chExt cx="742619" cy="83878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742569" cy="838835"/>
            </a:xfrm>
            <a:custGeom>
              <a:avLst/>
              <a:gdLst/>
              <a:ahLst/>
              <a:cxnLst/>
              <a:rect l="l" t="t" r="r" b="b"/>
              <a:pathLst>
                <a:path w="742569" h="838835">
                  <a:moveTo>
                    <a:pt x="0" y="0"/>
                  </a:moveTo>
                  <a:lnTo>
                    <a:pt x="742569" y="0"/>
                  </a:lnTo>
                  <a:lnTo>
                    <a:pt x="742569" y="838835"/>
                  </a:lnTo>
                  <a:lnTo>
                    <a:pt x="0" y="838835"/>
                  </a:lnTo>
                  <a:close/>
                </a:path>
              </a:pathLst>
            </a:custGeom>
            <a:solidFill>
              <a:srgbClr val="C39A5C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650226" y="437624"/>
            <a:ext cx="1525644" cy="681090"/>
            <a:chOff x="0" y="0"/>
            <a:chExt cx="2034192" cy="90812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034159" cy="908177"/>
            </a:xfrm>
            <a:custGeom>
              <a:avLst/>
              <a:gdLst/>
              <a:ahLst/>
              <a:cxnLst/>
              <a:rect l="l" t="t" r="r" b="b"/>
              <a:pathLst>
                <a:path w="2034159" h="908177">
                  <a:moveTo>
                    <a:pt x="0" y="0"/>
                  </a:moveTo>
                  <a:lnTo>
                    <a:pt x="2034159" y="0"/>
                  </a:lnTo>
                  <a:lnTo>
                    <a:pt x="2034159" y="908177"/>
                  </a:lnTo>
                  <a:lnTo>
                    <a:pt x="0" y="9081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15331666" y="536576"/>
            <a:ext cx="2306106" cy="489898"/>
            <a:chOff x="0" y="0"/>
            <a:chExt cx="3074808" cy="65319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074797" cy="653161"/>
            </a:xfrm>
            <a:custGeom>
              <a:avLst/>
              <a:gdLst/>
              <a:ahLst/>
              <a:cxnLst/>
              <a:rect l="l" t="t" r="r" b="b"/>
              <a:pathLst>
                <a:path w="3074797" h="653161">
                  <a:moveTo>
                    <a:pt x="0" y="0"/>
                  </a:moveTo>
                  <a:lnTo>
                    <a:pt x="3074797" y="0"/>
                  </a:lnTo>
                  <a:lnTo>
                    <a:pt x="3074797" y="653161"/>
                  </a:lnTo>
                  <a:lnTo>
                    <a:pt x="0" y="653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grpSp>
        <p:nvGrpSpPr>
          <p:cNvPr id="11" name="Group 11"/>
          <p:cNvGrpSpPr/>
          <p:nvPr/>
        </p:nvGrpSpPr>
        <p:grpSpPr>
          <a:xfrm rot="-2292798">
            <a:off x="-4662947" y="-2073678"/>
            <a:ext cx="18300578" cy="12878314"/>
            <a:chOff x="0" y="0"/>
            <a:chExt cx="4819905" cy="3391819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819905" cy="3391819"/>
            </a:xfrm>
            <a:custGeom>
              <a:avLst/>
              <a:gdLst/>
              <a:ahLst/>
              <a:cxnLst/>
              <a:rect l="l" t="t" r="r" b="b"/>
              <a:pathLst>
                <a:path w="4819905" h="3391819">
                  <a:moveTo>
                    <a:pt x="0" y="0"/>
                  </a:moveTo>
                  <a:lnTo>
                    <a:pt x="4819905" y="0"/>
                  </a:lnTo>
                  <a:lnTo>
                    <a:pt x="4819905" y="3391819"/>
                  </a:lnTo>
                  <a:lnTo>
                    <a:pt x="0" y="3391819"/>
                  </a:lnTo>
                  <a:close/>
                </a:path>
              </a:pathLst>
            </a:custGeom>
            <a:solidFill>
              <a:srgbClr val="38665F">
                <a:alpha val="92941"/>
              </a:srgbClr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19050"/>
              <a:ext cx="4819905" cy="34108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680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255029" y="3520502"/>
            <a:ext cx="12481881" cy="29335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531"/>
              </a:lnSpc>
              <a:spcBef>
                <a:spcPct val="0"/>
              </a:spcBef>
            </a:pPr>
            <a:r>
              <a:rPr lang="en-US" sz="15379">
                <a:solidFill>
                  <a:srgbClr val="FFFFFF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Transformers 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7259300" y="9786677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46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146139" y="970467"/>
            <a:ext cx="5713838" cy="8408061"/>
          </a:xfrm>
          <a:prstGeom prst="rect">
            <a:avLst/>
          </a:prstGeom>
        </p:spPr>
      </p:pic>
      <p:sp>
        <p:nvSpPr>
          <p:cNvPr id="3" name="object 3" descr="$PPTXTitle"/>
          <p:cNvSpPr txBox="1">
            <a:spLocks noGrp="1"/>
          </p:cNvSpPr>
          <p:nvPr>
            <p:ph type="title"/>
          </p:nvPr>
        </p:nvSpPr>
        <p:spPr>
          <a:xfrm>
            <a:off x="685800" y="720213"/>
            <a:ext cx="12344400" cy="1097992"/>
          </a:xfrm>
          <a:prstGeom prst="rect">
            <a:avLst/>
          </a:prstGeom>
        </p:spPr>
        <p:txBody>
          <a:bodyPr vert="horz" wrap="square" lIns="0" tIns="416813" rIns="0" bIns="0" rtlCol="0" anchor="ctr">
            <a:spAutoFit/>
          </a:bodyPr>
          <a:lstStyle/>
          <a:p>
            <a:pPr marL="6493193">
              <a:spcBef>
                <a:spcPts val="150"/>
              </a:spcBef>
            </a:pPr>
            <a:r>
              <a:rPr spc="-53" dirty="0"/>
              <a:t>Transformers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xfrm>
            <a:off x="11664267" y="6371008"/>
            <a:ext cx="322579" cy="2114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290513">
              <a:spcBef>
                <a:spcPts val="60"/>
              </a:spcBef>
            </a:pPr>
            <a:fld id="{81D60167-4931-47E6-BA6A-407CBD079E47}" type="slidenum">
              <a:rPr lang="en-GB" spc="-50" smtClean="0"/>
              <a:pPr marL="193675">
                <a:spcBef>
                  <a:spcPts val="40"/>
                </a:spcBef>
              </a:pPr>
              <a:t>47</a:t>
            </a:fld>
            <a:endParaRPr spc="-75" dirty="0"/>
          </a:p>
        </p:txBody>
      </p:sp>
      <p:sp>
        <p:nvSpPr>
          <p:cNvPr id="4" name="object 4"/>
          <p:cNvSpPr txBox="1"/>
          <p:nvPr/>
        </p:nvSpPr>
        <p:spPr>
          <a:xfrm>
            <a:off x="1107850" y="2747011"/>
            <a:ext cx="3070859" cy="6262933"/>
          </a:xfrm>
          <a:prstGeom prst="rect">
            <a:avLst/>
          </a:prstGeom>
        </p:spPr>
        <p:txBody>
          <a:bodyPr vert="horz" wrap="square" lIns="0" tIns="233363" rIns="0" bIns="0" rtlCol="0">
            <a:spAutoFit/>
          </a:bodyPr>
          <a:lstStyle/>
          <a:p>
            <a:pPr marL="446723" indent="-427673">
              <a:spcBef>
                <a:spcPts val="1838"/>
              </a:spcBef>
              <a:buSzPct val="77777"/>
              <a:buFont typeface="Arial"/>
              <a:buChar char="•"/>
              <a:tabLst>
                <a:tab pos="446723" algn="l"/>
              </a:tabLst>
            </a:pPr>
            <a:r>
              <a:rPr sz="2700" spc="-15" dirty="0">
                <a:latin typeface="Calibri"/>
                <a:cs typeface="Calibri"/>
              </a:rPr>
              <a:t>Tokenizaton</a:t>
            </a:r>
            <a:endParaRPr sz="2700">
              <a:latin typeface="Calibri"/>
              <a:cs typeface="Calibri"/>
            </a:endParaRPr>
          </a:p>
          <a:p>
            <a:pPr marL="446723" indent="-427673">
              <a:spcBef>
                <a:spcPts val="1695"/>
              </a:spcBef>
              <a:buSzPct val="77777"/>
              <a:buFont typeface="Arial"/>
              <a:buChar char="•"/>
              <a:tabLst>
                <a:tab pos="446723" algn="l"/>
              </a:tabLst>
            </a:pPr>
            <a:r>
              <a:rPr sz="2700" dirty="0">
                <a:latin typeface="Calibri"/>
                <a:cs typeface="Calibri"/>
              </a:rPr>
              <a:t>Input</a:t>
            </a:r>
            <a:r>
              <a:rPr sz="2700" spc="-53" dirty="0">
                <a:latin typeface="Calibri"/>
                <a:cs typeface="Calibri"/>
              </a:rPr>
              <a:t> </a:t>
            </a:r>
            <a:r>
              <a:rPr sz="2700" spc="-15" dirty="0">
                <a:latin typeface="Calibri"/>
                <a:cs typeface="Calibri"/>
              </a:rPr>
              <a:t>Embeddings</a:t>
            </a:r>
            <a:endParaRPr sz="2700">
              <a:latin typeface="Calibri"/>
              <a:cs typeface="Calibri"/>
            </a:endParaRPr>
          </a:p>
          <a:p>
            <a:pPr marL="446723" indent="-427673">
              <a:spcBef>
                <a:spcPts val="1583"/>
              </a:spcBef>
              <a:buSzPct val="77777"/>
              <a:buFont typeface="Arial"/>
              <a:buChar char="•"/>
              <a:tabLst>
                <a:tab pos="446723" algn="l"/>
              </a:tabLst>
            </a:pPr>
            <a:r>
              <a:rPr sz="2700" dirty="0">
                <a:latin typeface="Calibri"/>
                <a:cs typeface="Calibri"/>
              </a:rPr>
              <a:t>Position</a:t>
            </a:r>
            <a:r>
              <a:rPr sz="2700" spc="-127" dirty="0">
                <a:latin typeface="Calibri"/>
                <a:cs typeface="Calibri"/>
              </a:rPr>
              <a:t> </a:t>
            </a:r>
            <a:r>
              <a:rPr sz="2700" spc="-15" dirty="0">
                <a:latin typeface="Calibri"/>
                <a:cs typeface="Calibri"/>
              </a:rPr>
              <a:t>Encodings</a:t>
            </a:r>
            <a:endParaRPr sz="2700">
              <a:latin typeface="Calibri"/>
              <a:cs typeface="Calibri"/>
            </a:endParaRPr>
          </a:p>
          <a:p>
            <a:pPr marL="446723" indent="-427673">
              <a:spcBef>
                <a:spcPts val="1695"/>
              </a:spcBef>
              <a:buSzPct val="77777"/>
              <a:buFont typeface="Arial"/>
              <a:buChar char="•"/>
              <a:tabLst>
                <a:tab pos="446723" algn="l"/>
              </a:tabLst>
            </a:pPr>
            <a:r>
              <a:rPr sz="2700" spc="-15" dirty="0">
                <a:latin typeface="Calibri"/>
                <a:cs typeface="Calibri"/>
              </a:rPr>
              <a:t>Residuals</a:t>
            </a:r>
            <a:endParaRPr sz="2700">
              <a:latin typeface="Calibri"/>
              <a:cs typeface="Calibri"/>
            </a:endParaRPr>
          </a:p>
          <a:p>
            <a:pPr marL="446723" indent="-427673">
              <a:spcBef>
                <a:spcPts val="1545"/>
              </a:spcBef>
              <a:buSzPct val="77777"/>
              <a:buFont typeface="Arial"/>
              <a:buChar char="•"/>
              <a:tabLst>
                <a:tab pos="446723" algn="l"/>
              </a:tabLst>
            </a:pPr>
            <a:r>
              <a:rPr sz="2700" spc="-15" dirty="0">
                <a:latin typeface="Calibri"/>
                <a:cs typeface="Calibri"/>
              </a:rPr>
              <a:t>Query</a:t>
            </a:r>
            <a:endParaRPr sz="2700">
              <a:latin typeface="Calibri"/>
              <a:cs typeface="Calibri"/>
            </a:endParaRPr>
          </a:p>
          <a:p>
            <a:pPr marL="446723" indent="-427673">
              <a:spcBef>
                <a:spcPts val="1583"/>
              </a:spcBef>
              <a:buSzPct val="77777"/>
              <a:buFont typeface="Arial"/>
              <a:buChar char="•"/>
              <a:tabLst>
                <a:tab pos="446723" algn="l"/>
              </a:tabLst>
            </a:pPr>
            <a:r>
              <a:rPr sz="2700" spc="-38" dirty="0">
                <a:latin typeface="Calibri"/>
                <a:cs typeface="Calibri"/>
              </a:rPr>
              <a:t>Key</a:t>
            </a:r>
            <a:endParaRPr sz="2700">
              <a:latin typeface="Calibri"/>
              <a:cs typeface="Calibri"/>
            </a:endParaRPr>
          </a:p>
          <a:p>
            <a:pPr marL="446723" indent="-427673">
              <a:spcBef>
                <a:spcPts val="1695"/>
              </a:spcBef>
              <a:buSzPct val="77777"/>
              <a:buFont typeface="Arial"/>
              <a:buChar char="•"/>
              <a:tabLst>
                <a:tab pos="446723" algn="l"/>
              </a:tabLst>
            </a:pPr>
            <a:r>
              <a:rPr sz="2700" spc="-15" dirty="0">
                <a:latin typeface="Calibri"/>
                <a:cs typeface="Calibri"/>
              </a:rPr>
              <a:t>Value</a:t>
            </a:r>
            <a:endParaRPr sz="2700">
              <a:latin typeface="Calibri"/>
              <a:cs typeface="Calibri"/>
            </a:endParaRPr>
          </a:p>
          <a:p>
            <a:pPr marL="446723" indent="-427673">
              <a:spcBef>
                <a:spcPts val="1583"/>
              </a:spcBef>
              <a:buSzPct val="77777"/>
              <a:buFont typeface="Arial"/>
              <a:buChar char="•"/>
              <a:tabLst>
                <a:tab pos="446723" algn="l"/>
              </a:tabLst>
            </a:pPr>
            <a:r>
              <a:rPr sz="2700" dirty="0">
                <a:latin typeface="Calibri"/>
                <a:cs typeface="Calibri"/>
              </a:rPr>
              <a:t>Add</a:t>
            </a:r>
            <a:r>
              <a:rPr sz="2700" spc="-23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&amp;</a:t>
            </a:r>
            <a:r>
              <a:rPr sz="2700" spc="-30" dirty="0">
                <a:latin typeface="Calibri"/>
                <a:cs typeface="Calibri"/>
              </a:rPr>
              <a:t> Norm</a:t>
            </a:r>
            <a:endParaRPr sz="2700">
              <a:latin typeface="Calibri"/>
              <a:cs typeface="Calibri"/>
            </a:endParaRPr>
          </a:p>
          <a:p>
            <a:pPr marL="446723" indent="-427673">
              <a:spcBef>
                <a:spcPts val="1695"/>
              </a:spcBef>
              <a:buSzPct val="77777"/>
              <a:buFont typeface="Arial"/>
              <a:buChar char="•"/>
              <a:tabLst>
                <a:tab pos="446723" algn="l"/>
              </a:tabLst>
            </a:pPr>
            <a:r>
              <a:rPr sz="2700" spc="-15" dirty="0">
                <a:latin typeface="Calibri"/>
                <a:cs typeface="Calibri"/>
              </a:rPr>
              <a:t>Encoder</a:t>
            </a:r>
            <a:endParaRPr sz="2700">
              <a:latin typeface="Calibri"/>
              <a:cs typeface="Calibri"/>
            </a:endParaRPr>
          </a:p>
          <a:p>
            <a:pPr marL="446723" indent="-427673">
              <a:spcBef>
                <a:spcPts val="1545"/>
              </a:spcBef>
              <a:buSzPct val="77777"/>
              <a:buFont typeface="Arial"/>
              <a:buChar char="•"/>
              <a:tabLst>
                <a:tab pos="446723" algn="l"/>
              </a:tabLst>
            </a:pPr>
            <a:r>
              <a:rPr sz="2700" spc="-15" dirty="0">
                <a:latin typeface="Calibri"/>
                <a:cs typeface="Calibri"/>
              </a:rPr>
              <a:t>Decoder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273297" y="2660143"/>
            <a:ext cx="4459605" cy="5655074"/>
          </a:xfrm>
          <a:prstGeom prst="rect">
            <a:avLst/>
          </a:prstGeom>
        </p:spPr>
        <p:txBody>
          <a:bodyPr vert="horz" wrap="square" lIns="0" tIns="233363" rIns="0" bIns="0" rtlCol="0">
            <a:spAutoFit/>
          </a:bodyPr>
          <a:lstStyle/>
          <a:p>
            <a:pPr marL="446723" indent="-427673">
              <a:spcBef>
                <a:spcPts val="1838"/>
              </a:spcBef>
              <a:buSzPct val="77777"/>
              <a:buFont typeface="Arial"/>
              <a:buChar char="•"/>
              <a:tabLst>
                <a:tab pos="446723" algn="l"/>
              </a:tabLst>
            </a:pPr>
            <a:r>
              <a:rPr sz="2700" spc="-15" dirty="0">
                <a:latin typeface="Calibri"/>
                <a:cs typeface="Calibri"/>
              </a:rPr>
              <a:t>Attention</a:t>
            </a:r>
            <a:endParaRPr sz="2700">
              <a:latin typeface="Calibri"/>
              <a:cs typeface="Calibri"/>
            </a:endParaRPr>
          </a:p>
          <a:p>
            <a:pPr marL="446723" indent="-427673">
              <a:spcBef>
                <a:spcPts val="1695"/>
              </a:spcBef>
              <a:buSzPct val="77777"/>
              <a:buFont typeface="Arial"/>
              <a:buChar char="•"/>
              <a:tabLst>
                <a:tab pos="446723" algn="l"/>
              </a:tabLst>
            </a:pPr>
            <a:r>
              <a:rPr sz="2700" dirty="0">
                <a:latin typeface="Calibri"/>
                <a:cs typeface="Calibri"/>
              </a:rPr>
              <a:t>Self</a:t>
            </a:r>
            <a:r>
              <a:rPr sz="2700" spc="-45" dirty="0">
                <a:latin typeface="Calibri"/>
                <a:cs typeface="Calibri"/>
              </a:rPr>
              <a:t> </a:t>
            </a:r>
            <a:r>
              <a:rPr sz="2700" spc="-15" dirty="0">
                <a:latin typeface="Calibri"/>
                <a:cs typeface="Calibri"/>
              </a:rPr>
              <a:t>Attention</a:t>
            </a:r>
            <a:endParaRPr sz="2700">
              <a:latin typeface="Calibri"/>
              <a:cs typeface="Calibri"/>
            </a:endParaRPr>
          </a:p>
          <a:p>
            <a:pPr marL="446723" indent="-427673">
              <a:spcBef>
                <a:spcPts val="1583"/>
              </a:spcBef>
              <a:buSzPct val="77777"/>
              <a:buFont typeface="Arial"/>
              <a:buChar char="•"/>
              <a:tabLst>
                <a:tab pos="446723" algn="l"/>
              </a:tabLst>
            </a:pPr>
            <a:r>
              <a:rPr sz="2700" dirty="0">
                <a:latin typeface="Calibri"/>
                <a:cs typeface="Calibri"/>
              </a:rPr>
              <a:t>Multi</a:t>
            </a:r>
            <a:r>
              <a:rPr sz="2700" spc="-53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Head</a:t>
            </a:r>
            <a:r>
              <a:rPr sz="2700" spc="-38" dirty="0">
                <a:latin typeface="Calibri"/>
                <a:cs typeface="Calibri"/>
              </a:rPr>
              <a:t> </a:t>
            </a:r>
            <a:r>
              <a:rPr sz="2700" spc="-15" dirty="0">
                <a:latin typeface="Calibri"/>
                <a:cs typeface="Calibri"/>
              </a:rPr>
              <a:t>Attention</a:t>
            </a:r>
            <a:endParaRPr sz="2700">
              <a:latin typeface="Calibri"/>
              <a:cs typeface="Calibri"/>
            </a:endParaRPr>
          </a:p>
          <a:p>
            <a:pPr marL="446723" indent="-427673">
              <a:spcBef>
                <a:spcPts val="1695"/>
              </a:spcBef>
              <a:buSzPct val="77777"/>
              <a:buFont typeface="Arial"/>
              <a:buChar char="•"/>
              <a:tabLst>
                <a:tab pos="446723" algn="l"/>
              </a:tabLst>
            </a:pPr>
            <a:r>
              <a:rPr sz="2700" dirty="0">
                <a:latin typeface="Calibri"/>
                <a:cs typeface="Calibri"/>
              </a:rPr>
              <a:t>Masked</a:t>
            </a:r>
            <a:r>
              <a:rPr sz="2700" spc="-127" dirty="0">
                <a:latin typeface="Calibri"/>
                <a:cs typeface="Calibri"/>
              </a:rPr>
              <a:t> </a:t>
            </a:r>
            <a:r>
              <a:rPr sz="2700" spc="-15" dirty="0">
                <a:latin typeface="Calibri"/>
                <a:cs typeface="Calibri"/>
              </a:rPr>
              <a:t>Attention</a:t>
            </a:r>
            <a:endParaRPr sz="2700">
              <a:latin typeface="Calibri"/>
              <a:cs typeface="Calibri"/>
            </a:endParaRPr>
          </a:p>
          <a:p>
            <a:pPr marL="446723" indent="-427673">
              <a:spcBef>
                <a:spcPts val="1583"/>
              </a:spcBef>
              <a:buSzPct val="77777"/>
              <a:buFont typeface="Arial"/>
              <a:buChar char="•"/>
              <a:tabLst>
                <a:tab pos="446723" algn="l"/>
              </a:tabLst>
            </a:pPr>
            <a:r>
              <a:rPr sz="2700" dirty="0">
                <a:latin typeface="Calibri"/>
                <a:cs typeface="Calibri"/>
              </a:rPr>
              <a:t>Encoder</a:t>
            </a:r>
            <a:r>
              <a:rPr sz="2700" spc="-105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Decoder</a:t>
            </a:r>
            <a:r>
              <a:rPr sz="2700" spc="-105" dirty="0">
                <a:latin typeface="Calibri"/>
                <a:cs typeface="Calibri"/>
              </a:rPr>
              <a:t> </a:t>
            </a:r>
            <a:r>
              <a:rPr sz="2700" spc="-15" dirty="0">
                <a:latin typeface="Calibri"/>
                <a:cs typeface="Calibri"/>
              </a:rPr>
              <a:t>Attention</a:t>
            </a:r>
            <a:endParaRPr sz="2700">
              <a:latin typeface="Calibri"/>
              <a:cs typeface="Calibri"/>
            </a:endParaRPr>
          </a:p>
          <a:p>
            <a:pPr marL="446723" indent="-427673">
              <a:spcBef>
                <a:spcPts val="1545"/>
              </a:spcBef>
              <a:buSzPct val="77777"/>
              <a:buFont typeface="Arial"/>
              <a:buChar char="•"/>
              <a:tabLst>
                <a:tab pos="446723" algn="l"/>
              </a:tabLst>
            </a:pPr>
            <a:r>
              <a:rPr sz="2700" dirty="0">
                <a:latin typeface="Calibri"/>
                <a:cs typeface="Calibri"/>
              </a:rPr>
              <a:t>Output</a:t>
            </a:r>
            <a:r>
              <a:rPr sz="2700" spc="-53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Probabilities</a:t>
            </a:r>
            <a:r>
              <a:rPr sz="2700" spc="525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/</a:t>
            </a:r>
            <a:r>
              <a:rPr sz="2700" spc="-38" dirty="0">
                <a:latin typeface="Calibri"/>
                <a:cs typeface="Calibri"/>
              </a:rPr>
              <a:t> </a:t>
            </a:r>
            <a:r>
              <a:rPr sz="2700" spc="-15" dirty="0">
                <a:latin typeface="Calibri"/>
                <a:cs typeface="Calibri"/>
              </a:rPr>
              <a:t>Logits</a:t>
            </a:r>
            <a:endParaRPr sz="2700">
              <a:latin typeface="Calibri"/>
              <a:cs typeface="Calibri"/>
            </a:endParaRPr>
          </a:p>
          <a:p>
            <a:pPr marL="446723" indent="-427673">
              <a:spcBef>
                <a:spcPts val="1695"/>
              </a:spcBef>
              <a:buSzPct val="77777"/>
              <a:buFont typeface="Arial"/>
              <a:buChar char="•"/>
              <a:tabLst>
                <a:tab pos="446723" algn="l"/>
              </a:tabLst>
            </a:pPr>
            <a:r>
              <a:rPr sz="2700" spc="-15" dirty="0">
                <a:latin typeface="Calibri"/>
                <a:cs typeface="Calibri"/>
              </a:rPr>
              <a:t>Softmax</a:t>
            </a:r>
            <a:endParaRPr sz="2700">
              <a:latin typeface="Calibri"/>
              <a:cs typeface="Calibri"/>
            </a:endParaRPr>
          </a:p>
          <a:p>
            <a:pPr marL="446723" indent="-427673">
              <a:spcBef>
                <a:spcPts val="1583"/>
              </a:spcBef>
              <a:buSzPct val="77777"/>
              <a:buFont typeface="Arial"/>
              <a:buChar char="•"/>
              <a:tabLst>
                <a:tab pos="446723" algn="l"/>
              </a:tabLst>
            </a:pPr>
            <a:r>
              <a:rPr sz="2700" spc="-38" dirty="0">
                <a:latin typeface="Calibri"/>
                <a:cs typeface="Calibri"/>
              </a:rPr>
              <a:t>Encoder-</a:t>
            </a:r>
            <a:r>
              <a:rPr sz="2700" dirty="0">
                <a:latin typeface="Calibri"/>
                <a:cs typeface="Calibri"/>
              </a:rPr>
              <a:t>Decoder </a:t>
            </a:r>
            <a:r>
              <a:rPr sz="2700" spc="-15" dirty="0">
                <a:latin typeface="Calibri"/>
                <a:cs typeface="Calibri"/>
              </a:rPr>
              <a:t>models</a:t>
            </a:r>
            <a:endParaRPr sz="2700">
              <a:latin typeface="Calibri"/>
              <a:cs typeface="Calibri"/>
            </a:endParaRPr>
          </a:p>
          <a:p>
            <a:pPr marL="446723" indent="-427673">
              <a:spcBef>
                <a:spcPts val="1695"/>
              </a:spcBef>
              <a:buSzPct val="77777"/>
              <a:buFont typeface="Arial"/>
              <a:buChar char="•"/>
              <a:tabLst>
                <a:tab pos="446723" algn="l"/>
              </a:tabLst>
            </a:pPr>
            <a:r>
              <a:rPr sz="2700" dirty="0">
                <a:latin typeface="Calibri"/>
                <a:cs typeface="Calibri"/>
              </a:rPr>
              <a:t>Decoder</a:t>
            </a:r>
            <a:r>
              <a:rPr sz="2700" spc="-68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only</a:t>
            </a:r>
            <a:r>
              <a:rPr sz="2700" spc="-68" dirty="0">
                <a:latin typeface="Calibri"/>
                <a:cs typeface="Calibri"/>
              </a:rPr>
              <a:t> </a:t>
            </a:r>
            <a:r>
              <a:rPr sz="2700" spc="-15" dirty="0">
                <a:latin typeface="Calibri"/>
                <a:cs typeface="Calibri"/>
              </a:rPr>
              <a:t>models</a:t>
            </a:r>
            <a:endParaRPr sz="27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146139" y="970467"/>
            <a:ext cx="5713838" cy="8408061"/>
          </a:xfrm>
          <a:prstGeom prst="rect">
            <a:avLst/>
          </a:prstGeom>
        </p:spPr>
      </p:pic>
      <p:sp>
        <p:nvSpPr>
          <p:cNvPr id="3" name="object 3" descr="$PPTXTitle"/>
          <p:cNvSpPr txBox="1">
            <a:spLocks noGrp="1"/>
          </p:cNvSpPr>
          <p:nvPr>
            <p:ph type="title"/>
          </p:nvPr>
        </p:nvSpPr>
        <p:spPr>
          <a:xfrm>
            <a:off x="685800" y="720213"/>
            <a:ext cx="12344400" cy="1097992"/>
          </a:xfrm>
          <a:prstGeom prst="rect">
            <a:avLst/>
          </a:prstGeom>
        </p:spPr>
        <p:txBody>
          <a:bodyPr vert="horz" wrap="square" lIns="0" tIns="416813" rIns="0" bIns="0" rtlCol="0" anchor="ctr">
            <a:spAutoFit/>
          </a:bodyPr>
          <a:lstStyle/>
          <a:p>
            <a:pPr marL="5724525">
              <a:spcBef>
                <a:spcPts val="150"/>
              </a:spcBef>
            </a:pPr>
            <a:r>
              <a:rPr dirty="0"/>
              <a:t>Machine</a:t>
            </a:r>
            <a:r>
              <a:rPr spc="-165" dirty="0"/>
              <a:t> </a:t>
            </a:r>
            <a:r>
              <a:rPr spc="-30" dirty="0"/>
              <a:t>Translation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025260" y="6286871"/>
            <a:ext cx="2477453" cy="1434045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48576" rIns="0" bIns="0" rtlCol="0">
            <a:spAutoFit/>
          </a:bodyPr>
          <a:lstStyle/>
          <a:p>
            <a:pPr algn="ctr">
              <a:spcBef>
                <a:spcPts val="381"/>
              </a:spcBef>
            </a:pPr>
            <a:r>
              <a:rPr sz="3000" spc="-15" dirty="0">
                <a:solidFill>
                  <a:srgbClr val="FF0000"/>
                </a:solidFill>
                <a:latin typeface="Calibri"/>
                <a:cs typeface="Calibri"/>
              </a:rPr>
              <a:t>Inputs</a:t>
            </a:r>
            <a:endParaRPr sz="3000">
              <a:latin typeface="Calibri"/>
              <a:cs typeface="Calibri"/>
            </a:endParaRPr>
          </a:p>
          <a:p>
            <a:pPr marR="75248" algn="ctr">
              <a:spcBef>
                <a:spcPts val="3600"/>
              </a:spcBef>
            </a:pPr>
            <a:r>
              <a:rPr sz="3000" dirty="0">
                <a:latin typeface="Calibri"/>
                <a:cs typeface="Calibri"/>
              </a:rPr>
              <a:t>I</a:t>
            </a:r>
            <a:r>
              <a:rPr sz="3000" spc="-53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ate</a:t>
            </a:r>
            <a:r>
              <a:rPr sz="3000" spc="-38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an</a:t>
            </a:r>
            <a:r>
              <a:rPr sz="3000" spc="-45" dirty="0">
                <a:latin typeface="Calibri"/>
                <a:cs typeface="Calibri"/>
              </a:rPr>
              <a:t> </a:t>
            </a:r>
            <a:r>
              <a:rPr sz="3000" spc="-30" dirty="0">
                <a:latin typeface="Calibri"/>
                <a:cs typeface="Calibri"/>
              </a:rPr>
              <a:t>apple</a:t>
            </a:r>
            <a:endParaRPr sz="30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806125" y="2811305"/>
            <a:ext cx="4914900" cy="1434045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48576" rIns="0" bIns="0" rtlCol="0">
            <a:spAutoFit/>
          </a:bodyPr>
          <a:lstStyle/>
          <a:p>
            <a:pPr algn="ctr">
              <a:spcBef>
                <a:spcPts val="381"/>
              </a:spcBef>
            </a:pPr>
            <a:r>
              <a:rPr sz="3000" spc="-15" dirty="0">
                <a:solidFill>
                  <a:srgbClr val="FF0000"/>
                </a:solidFill>
                <a:latin typeface="Calibri"/>
                <a:cs typeface="Calibri"/>
              </a:rPr>
              <a:t>Targets</a:t>
            </a:r>
            <a:endParaRPr sz="3000">
              <a:latin typeface="Calibri"/>
              <a:cs typeface="Calibri"/>
            </a:endParaRPr>
          </a:p>
          <a:p>
            <a:pPr algn="ctr">
              <a:spcBef>
                <a:spcPts val="3600"/>
              </a:spcBef>
            </a:pPr>
            <a:r>
              <a:rPr sz="3000" dirty="0">
                <a:latin typeface="Calibri"/>
                <a:cs typeface="Calibri"/>
              </a:rPr>
              <a:t>Ich</a:t>
            </a:r>
            <a:r>
              <a:rPr sz="3000" spc="-105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have</a:t>
            </a:r>
            <a:r>
              <a:rPr sz="3000" spc="-90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einen</a:t>
            </a:r>
            <a:r>
              <a:rPr sz="3000" spc="-98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apfel</a:t>
            </a:r>
            <a:r>
              <a:rPr sz="3000" spc="-90" dirty="0">
                <a:latin typeface="Calibri"/>
                <a:cs typeface="Calibri"/>
              </a:rPr>
              <a:t> </a:t>
            </a:r>
            <a:r>
              <a:rPr sz="3000" spc="-15" dirty="0">
                <a:latin typeface="Calibri"/>
                <a:cs typeface="Calibri"/>
              </a:rPr>
              <a:t>gegessen</a:t>
            </a:r>
            <a:endParaRPr sz="3000">
              <a:latin typeface="Calibri"/>
              <a:cs typeface="Calibri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5084030" y="4918061"/>
            <a:ext cx="359093" cy="595313"/>
            <a:chOff x="3389353" y="3278707"/>
            <a:chExt cx="239395" cy="396875"/>
          </a:xfrm>
        </p:grpSpPr>
        <p:sp>
          <p:nvSpPr>
            <p:cNvPr id="7" name="object 7"/>
            <p:cNvSpPr/>
            <p:nvPr/>
          </p:nvSpPr>
          <p:spPr>
            <a:xfrm>
              <a:off x="3395703" y="3285056"/>
              <a:ext cx="226695" cy="384175"/>
            </a:xfrm>
            <a:custGeom>
              <a:avLst/>
              <a:gdLst/>
              <a:ahLst/>
              <a:cxnLst/>
              <a:rect l="l" t="t" r="r" b="b"/>
              <a:pathLst>
                <a:path w="226695" h="384175">
                  <a:moveTo>
                    <a:pt x="113348" y="0"/>
                  </a:moveTo>
                  <a:lnTo>
                    <a:pt x="0" y="113348"/>
                  </a:lnTo>
                  <a:lnTo>
                    <a:pt x="56675" y="113348"/>
                  </a:lnTo>
                  <a:lnTo>
                    <a:pt x="56675" y="383908"/>
                  </a:lnTo>
                  <a:lnTo>
                    <a:pt x="170023" y="383908"/>
                  </a:lnTo>
                  <a:lnTo>
                    <a:pt x="170023" y="113348"/>
                  </a:lnTo>
                  <a:lnTo>
                    <a:pt x="226697" y="113348"/>
                  </a:lnTo>
                  <a:lnTo>
                    <a:pt x="11334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700"/>
            </a:p>
          </p:txBody>
        </p:sp>
        <p:sp>
          <p:nvSpPr>
            <p:cNvPr id="8" name="object 8"/>
            <p:cNvSpPr/>
            <p:nvPr/>
          </p:nvSpPr>
          <p:spPr>
            <a:xfrm>
              <a:off x="3395703" y="3285057"/>
              <a:ext cx="226695" cy="384175"/>
            </a:xfrm>
            <a:custGeom>
              <a:avLst/>
              <a:gdLst/>
              <a:ahLst/>
              <a:cxnLst/>
              <a:rect l="l" t="t" r="r" b="b"/>
              <a:pathLst>
                <a:path w="226695" h="384175">
                  <a:moveTo>
                    <a:pt x="56674" y="383908"/>
                  </a:moveTo>
                  <a:lnTo>
                    <a:pt x="56674" y="113349"/>
                  </a:lnTo>
                  <a:lnTo>
                    <a:pt x="0" y="113349"/>
                  </a:lnTo>
                  <a:lnTo>
                    <a:pt x="113349" y="0"/>
                  </a:lnTo>
                  <a:lnTo>
                    <a:pt x="226698" y="113349"/>
                  </a:lnTo>
                  <a:lnTo>
                    <a:pt x="170023" y="113349"/>
                  </a:lnTo>
                  <a:lnTo>
                    <a:pt x="170023" y="383908"/>
                  </a:lnTo>
                  <a:lnTo>
                    <a:pt x="56674" y="383908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700"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xfrm>
            <a:off x="11664267" y="6371008"/>
            <a:ext cx="322579" cy="2114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193675">
              <a:spcBef>
                <a:spcPts val="40"/>
              </a:spcBef>
            </a:pPr>
            <a:fld id="{81D60167-4931-47E6-BA6A-407CBD079E47}" type="slidenum">
              <a:rPr lang="en-GB" spc="-50" smtClean="0"/>
              <a:pPr marL="193675">
                <a:spcBef>
                  <a:spcPts val="40"/>
                </a:spcBef>
              </a:pPr>
              <a:t>48</a:t>
            </a:fld>
            <a:endParaRPr spc="-75" dirty="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146139" y="970467"/>
            <a:ext cx="5713838" cy="8408061"/>
          </a:xfrm>
          <a:prstGeom prst="rect">
            <a:avLst/>
          </a:prstGeom>
        </p:spPr>
      </p:pic>
      <p:sp>
        <p:nvSpPr>
          <p:cNvPr id="3" name="object 3" descr="$PPTXTitle"/>
          <p:cNvSpPr txBox="1">
            <a:spLocks noGrp="1"/>
          </p:cNvSpPr>
          <p:nvPr>
            <p:ph type="title"/>
          </p:nvPr>
        </p:nvSpPr>
        <p:spPr>
          <a:xfrm>
            <a:off x="685800" y="720213"/>
            <a:ext cx="12344400" cy="1097992"/>
          </a:xfrm>
          <a:prstGeom prst="rect">
            <a:avLst/>
          </a:prstGeom>
        </p:spPr>
        <p:txBody>
          <a:bodyPr vert="horz" wrap="square" lIns="0" tIns="416813" rIns="0" bIns="0" rtlCol="0" anchor="ctr">
            <a:spAutoFit/>
          </a:bodyPr>
          <a:lstStyle/>
          <a:p>
            <a:pPr marL="7460933">
              <a:spcBef>
                <a:spcPts val="150"/>
              </a:spcBef>
            </a:pPr>
            <a:r>
              <a:rPr spc="-15" dirty="0"/>
              <a:t>Inputs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xfrm>
            <a:off x="11664267" y="6371008"/>
            <a:ext cx="322579" cy="2114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193675">
              <a:spcBef>
                <a:spcPts val="40"/>
              </a:spcBef>
            </a:pPr>
            <a:fld id="{81D60167-4931-47E6-BA6A-407CBD079E47}" type="slidenum">
              <a:rPr lang="en-GB" spc="-50" smtClean="0"/>
              <a:pPr marL="193675">
                <a:spcBef>
                  <a:spcPts val="40"/>
                </a:spcBef>
              </a:pPr>
              <a:t>49</a:t>
            </a:fld>
            <a:endParaRPr spc="-75" dirty="0"/>
          </a:p>
        </p:txBody>
      </p:sp>
      <p:sp>
        <p:nvSpPr>
          <p:cNvPr id="4" name="object 4"/>
          <p:cNvSpPr txBox="1"/>
          <p:nvPr/>
        </p:nvSpPr>
        <p:spPr>
          <a:xfrm>
            <a:off x="3153789" y="4298441"/>
            <a:ext cx="4221480" cy="665567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sz="4200" b="1" spc="150" dirty="0">
                <a:solidFill>
                  <a:srgbClr val="FF0000"/>
                </a:solidFill>
                <a:latin typeface="Calibri"/>
                <a:cs typeface="Calibri"/>
              </a:rPr>
              <a:t>Processing</a:t>
            </a:r>
            <a:r>
              <a:rPr sz="4200" b="1" spc="-53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4200" b="1" spc="120" dirty="0">
                <a:solidFill>
                  <a:srgbClr val="FF0000"/>
                </a:solidFill>
                <a:latin typeface="Calibri"/>
                <a:cs typeface="Calibri"/>
              </a:rPr>
              <a:t>Inputs</a:t>
            </a:r>
            <a:endParaRPr sz="42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025260" y="6286871"/>
            <a:ext cx="2477453" cy="1434045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48576" rIns="0" bIns="0" rtlCol="0">
            <a:spAutoFit/>
          </a:bodyPr>
          <a:lstStyle/>
          <a:p>
            <a:pPr algn="ctr">
              <a:spcBef>
                <a:spcPts val="381"/>
              </a:spcBef>
            </a:pPr>
            <a:r>
              <a:rPr sz="3000" spc="-15" dirty="0">
                <a:solidFill>
                  <a:srgbClr val="FF0000"/>
                </a:solidFill>
                <a:latin typeface="Calibri"/>
                <a:cs typeface="Calibri"/>
              </a:rPr>
              <a:t>Inputs</a:t>
            </a:r>
            <a:endParaRPr sz="3000">
              <a:latin typeface="Calibri"/>
              <a:cs typeface="Calibri"/>
            </a:endParaRPr>
          </a:p>
          <a:p>
            <a:pPr marR="75248" algn="ctr">
              <a:spcBef>
                <a:spcPts val="3600"/>
              </a:spcBef>
            </a:pPr>
            <a:r>
              <a:rPr sz="3000" dirty="0">
                <a:latin typeface="Calibri"/>
                <a:cs typeface="Calibri"/>
              </a:rPr>
              <a:t>I</a:t>
            </a:r>
            <a:r>
              <a:rPr sz="3000" spc="-53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ate</a:t>
            </a:r>
            <a:r>
              <a:rPr sz="3000" spc="-38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an</a:t>
            </a:r>
            <a:r>
              <a:rPr sz="3000" spc="-45" dirty="0">
                <a:latin typeface="Calibri"/>
                <a:cs typeface="Calibri"/>
              </a:rPr>
              <a:t> </a:t>
            </a:r>
            <a:r>
              <a:rPr sz="3000" spc="-30" dirty="0">
                <a:latin typeface="Calibri"/>
                <a:cs typeface="Calibri"/>
              </a:rPr>
              <a:t>apple</a:t>
            </a:r>
            <a:endParaRPr sz="3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089194" y="9670570"/>
            <a:ext cx="556964" cy="629088"/>
            <a:chOff x="0" y="0"/>
            <a:chExt cx="742619" cy="83878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42569" cy="838835"/>
            </a:xfrm>
            <a:custGeom>
              <a:avLst/>
              <a:gdLst/>
              <a:ahLst/>
              <a:cxnLst/>
              <a:rect l="l" t="t" r="r" b="b"/>
              <a:pathLst>
                <a:path w="742569" h="838835">
                  <a:moveTo>
                    <a:pt x="0" y="0"/>
                  </a:moveTo>
                  <a:lnTo>
                    <a:pt x="742569" y="0"/>
                  </a:lnTo>
                  <a:lnTo>
                    <a:pt x="742569" y="838835"/>
                  </a:lnTo>
                  <a:lnTo>
                    <a:pt x="0" y="838835"/>
                  </a:lnTo>
                  <a:close/>
                </a:path>
              </a:pathLst>
            </a:custGeom>
            <a:solidFill>
              <a:srgbClr val="C39A5C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273100" y="38140"/>
            <a:ext cx="1525644" cy="681090"/>
            <a:chOff x="0" y="0"/>
            <a:chExt cx="2034192" cy="90812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034159" cy="908177"/>
            </a:xfrm>
            <a:custGeom>
              <a:avLst/>
              <a:gdLst/>
              <a:ahLst/>
              <a:cxnLst/>
              <a:rect l="l" t="t" r="r" b="b"/>
              <a:pathLst>
                <a:path w="2034159" h="908177">
                  <a:moveTo>
                    <a:pt x="0" y="0"/>
                  </a:moveTo>
                  <a:lnTo>
                    <a:pt x="2034159" y="0"/>
                  </a:lnTo>
                  <a:lnTo>
                    <a:pt x="2034159" y="908177"/>
                  </a:lnTo>
                  <a:lnTo>
                    <a:pt x="0" y="9081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id="6" name="AutoShape 6"/>
          <p:cNvSpPr/>
          <p:nvPr/>
        </p:nvSpPr>
        <p:spPr>
          <a:xfrm>
            <a:off x="650250" y="1150806"/>
            <a:ext cx="12505112" cy="12700"/>
          </a:xfrm>
          <a:prstGeom prst="line">
            <a:avLst/>
          </a:prstGeom>
          <a:ln w="47625" cap="rnd">
            <a:solidFill>
              <a:srgbClr val="C4995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Freeform 7"/>
          <p:cNvSpPr/>
          <p:nvPr/>
        </p:nvSpPr>
        <p:spPr>
          <a:xfrm>
            <a:off x="1542321" y="1711377"/>
            <a:ext cx="256423" cy="375660"/>
          </a:xfrm>
          <a:custGeom>
            <a:avLst/>
            <a:gdLst/>
            <a:ahLst/>
            <a:cxnLst/>
            <a:rect l="l" t="t" r="r" b="b"/>
            <a:pathLst>
              <a:path w="256423" h="375660">
                <a:moveTo>
                  <a:pt x="0" y="0"/>
                </a:moveTo>
                <a:lnTo>
                  <a:pt x="256423" y="0"/>
                </a:lnTo>
                <a:lnTo>
                  <a:pt x="256423" y="375660"/>
                </a:lnTo>
                <a:lnTo>
                  <a:pt x="0" y="3756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5561432" y="2990818"/>
            <a:ext cx="6929468" cy="6565671"/>
          </a:xfrm>
          <a:custGeom>
            <a:avLst/>
            <a:gdLst/>
            <a:ahLst/>
            <a:cxnLst/>
            <a:rect l="l" t="t" r="r" b="b"/>
            <a:pathLst>
              <a:path w="6929468" h="6565671">
                <a:moveTo>
                  <a:pt x="0" y="0"/>
                </a:moveTo>
                <a:lnTo>
                  <a:pt x="6929468" y="0"/>
                </a:lnTo>
                <a:lnTo>
                  <a:pt x="6929468" y="6565671"/>
                </a:lnTo>
                <a:lnTo>
                  <a:pt x="0" y="65656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273100" y="216760"/>
            <a:ext cx="7089356" cy="8182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59"/>
              </a:lnSpc>
              <a:spcBef>
                <a:spcPct val="0"/>
              </a:spcBef>
            </a:pPr>
            <a:r>
              <a:rPr lang="en-US" sz="4328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Natural Language Processing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7222643" y="9786677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5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918448" y="1501827"/>
            <a:ext cx="13667993" cy="13175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79"/>
              </a:lnSpc>
              <a:spcBef>
                <a:spcPct val="0"/>
              </a:spcBef>
            </a:pPr>
            <a:r>
              <a:rPr lang="en-US" sz="3628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Language is the primary way humans express ideas, emotions, and intentions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2413873" y="2724911"/>
            <a:ext cx="3094671" cy="5346381"/>
            <a:chOff x="8275915" y="1816607"/>
            <a:chExt cx="2063114" cy="3564254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57616" y="1816607"/>
              <a:ext cx="1981200" cy="3486912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84464" y="3971543"/>
              <a:ext cx="2036064" cy="140208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8280678" y="3968108"/>
              <a:ext cx="2044064" cy="1407795"/>
            </a:xfrm>
            <a:custGeom>
              <a:avLst/>
              <a:gdLst/>
              <a:ahLst/>
              <a:cxnLst/>
              <a:rect l="l" t="t" r="r" b="b"/>
              <a:pathLst>
                <a:path w="2044065" h="1407795">
                  <a:moveTo>
                    <a:pt x="0" y="0"/>
                  </a:moveTo>
                  <a:lnTo>
                    <a:pt x="2043529" y="0"/>
                  </a:lnTo>
                  <a:lnTo>
                    <a:pt x="2043529" y="1407724"/>
                  </a:lnTo>
                  <a:lnTo>
                    <a:pt x="0" y="1407724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700"/>
            </a:p>
          </p:txBody>
        </p:sp>
      </p:grpSp>
      <p:sp>
        <p:nvSpPr>
          <p:cNvPr id="6" name="object 6"/>
          <p:cNvSpPr/>
          <p:nvPr/>
        </p:nvSpPr>
        <p:spPr>
          <a:xfrm>
            <a:off x="984200" y="5002244"/>
            <a:ext cx="1525904" cy="534353"/>
          </a:xfrm>
          <a:custGeom>
            <a:avLst/>
            <a:gdLst/>
            <a:ahLst/>
            <a:cxnLst/>
            <a:rect l="l" t="t" r="r" b="b"/>
            <a:pathLst>
              <a:path w="1017269" h="356235">
                <a:moveTo>
                  <a:pt x="957445" y="0"/>
                </a:moveTo>
                <a:lnTo>
                  <a:pt x="59332" y="0"/>
                </a:lnTo>
                <a:lnTo>
                  <a:pt x="36237" y="4662"/>
                </a:lnTo>
                <a:lnTo>
                  <a:pt x="17377" y="17378"/>
                </a:lnTo>
                <a:lnTo>
                  <a:pt x="4662" y="36238"/>
                </a:lnTo>
                <a:lnTo>
                  <a:pt x="0" y="59333"/>
                </a:lnTo>
                <a:lnTo>
                  <a:pt x="0" y="296656"/>
                </a:lnTo>
                <a:lnTo>
                  <a:pt x="4662" y="319751"/>
                </a:lnTo>
                <a:lnTo>
                  <a:pt x="17377" y="338611"/>
                </a:lnTo>
                <a:lnTo>
                  <a:pt x="36237" y="351327"/>
                </a:lnTo>
                <a:lnTo>
                  <a:pt x="59332" y="355989"/>
                </a:lnTo>
                <a:lnTo>
                  <a:pt x="957445" y="355989"/>
                </a:lnTo>
                <a:lnTo>
                  <a:pt x="980540" y="351327"/>
                </a:lnTo>
                <a:lnTo>
                  <a:pt x="999400" y="338611"/>
                </a:lnTo>
                <a:lnTo>
                  <a:pt x="1012115" y="319751"/>
                </a:lnTo>
                <a:lnTo>
                  <a:pt x="1016778" y="296656"/>
                </a:lnTo>
                <a:lnTo>
                  <a:pt x="1016778" y="59333"/>
                </a:lnTo>
                <a:lnTo>
                  <a:pt x="1012115" y="36238"/>
                </a:lnTo>
                <a:lnTo>
                  <a:pt x="999400" y="17378"/>
                </a:lnTo>
                <a:lnTo>
                  <a:pt x="980540" y="4662"/>
                </a:lnTo>
                <a:lnTo>
                  <a:pt x="957445" y="0"/>
                </a:lnTo>
                <a:close/>
              </a:path>
            </a:pathLst>
          </a:custGeom>
          <a:solidFill>
            <a:srgbClr val="8FAADC"/>
          </a:solidFill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7" name="object 7"/>
          <p:cNvSpPr txBox="1"/>
          <p:nvPr/>
        </p:nvSpPr>
        <p:spPr>
          <a:xfrm>
            <a:off x="1684871" y="5023866"/>
            <a:ext cx="124778" cy="43473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sz="2700" spc="-75" dirty="0">
                <a:latin typeface="Calibri"/>
                <a:cs typeface="Calibri"/>
              </a:rPr>
              <a:t>I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992739" y="5002244"/>
            <a:ext cx="1525904" cy="534353"/>
          </a:xfrm>
          <a:custGeom>
            <a:avLst/>
            <a:gdLst/>
            <a:ahLst/>
            <a:cxnLst/>
            <a:rect l="l" t="t" r="r" b="b"/>
            <a:pathLst>
              <a:path w="1017269" h="356235">
                <a:moveTo>
                  <a:pt x="957446" y="0"/>
                </a:moveTo>
                <a:lnTo>
                  <a:pt x="59331" y="0"/>
                </a:lnTo>
                <a:lnTo>
                  <a:pt x="36237" y="4662"/>
                </a:lnTo>
                <a:lnTo>
                  <a:pt x="17378" y="17377"/>
                </a:lnTo>
                <a:lnTo>
                  <a:pt x="4662" y="36237"/>
                </a:lnTo>
                <a:lnTo>
                  <a:pt x="0" y="59331"/>
                </a:lnTo>
                <a:lnTo>
                  <a:pt x="0" y="296656"/>
                </a:lnTo>
                <a:lnTo>
                  <a:pt x="4662" y="319751"/>
                </a:lnTo>
                <a:lnTo>
                  <a:pt x="17378" y="338610"/>
                </a:lnTo>
                <a:lnTo>
                  <a:pt x="36237" y="351325"/>
                </a:lnTo>
                <a:lnTo>
                  <a:pt x="59331" y="355988"/>
                </a:lnTo>
                <a:lnTo>
                  <a:pt x="957446" y="355988"/>
                </a:lnTo>
                <a:lnTo>
                  <a:pt x="980540" y="351325"/>
                </a:lnTo>
                <a:lnTo>
                  <a:pt x="999400" y="338610"/>
                </a:lnTo>
                <a:lnTo>
                  <a:pt x="1012115" y="319751"/>
                </a:lnTo>
                <a:lnTo>
                  <a:pt x="1016778" y="296656"/>
                </a:lnTo>
                <a:lnTo>
                  <a:pt x="1016778" y="59331"/>
                </a:lnTo>
                <a:lnTo>
                  <a:pt x="1012115" y="36237"/>
                </a:lnTo>
                <a:lnTo>
                  <a:pt x="999400" y="17377"/>
                </a:lnTo>
                <a:lnTo>
                  <a:pt x="980540" y="4662"/>
                </a:lnTo>
                <a:lnTo>
                  <a:pt x="957446" y="0"/>
                </a:lnTo>
                <a:close/>
              </a:path>
            </a:pathLst>
          </a:custGeom>
          <a:solidFill>
            <a:srgbClr val="8FAADC"/>
          </a:solidFill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9" name="object 9"/>
          <p:cNvSpPr txBox="1"/>
          <p:nvPr/>
        </p:nvSpPr>
        <p:spPr>
          <a:xfrm>
            <a:off x="3514673" y="5023867"/>
            <a:ext cx="481013" cy="43473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sz="2700" spc="-38" dirty="0">
                <a:latin typeface="Calibri"/>
                <a:cs typeface="Calibri"/>
              </a:rPr>
              <a:t>ate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001278" y="5002244"/>
            <a:ext cx="1525904" cy="534353"/>
          </a:xfrm>
          <a:custGeom>
            <a:avLst/>
            <a:gdLst/>
            <a:ahLst/>
            <a:cxnLst/>
            <a:rect l="l" t="t" r="r" b="b"/>
            <a:pathLst>
              <a:path w="1017270" h="356235">
                <a:moveTo>
                  <a:pt x="957446" y="0"/>
                </a:moveTo>
                <a:lnTo>
                  <a:pt x="59331" y="0"/>
                </a:lnTo>
                <a:lnTo>
                  <a:pt x="36237" y="4662"/>
                </a:lnTo>
                <a:lnTo>
                  <a:pt x="17378" y="17377"/>
                </a:lnTo>
                <a:lnTo>
                  <a:pt x="4662" y="36237"/>
                </a:lnTo>
                <a:lnTo>
                  <a:pt x="0" y="59331"/>
                </a:lnTo>
                <a:lnTo>
                  <a:pt x="0" y="296656"/>
                </a:lnTo>
                <a:lnTo>
                  <a:pt x="4662" y="319751"/>
                </a:lnTo>
                <a:lnTo>
                  <a:pt x="17378" y="338610"/>
                </a:lnTo>
                <a:lnTo>
                  <a:pt x="36237" y="351325"/>
                </a:lnTo>
                <a:lnTo>
                  <a:pt x="59331" y="355988"/>
                </a:lnTo>
                <a:lnTo>
                  <a:pt x="957446" y="355988"/>
                </a:lnTo>
                <a:lnTo>
                  <a:pt x="980540" y="351325"/>
                </a:lnTo>
                <a:lnTo>
                  <a:pt x="999400" y="338610"/>
                </a:lnTo>
                <a:lnTo>
                  <a:pt x="1012115" y="319751"/>
                </a:lnTo>
                <a:lnTo>
                  <a:pt x="1016778" y="296656"/>
                </a:lnTo>
                <a:lnTo>
                  <a:pt x="1016778" y="59331"/>
                </a:lnTo>
                <a:lnTo>
                  <a:pt x="1012115" y="36237"/>
                </a:lnTo>
                <a:lnTo>
                  <a:pt x="999400" y="17377"/>
                </a:lnTo>
                <a:lnTo>
                  <a:pt x="980540" y="4662"/>
                </a:lnTo>
                <a:lnTo>
                  <a:pt x="957446" y="0"/>
                </a:lnTo>
                <a:close/>
              </a:path>
            </a:pathLst>
          </a:custGeom>
          <a:solidFill>
            <a:srgbClr val="8FAADC"/>
          </a:solidFill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11" name="object 11"/>
          <p:cNvSpPr txBox="1"/>
          <p:nvPr/>
        </p:nvSpPr>
        <p:spPr>
          <a:xfrm>
            <a:off x="5572170" y="5023867"/>
            <a:ext cx="382905" cy="43473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sz="2700" spc="-38" dirty="0">
                <a:latin typeface="Calibri"/>
                <a:cs typeface="Calibri"/>
              </a:rPr>
              <a:t>an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7009817" y="5002244"/>
            <a:ext cx="1525904" cy="534353"/>
          </a:xfrm>
          <a:custGeom>
            <a:avLst/>
            <a:gdLst/>
            <a:ahLst/>
            <a:cxnLst/>
            <a:rect l="l" t="t" r="r" b="b"/>
            <a:pathLst>
              <a:path w="1017270" h="356235">
                <a:moveTo>
                  <a:pt x="957446" y="0"/>
                </a:moveTo>
                <a:lnTo>
                  <a:pt x="59333" y="0"/>
                </a:lnTo>
                <a:lnTo>
                  <a:pt x="36238" y="4662"/>
                </a:lnTo>
                <a:lnTo>
                  <a:pt x="17378" y="17377"/>
                </a:lnTo>
                <a:lnTo>
                  <a:pt x="4662" y="36237"/>
                </a:lnTo>
                <a:lnTo>
                  <a:pt x="0" y="59331"/>
                </a:lnTo>
                <a:lnTo>
                  <a:pt x="0" y="296656"/>
                </a:lnTo>
                <a:lnTo>
                  <a:pt x="4662" y="319751"/>
                </a:lnTo>
                <a:lnTo>
                  <a:pt x="17378" y="338610"/>
                </a:lnTo>
                <a:lnTo>
                  <a:pt x="36238" y="351325"/>
                </a:lnTo>
                <a:lnTo>
                  <a:pt x="59333" y="355988"/>
                </a:lnTo>
                <a:lnTo>
                  <a:pt x="957446" y="355988"/>
                </a:lnTo>
                <a:lnTo>
                  <a:pt x="980541" y="351325"/>
                </a:lnTo>
                <a:lnTo>
                  <a:pt x="999400" y="338610"/>
                </a:lnTo>
                <a:lnTo>
                  <a:pt x="1012115" y="319751"/>
                </a:lnTo>
                <a:lnTo>
                  <a:pt x="1016778" y="296656"/>
                </a:lnTo>
                <a:lnTo>
                  <a:pt x="1016778" y="59331"/>
                </a:lnTo>
                <a:lnTo>
                  <a:pt x="1012115" y="36237"/>
                </a:lnTo>
                <a:lnTo>
                  <a:pt x="999400" y="17377"/>
                </a:lnTo>
                <a:lnTo>
                  <a:pt x="980541" y="4662"/>
                </a:lnTo>
                <a:lnTo>
                  <a:pt x="957446" y="0"/>
                </a:lnTo>
                <a:close/>
              </a:path>
            </a:pathLst>
          </a:custGeom>
          <a:solidFill>
            <a:srgbClr val="8FAADC"/>
          </a:solidFill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13" name="object 13"/>
          <p:cNvSpPr txBox="1"/>
          <p:nvPr/>
        </p:nvSpPr>
        <p:spPr>
          <a:xfrm>
            <a:off x="7365208" y="5023867"/>
            <a:ext cx="814388" cy="43473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sz="2700" spc="-15" dirty="0">
                <a:latin typeface="Calibri"/>
                <a:cs typeface="Calibri"/>
              </a:rPr>
              <a:t>apple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9018358" y="5002244"/>
            <a:ext cx="1525904" cy="534353"/>
          </a:xfrm>
          <a:custGeom>
            <a:avLst/>
            <a:gdLst/>
            <a:ahLst/>
            <a:cxnLst/>
            <a:rect l="l" t="t" r="r" b="b"/>
            <a:pathLst>
              <a:path w="1017270" h="356235">
                <a:moveTo>
                  <a:pt x="957445" y="0"/>
                </a:moveTo>
                <a:lnTo>
                  <a:pt x="59331" y="0"/>
                </a:lnTo>
                <a:lnTo>
                  <a:pt x="36237" y="4662"/>
                </a:lnTo>
                <a:lnTo>
                  <a:pt x="17377" y="17377"/>
                </a:lnTo>
                <a:lnTo>
                  <a:pt x="4662" y="36237"/>
                </a:lnTo>
                <a:lnTo>
                  <a:pt x="0" y="59331"/>
                </a:lnTo>
                <a:lnTo>
                  <a:pt x="0" y="296656"/>
                </a:lnTo>
                <a:lnTo>
                  <a:pt x="4662" y="319751"/>
                </a:lnTo>
                <a:lnTo>
                  <a:pt x="17377" y="338610"/>
                </a:lnTo>
                <a:lnTo>
                  <a:pt x="36237" y="351325"/>
                </a:lnTo>
                <a:lnTo>
                  <a:pt x="59331" y="355988"/>
                </a:lnTo>
                <a:lnTo>
                  <a:pt x="957445" y="355988"/>
                </a:lnTo>
                <a:lnTo>
                  <a:pt x="980540" y="351325"/>
                </a:lnTo>
                <a:lnTo>
                  <a:pt x="999399" y="338610"/>
                </a:lnTo>
                <a:lnTo>
                  <a:pt x="1012114" y="319751"/>
                </a:lnTo>
                <a:lnTo>
                  <a:pt x="1016777" y="296656"/>
                </a:lnTo>
                <a:lnTo>
                  <a:pt x="1016777" y="59331"/>
                </a:lnTo>
                <a:lnTo>
                  <a:pt x="1012114" y="36237"/>
                </a:lnTo>
                <a:lnTo>
                  <a:pt x="999399" y="17377"/>
                </a:lnTo>
                <a:lnTo>
                  <a:pt x="980540" y="4662"/>
                </a:lnTo>
                <a:lnTo>
                  <a:pt x="957445" y="0"/>
                </a:lnTo>
                <a:close/>
              </a:path>
            </a:pathLst>
          </a:custGeom>
          <a:solidFill>
            <a:srgbClr val="8FAADC"/>
          </a:solidFill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15" name="object 15"/>
          <p:cNvSpPr txBox="1"/>
          <p:nvPr/>
        </p:nvSpPr>
        <p:spPr>
          <a:xfrm>
            <a:off x="9347553" y="5023867"/>
            <a:ext cx="866775" cy="43473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sz="2700" spc="-15" dirty="0">
                <a:latin typeface="Calibri"/>
                <a:cs typeface="Calibri"/>
              </a:rPr>
              <a:t>&lt;eos&gt;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995389" y="8077963"/>
            <a:ext cx="1924050" cy="43473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sz="2700" dirty="0">
                <a:latin typeface="Calibri"/>
                <a:cs typeface="Calibri"/>
              </a:rPr>
              <a:t>I</a:t>
            </a:r>
            <a:r>
              <a:rPr sz="2700" spc="-45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ate</a:t>
            </a:r>
            <a:r>
              <a:rPr sz="2700" spc="-38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an</a:t>
            </a:r>
            <a:r>
              <a:rPr sz="2700" spc="-30" dirty="0">
                <a:latin typeface="Calibri"/>
                <a:cs typeface="Calibri"/>
              </a:rPr>
              <a:t> apple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387398" y="6473971"/>
            <a:ext cx="10785158" cy="534353"/>
          </a:xfrm>
          <a:custGeom>
            <a:avLst/>
            <a:gdLst/>
            <a:ahLst/>
            <a:cxnLst/>
            <a:rect l="l" t="t" r="r" b="b"/>
            <a:pathLst>
              <a:path w="7190105" h="356235">
                <a:moveTo>
                  <a:pt x="7130225" y="0"/>
                </a:moveTo>
                <a:lnTo>
                  <a:pt x="59331" y="0"/>
                </a:lnTo>
                <a:lnTo>
                  <a:pt x="36236" y="4662"/>
                </a:lnTo>
                <a:lnTo>
                  <a:pt x="17377" y="17377"/>
                </a:lnTo>
                <a:lnTo>
                  <a:pt x="4662" y="36237"/>
                </a:lnTo>
                <a:lnTo>
                  <a:pt x="0" y="59331"/>
                </a:lnTo>
                <a:lnTo>
                  <a:pt x="0" y="296658"/>
                </a:lnTo>
                <a:lnTo>
                  <a:pt x="4662" y="319752"/>
                </a:lnTo>
                <a:lnTo>
                  <a:pt x="17377" y="338611"/>
                </a:lnTo>
                <a:lnTo>
                  <a:pt x="36236" y="351326"/>
                </a:lnTo>
                <a:lnTo>
                  <a:pt x="59331" y="355988"/>
                </a:lnTo>
                <a:lnTo>
                  <a:pt x="7130225" y="355988"/>
                </a:lnTo>
                <a:lnTo>
                  <a:pt x="7153320" y="351326"/>
                </a:lnTo>
                <a:lnTo>
                  <a:pt x="7172179" y="338611"/>
                </a:lnTo>
                <a:lnTo>
                  <a:pt x="7184894" y="319752"/>
                </a:lnTo>
                <a:lnTo>
                  <a:pt x="7189557" y="296658"/>
                </a:lnTo>
                <a:lnTo>
                  <a:pt x="7189557" y="59331"/>
                </a:lnTo>
                <a:lnTo>
                  <a:pt x="7184894" y="36237"/>
                </a:lnTo>
                <a:lnTo>
                  <a:pt x="7172179" y="17377"/>
                </a:lnTo>
                <a:lnTo>
                  <a:pt x="7153320" y="4662"/>
                </a:lnTo>
                <a:lnTo>
                  <a:pt x="7130225" y="0"/>
                </a:lnTo>
                <a:close/>
              </a:path>
            </a:pathLst>
          </a:custGeom>
          <a:solidFill>
            <a:srgbClr val="FFE699"/>
          </a:solidFill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18" name="object 18"/>
          <p:cNvSpPr txBox="1"/>
          <p:nvPr/>
        </p:nvSpPr>
        <p:spPr>
          <a:xfrm>
            <a:off x="5105289" y="6496051"/>
            <a:ext cx="1349691" cy="43473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sz="2700" spc="-45" dirty="0">
                <a:latin typeface="Calibri"/>
                <a:cs typeface="Calibri"/>
              </a:rPr>
              <a:t>Tokenizer</a:t>
            </a:r>
            <a:endParaRPr sz="2700">
              <a:latin typeface="Calibri"/>
              <a:cs typeface="Calibri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5581103" y="7426377"/>
            <a:ext cx="397193" cy="386715"/>
            <a:chOff x="3720735" y="4950918"/>
            <a:chExt cx="264795" cy="257810"/>
          </a:xfrm>
        </p:grpSpPr>
        <p:pic>
          <p:nvPicPr>
            <p:cNvPr id="20" name="object 2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723910" y="4954093"/>
              <a:ext cx="258264" cy="251286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3723910" y="4954093"/>
              <a:ext cx="258445" cy="251460"/>
            </a:xfrm>
            <a:custGeom>
              <a:avLst/>
              <a:gdLst/>
              <a:ahLst/>
              <a:cxnLst/>
              <a:rect l="l" t="t" r="r" b="b"/>
              <a:pathLst>
                <a:path w="258445" h="251460">
                  <a:moveTo>
                    <a:pt x="0" y="125643"/>
                  </a:moveTo>
                  <a:lnTo>
                    <a:pt x="129132" y="0"/>
                  </a:lnTo>
                  <a:lnTo>
                    <a:pt x="258265" y="125643"/>
                  </a:lnTo>
                  <a:lnTo>
                    <a:pt x="193698" y="125643"/>
                  </a:lnTo>
                  <a:lnTo>
                    <a:pt x="193698" y="251286"/>
                  </a:lnTo>
                  <a:lnTo>
                    <a:pt x="64566" y="251286"/>
                  </a:lnTo>
                  <a:lnTo>
                    <a:pt x="64566" y="125643"/>
                  </a:lnTo>
                  <a:lnTo>
                    <a:pt x="0" y="125643"/>
                  </a:lnTo>
                  <a:close/>
                </a:path>
              </a:pathLst>
            </a:custGeom>
            <a:ln w="6350">
              <a:solidFill>
                <a:srgbClr val="70AD47"/>
              </a:solidFill>
            </a:ln>
          </p:spPr>
          <p:txBody>
            <a:bodyPr wrap="square" lIns="0" tIns="0" rIns="0" bIns="0" rtlCol="0"/>
            <a:lstStyle/>
            <a:p>
              <a:endParaRPr sz="2700"/>
            </a:p>
          </p:txBody>
        </p:sp>
      </p:grpSp>
      <p:grpSp>
        <p:nvGrpSpPr>
          <p:cNvPr id="22" name="object 22"/>
          <p:cNvGrpSpPr/>
          <p:nvPr/>
        </p:nvGrpSpPr>
        <p:grpSpPr>
          <a:xfrm>
            <a:off x="5562644" y="5786919"/>
            <a:ext cx="397193" cy="386715"/>
            <a:chOff x="3708429" y="3857946"/>
            <a:chExt cx="264795" cy="257810"/>
          </a:xfrm>
        </p:grpSpPr>
        <p:pic>
          <p:nvPicPr>
            <p:cNvPr id="23" name="object 2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711604" y="3861121"/>
              <a:ext cx="258264" cy="251286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3711604" y="3861121"/>
              <a:ext cx="258445" cy="251460"/>
            </a:xfrm>
            <a:custGeom>
              <a:avLst/>
              <a:gdLst/>
              <a:ahLst/>
              <a:cxnLst/>
              <a:rect l="l" t="t" r="r" b="b"/>
              <a:pathLst>
                <a:path w="258445" h="251460">
                  <a:moveTo>
                    <a:pt x="0" y="125643"/>
                  </a:moveTo>
                  <a:lnTo>
                    <a:pt x="129132" y="0"/>
                  </a:lnTo>
                  <a:lnTo>
                    <a:pt x="258265" y="125643"/>
                  </a:lnTo>
                  <a:lnTo>
                    <a:pt x="193698" y="125643"/>
                  </a:lnTo>
                  <a:lnTo>
                    <a:pt x="193698" y="251286"/>
                  </a:lnTo>
                  <a:lnTo>
                    <a:pt x="64566" y="251286"/>
                  </a:lnTo>
                  <a:lnTo>
                    <a:pt x="64566" y="125643"/>
                  </a:lnTo>
                  <a:lnTo>
                    <a:pt x="0" y="125643"/>
                  </a:lnTo>
                  <a:close/>
                </a:path>
              </a:pathLst>
            </a:custGeom>
            <a:ln w="6350">
              <a:solidFill>
                <a:srgbClr val="70AD47"/>
              </a:solidFill>
            </a:ln>
          </p:spPr>
          <p:txBody>
            <a:bodyPr wrap="square" lIns="0" tIns="0" rIns="0" bIns="0" rtlCol="0"/>
            <a:lstStyle/>
            <a:p>
              <a:endParaRPr sz="2700"/>
            </a:p>
          </p:txBody>
        </p:sp>
      </p:grpSp>
      <p:sp>
        <p:nvSpPr>
          <p:cNvPr id="25" name="object 25" descr="$PPTXTitle"/>
          <p:cNvSpPr txBox="1">
            <a:spLocks noGrp="1"/>
          </p:cNvSpPr>
          <p:nvPr>
            <p:ph type="title"/>
          </p:nvPr>
        </p:nvSpPr>
        <p:spPr>
          <a:xfrm>
            <a:off x="685800" y="720213"/>
            <a:ext cx="12344400" cy="1097992"/>
          </a:xfrm>
          <a:prstGeom prst="rect">
            <a:avLst/>
          </a:prstGeom>
        </p:spPr>
        <p:txBody>
          <a:bodyPr vert="horz" wrap="square" lIns="0" tIns="416813" rIns="0" bIns="0" rtlCol="0" anchor="ctr">
            <a:spAutoFit/>
          </a:bodyPr>
          <a:lstStyle/>
          <a:p>
            <a:pPr marL="7460933">
              <a:spcBef>
                <a:spcPts val="150"/>
              </a:spcBef>
            </a:pPr>
            <a:r>
              <a:rPr spc="-15" dirty="0"/>
              <a:t>Inputs</a:t>
            </a:r>
          </a:p>
        </p:txBody>
      </p:sp>
      <p:sp>
        <p:nvSpPr>
          <p:cNvPr id="26" name="object 26"/>
          <p:cNvSpPr txBox="1"/>
          <p:nvPr/>
        </p:nvSpPr>
        <p:spPr>
          <a:xfrm>
            <a:off x="3432842" y="8987789"/>
            <a:ext cx="4693920" cy="474169"/>
          </a:xfrm>
          <a:prstGeom prst="rect">
            <a:avLst/>
          </a:prstGeom>
        </p:spPr>
        <p:txBody>
          <a:bodyPr vert="horz" wrap="square" lIns="0" tIns="12383" rIns="0" bIns="0" rtlCol="0">
            <a:spAutoFit/>
          </a:bodyPr>
          <a:lstStyle/>
          <a:p>
            <a:pPr marL="19050">
              <a:spcBef>
                <a:spcPts val="98"/>
              </a:spcBef>
            </a:pPr>
            <a:r>
              <a:rPr sz="3000" dirty="0">
                <a:solidFill>
                  <a:srgbClr val="FF0000"/>
                </a:solidFill>
                <a:latin typeface="Calibri"/>
                <a:cs typeface="Calibri"/>
              </a:rPr>
              <a:t>Generate</a:t>
            </a:r>
            <a:r>
              <a:rPr sz="3000" spc="1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FF0000"/>
                </a:solidFill>
                <a:latin typeface="Calibri"/>
                <a:cs typeface="Calibri"/>
              </a:rPr>
              <a:t>Input</a:t>
            </a:r>
            <a:r>
              <a:rPr sz="3000" spc="3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000" spc="-15" dirty="0">
                <a:solidFill>
                  <a:srgbClr val="FF0000"/>
                </a:solidFill>
                <a:latin typeface="Calibri"/>
                <a:cs typeface="Calibri"/>
              </a:rPr>
              <a:t>Emebeddings</a:t>
            </a:r>
            <a:endParaRPr sz="3000">
              <a:latin typeface="Calibri"/>
              <a:cs typeface="Calibri"/>
            </a:endParaRPr>
          </a:p>
        </p:txBody>
      </p:sp>
      <p:sp>
        <p:nvSpPr>
          <p:cNvPr id="27" name="object 27"/>
          <p:cNvSpPr txBox="1">
            <a:spLocks noGrp="1"/>
          </p:cNvSpPr>
          <p:nvPr>
            <p:ph type="sldNum" sz="quarter" idx="7"/>
          </p:nvPr>
        </p:nvSpPr>
        <p:spPr>
          <a:xfrm>
            <a:off x="11664267" y="6371008"/>
            <a:ext cx="322579" cy="2114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193675">
              <a:spcBef>
                <a:spcPts val="40"/>
              </a:spcBef>
            </a:pPr>
            <a:fld id="{81D60167-4931-47E6-BA6A-407CBD079E47}" type="slidenum">
              <a:rPr lang="en-GB" spc="-50" smtClean="0"/>
              <a:pPr marL="193675">
                <a:spcBef>
                  <a:spcPts val="40"/>
                </a:spcBef>
              </a:pPr>
              <a:t>50</a:t>
            </a:fld>
            <a:endParaRPr spc="-75" dirty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2413873" y="2724911"/>
            <a:ext cx="3094671" cy="5346381"/>
            <a:chOff x="8275915" y="1816607"/>
            <a:chExt cx="2063114" cy="3564254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57616" y="1816607"/>
              <a:ext cx="1981200" cy="3486912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84464" y="3971543"/>
              <a:ext cx="2036064" cy="140208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8280678" y="3968108"/>
              <a:ext cx="2044064" cy="1407795"/>
            </a:xfrm>
            <a:custGeom>
              <a:avLst/>
              <a:gdLst/>
              <a:ahLst/>
              <a:cxnLst/>
              <a:rect l="l" t="t" r="r" b="b"/>
              <a:pathLst>
                <a:path w="2044065" h="1407795">
                  <a:moveTo>
                    <a:pt x="0" y="0"/>
                  </a:moveTo>
                  <a:lnTo>
                    <a:pt x="2043529" y="0"/>
                  </a:lnTo>
                  <a:lnTo>
                    <a:pt x="2043529" y="1407724"/>
                  </a:lnTo>
                  <a:lnTo>
                    <a:pt x="0" y="1407724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700"/>
            </a:p>
          </p:txBody>
        </p:sp>
      </p:grpSp>
      <p:sp>
        <p:nvSpPr>
          <p:cNvPr id="6" name="object 6"/>
          <p:cNvSpPr/>
          <p:nvPr/>
        </p:nvSpPr>
        <p:spPr>
          <a:xfrm>
            <a:off x="984200" y="5002244"/>
            <a:ext cx="1525904" cy="534353"/>
          </a:xfrm>
          <a:custGeom>
            <a:avLst/>
            <a:gdLst/>
            <a:ahLst/>
            <a:cxnLst/>
            <a:rect l="l" t="t" r="r" b="b"/>
            <a:pathLst>
              <a:path w="1017269" h="356235">
                <a:moveTo>
                  <a:pt x="957445" y="0"/>
                </a:moveTo>
                <a:lnTo>
                  <a:pt x="59332" y="0"/>
                </a:lnTo>
                <a:lnTo>
                  <a:pt x="36237" y="4662"/>
                </a:lnTo>
                <a:lnTo>
                  <a:pt x="17377" y="17378"/>
                </a:lnTo>
                <a:lnTo>
                  <a:pt x="4662" y="36238"/>
                </a:lnTo>
                <a:lnTo>
                  <a:pt x="0" y="59333"/>
                </a:lnTo>
                <a:lnTo>
                  <a:pt x="0" y="296656"/>
                </a:lnTo>
                <a:lnTo>
                  <a:pt x="4662" y="319751"/>
                </a:lnTo>
                <a:lnTo>
                  <a:pt x="17377" y="338611"/>
                </a:lnTo>
                <a:lnTo>
                  <a:pt x="36237" y="351327"/>
                </a:lnTo>
                <a:lnTo>
                  <a:pt x="59332" y="355989"/>
                </a:lnTo>
                <a:lnTo>
                  <a:pt x="957445" y="355989"/>
                </a:lnTo>
                <a:lnTo>
                  <a:pt x="980540" y="351327"/>
                </a:lnTo>
                <a:lnTo>
                  <a:pt x="999400" y="338611"/>
                </a:lnTo>
                <a:lnTo>
                  <a:pt x="1012115" y="319751"/>
                </a:lnTo>
                <a:lnTo>
                  <a:pt x="1016778" y="296656"/>
                </a:lnTo>
                <a:lnTo>
                  <a:pt x="1016778" y="59333"/>
                </a:lnTo>
                <a:lnTo>
                  <a:pt x="1012115" y="36238"/>
                </a:lnTo>
                <a:lnTo>
                  <a:pt x="999400" y="17378"/>
                </a:lnTo>
                <a:lnTo>
                  <a:pt x="980540" y="4662"/>
                </a:lnTo>
                <a:lnTo>
                  <a:pt x="957445" y="0"/>
                </a:lnTo>
                <a:close/>
              </a:path>
            </a:pathLst>
          </a:custGeom>
          <a:solidFill>
            <a:srgbClr val="8FAADC"/>
          </a:solidFill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7" name="object 7"/>
          <p:cNvSpPr txBox="1"/>
          <p:nvPr/>
        </p:nvSpPr>
        <p:spPr>
          <a:xfrm>
            <a:off x="1684871" y="5023866"/>
            <a:ext cx="124778" cy="43473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sz="2700" spc="-75" dirty="0">
                <a:latin typeface="Calibri"/>
                <a:cs typeface="Calibri"/>
              </a:rPr>
              <a:t>I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992739" y="5002244"/>
            <a:ext cx="1525904" cy="534353"/>
          </a:xfrm>
          <a:custGeom>
            <a:avLst/>
            <a:gdLst/>
            <a:ahLst/>
            <a:cxnLst/>
            <a:rect l="l" t="t" r="r" b="b"/>
            <a:pathLst>
              <a:path w="1017269" h="356235">
                <a:moveTo>
                  <a:pt x="957446" y="0"/>
                </a:moveTo>
                <a:lnTo>
                  <a:pt x="59331" y="0"/>
                </a:lnTo>
                <a:lnTo>
                  <a:pt x="36237" y="4662"/>
                </a:lnTo>
                <a:lnTo>
                  <a:pt x="17378" y="17377"/>
                </a:lnTo>
                <a:lnTo>
                  <a:pt x="4662" y="36237"/>
                </a:lnTo>
                <a:lnTo>
                  <a:pt x="0" y="59331"/>
                </a:lnTo>
                <a:lnTo>
                  <a:pt x="0" y="296656"/>
                </a:lnTo>
                <a:lnTo>
                  <a:pt x="4662" y="319751"/>
                </a:lnTo>
                <a:lnTo>
                  <a:pt x="17378" y="338610"/>
                </a:lnTo>
                <a:lnTo>
                  <a:pt x="36237" y="351325"/>
                </a:lnTo>
                <a:lnTo>
                  <a:pt x="59331" y="355988"/>
                </a:lnTo>
                <a:lnTo>
                  <a:pt x="957446" y="355988"/>
                </a:lnTo>
                <a:lnTo>
                  <a:pt x="980540" y="351325"/>
                </a:lnTo>
                <a:lnTo>
                  <a:pt x="999400" y="338610"/>
                </a:lnTo>
                <a:lnTo>
                  <a:pt x="1012115" y="319751"/>
                </a:lnTo>
                <a:lnTo>
                  <a:pt x="1016778" y="296656"/>
                </a:lnTo>
                <a:lnTo>
                  <a:pt x="1016778" y="59331"/>
                </a:lnTo>
                <a:lnTo>
                  <a:pt x="1012115" y="36237"/>
                </a:lnTo>
                <a:lnTo>
                  <a:pt x="999400" y="17377"/>
                </a:lnTo>
                <a:lnTo>
                  <a:pt x="980540" y="4662"/>
                </a:lnTo>
                <a:lnTo>
                  <a:pt x="957446" y="0"/>
                </a:lnTo>
                <a:close/>
              </a:path>
            </a:pathLst>
          </a:custGeom>
          <a:solidFill>
            <a:srgbClr val="8FAADC"/>
          </a:solidFill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9" name="object 9"/>
          <p:cNvSpPr txBox="1"/>
          <p:nvPr/>
        </p:nvSpPr>
        <p:spPr>
          <a:xfrm>
            <a:off x="3514673" y="5023867"/>
            <a:ext cx="481013" cy="43473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sz="2700" spc="-38" dirty="0">
                <a:latin typeface="Calibri"/>
                <a:cs typeface="Calibri"/>
              </a:rPr>
              <a:t>ate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001278" y="5002244"/>
            <a:ext cx="1525904" cy="534353"/>
          </a:xfrm>
          <a:custGeom>
            <a:avLst/>
            <a:gdLst/>
            <a:ahLst/>
            <a:cxnLst/>
            <a:rect l="l" t="t" r="r" b="b"/>
            <a:pathLst>
              <a:path w="1017270" h="356235">
                <a:moveTo>
                  <a:pt x="957446" y="0"/>
                </a:moveTo>
                <a:lnTo>
                  <a:pt x="59331" y="0"/>
                </a:lnTo>
                <a:lnTo>
                  <a:pt x="36237" y="4662"/>
                </a:lnTo>
                <a:lnTo>
                  <a:pt x="17378" y="17377"/>
                </a:lnTo>
                <a:lnTo>
                  <a:pt x="4662" y="36237"/>
                </a:lnTo>
                <a:lnTo>
                  <a:pt x="0" y="59331"/>
                </a:lnTo>
                <a:lnTo>
                  <a:pt x="0" y="296656"/>
                </a:lnTo>
                <a:lnTo>
                  <a:pt x="4662" y="319751"/>
                </a:lnTo>
                <a:lnTo>
                  <a:pt x="17378" y="338610"/>
                </a:lnTo>
                <a:lnTo>
                  <a:pt x="36237" y="351325"/>
                </a:lnTo>
                <a:lnTo>
                  <a:pt x="59331" y="355988"/>
                </a:lnTo>
                <a:lnTo>
                  <a:pt x="957446" y="355988"/>
                </a:lnTo>
                <a:lnTo>
                  <a:pt x="980540" y="351325"/>
                </a:lnTo>
                <a:lnTo>
                  <a:pt x="999400" y="338610"/>
                </a:lnTo>
                <a:lnTo>
                  <a:pt x="1012115" y="319751"/>
                </a:lnTo>
                <a:lnTo>
                  <a:pt x="1016778" y="296656"/>
                </a:lnTo>
                <a:lnTo>
                  <a:pt x="1016778" y="59331"/>
                </a:lnTo>
                <a:lnTo>
                  <a:pt x="1012115" y="36237"/>
                </a:lnTo>
                <a:lnTo>
                  <a:pt x="999400" y="17377"/>
                </a:lnTo>
                <a:lnTo>
                  <a:pt x="980540" y="4662"/>
                </a:lnTo>
                <a:lnTo>
                  <a:pt x="957446" y="0"/>
                </a:lnTo>
                <a:close/>
              </a:path>
            </a:pathLst>
          </a:custGeom>
          <a:solidFill>
            <a:srgbClr val="8FAADC"/>
          </a:solidFill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11" name="object 11"/>
          <p:cNvSpPr txBox="1"/>
          <p:nvPr/>
        </p:nvSpPr>
        <p:spPr>
          <a:xfrm>
            <a:off x="5572170" y="5023867"/>
            <a:ext cx="382905" cy="43473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sz="2700" spc="-38" dirty="0">
                <a:latin typeface="Calibri"/>
                <a:cs typeface="Calibri"/>
              </a:rPr>
              <a:t>an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7009817" y="5002244"/>
            <a:ext cx="1525904" cy="534353"/>
          </a:xfrm>
          <a:custGeom>
            <a:avLst/>
            <a:gdLst/>
            <a:ahLst/>
            <a:cxnLst/>
            <a:rect l="l" t="t" r="r" b="b"/>
            <a:pathLst>
              <a:path w="1017270" h="356235">
                <a:moveTo>
                  <a:pt x="957446" y="0"/>
                </a:moveTo>
                <a:lnTo>
                  <a:pt x="59333" y="0"/>
                </a:lnTo>
                <a:lnTo>
                  <a:pt x="36238" y="4662"/>
                </a:lnTo>
                <a:lnTo>
                  <a:pt x="17378" y="17377"/>
                </a:lnTo>
                <a:lnTo>
                  <a:pt x="4662" y="36237"/>
                </a:lnTo>
                <a:lnTo>
                  <a:pt x="0" y="59331"/>
                </a:lnTo>
                <a:lnTo>
                  <a:pt x="0" y="296656"/>
                </a:lnTo>
                <a:lnTo>
                  <a:pt x="4662" y="319751"/>
                </a:lnTo>
                <a:lnTo>
                  <a:pt x="17378" y="338610"/>
                </a:lnTo>
                <a:lnTo>
                  <a:pt x="36238" y="351325"/>
                </a:lnTo>
                <a:lnTo>
                  <a:pt x="59333" y="355988"/>
                </a:lnTo>
                <a:lnTo>
                  <a:pt x="957446" y="355988"/>
                </a:lnTo>
                <a:lnTo>
                  <a:pt x="980541" y="351325"/>
                </a:lnTo>
                <a:lnTo>
                  <a:pt x="999400" y="338610"/>
                </a:lnTo>
                <a:lnTo>
                  <a:pt x="1012115" y="319751"/>
                </a:lnTo>
                <a:lnTo>
                  <a:pt x="1016778" y="296656"/>
                </a:lnTo>
                <a:lnTo>
                  <a:pt x="1016778" y="59331"/>
                </a:lnTo>
                <a:lnTo>
                  <a:pt x="1012115" y="36237"/>
                </a:lnTo>
                <a:lnTo>
                  <a:pt x="999400" y="17377"/>
                </a:lnTo>
                <a:lnTo>
                  <a:pt x="980541" y="4662"/>
                </a:lnTo>
                <a:lnTo>
                  <a:pt x="957446" y="0"/>
                </a:lnTo>
                <a:close/>
              </a:path>
            </a:pathLst>
          </a:custGeom>
          <a:solidFill>
            <a:srgbClr val="8FAADC"/>
          </a:solidFill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13" name="object 13"/>
          <p:cNvSpPr txBox="1"/>
          <p:nvPr/>
        </p:nvSpPr>
        <p:spPr>
          <a:xfrm>
            <a:off x="7365208" y="5023867"/>
            <a:ext cx="814388" cy="43473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sz="2700" spc="-15" dirty="0">
                <a:latin typeface="Calibri"/>
                <a:cs typeface="Calibri"/>
              </a:rPr>
              <a:t>apple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9018358" y="5002244"/>
            <a:ext cx="1525904" cy="534353"/>
          </a:xfrm>
          <a:custGeom>
            <a:avLst/>
            <a:gdLst/>
            <a:ahLst/>
            <a:cxnLst/>
            <a:rect l="l" t="t" r="r" b="b"/>
            <a:pathLst>
              <a:path w="1017270" h="356235">
                <a:moveTo>
                  <a:pt x="957445" y="0"/>
                </a:moveTo>
                <a:lnTo>
                  <a:pt x="59331" y="0"/>
                </a:lnTo>
                <a:lnTo>
                  <a:pt x="36237" y="4662"/>
                </a:lnTo>
                <a:lnTo>
                  <a:pt x="17377" y="17377"/>
                </a:lnTo>
                <a:lnTo>
                  <a:pt x="4662" y="36237"/>
                </a:lnTo>
                <a:lnTo>
                  <a:pt x="0" y="59331"/>
                </a:lnTo>
                <a:lnTo>
                  <a:pt x="0" y="296656"/>
                </a:lnTo>
                <a:lnTo>
                  <a:pt x="4662" y="319751"/>
                </a:lnTo>
                <a:lnTo>
                  <a:pt x="17377" y="338610"/>
                </a:lnTo>
                <a:lnTo>
                  <a:pt x="36237" y="351325"/>
                </a:lnTo>
                <a:lnTo>
                  <a:pt x="59331" y="355988"/>
                </a:lnTo>
                <a:lnTo>
                  <a:pt x="957445" y="355988"/>
                </a:lnTo>
                <a:lnTo>
                  <a:pt x="980540" y="351325"/>
                </a:lnTo>
                <a:lnTo>
                  <a:pt x="999399" y="338610"/>
                </a:lnTo>
                <a:lnTo>
                  <a:pt x="1012114" y="319751"/>
                </a:lnTo>
                <a:lnTo>
                  <a:pt x="1016777" y="296656"/>
                </a:lnTo>
                <a:lnTo>
                  <a:pt x="1016777" y="59331"/>
                </a:lnTo>
                <a:lnTo>
                  <a:pt x="1012114" y="36237"/>
                </a:lnTo>
                <a:lnTo>
                  <a:pt x="999399" y="17377"/>
                </a:lnTo>
                <a:lnTo>
                  <a:pt x="980540" y="4662"/>
                </a:lnTo>
                <a:lnTo>
                  <a:pt x="957445" y="0"/>
                </a:lnTo>
                <a:close/>
              </a:path>
            </a:pathLst>
          </a:custGeom>
          <a:solidFill>
            <a:srgbClr val="8FAADC"/>
          </a:solidFill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15" name="object 15"/>
          <p:cNvSpPr txBox="1"/>
          <p:nvPr/>
        </p:nvSpPr>
        <p:spPr>
          <a:xfrm>
            <a:off x="9347553" y="5023867"/>
            <a:ext cx="866775" cy="43473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sz="2700" spc="-15" dirty="0">
                <a:latin typeface="Calibri"/>
                <a:cs typeface="Calibri"/>
              </a:rPr>
              <a:t>&lt;eos&gt;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387398" y="3686369"/>
            <a:ext cx="10785158" cy="534353"/>
          </a:xfrm>
          <a:custGeom>
            <a:avLst/>
            <a:gdLst/>
            <a:ahLst/>
            <a:cxnLst/>
            <a:rect l="l" t="t" r="r" b="b"/>
            <a:pathLst>
              <a:path w="7190105" h="356235">
                <a:moveTo>
                  <a:pt x="7130225" y="0"/>
                </a:moveTo>
                <a:lnTo>
                  <a:pt x="59331" y="0"/>
                </a:lnTo>
                <a:lnTo>
                  <a:pt x="36236" y="4662"/>
                </a:lnTo>
                <a:lnTo>
                  <a:pt x="17377" y="17378"/>
                </a:lnTo>
                <a:lnTo>
                  <a:pt x="4662" y="36237"/>
                </a:lnTo>
                <a:lnTo>
                  <a:pt x="0" y="59331"/>
                </a:lnTo>
                <a:lnTo>
                  <a:pt x="0" y="296658"/>
                </a:lnTo>
                <a:lnTo>
                  <a:pt x="4662" y="319752"/>
                </a:lnTo>
                <a:lnTo>
                  <a:pt x="17377" y="338611"/>
                </a:lnTo>
                <a:lnTo>
                  <a:pt x="36236" y="351327"/>
                </a:lnTo>
                <a:lnTo>
                  <a:pt x="59331" y="355989"/>
                </a:lnTo>
                <a:lnTo>
                  <a:pt x="7130225" y="355989"/>
                </a:lnTo>
                <a:lnTo>
                  <a:pt x="7153320" y="351327"/>
                </a:lnTo>
                <a:lnTo>
                  <a:pt x="7172179" y="338611"/>
                </a:lnTo>
                <a:lnTo>
                  <a:pt x="7184894" y="319752"/>
                </a:lnTo>
                <a:lnTo>
                  <a:pt x="7189557" y="296658"/>
                </a:lnTo>
                <a:lnTo>
                  <a:pt x="7189557" y="59331"/>
                </a:lnTo>
                <a:lnTo>
                  <a:pt x="7184894" y="36237"/>
                </a:lnTo>
                <a:lnTo>
                  <a:pt x="7172179" y="17378"/>
                </a:lnTo>
                <a:lnTo>
                  <a:pt x="7153320" y="4662"/>
                </a:lnTo>
                <a:lnTo>
                  <a:pt x="7130225" y="0"/>
                </a:lnTo>
                <a:close/>
              </a:path>
            </a:pathLst>
          </a:custGeom>
          <a:solidFill>
            <a:srgbClr val="F8CBAD"/>
          </a:solidFill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17" name="object 17"/>
          <p:cNvSpPr txBox="1"/>
          <p:nvPr/>
        </p:nvSpPr>
        <p:spPr>
          <a:xfrm>
            <a:off x="4560889" y="3711701"/>
            <a:ext cx="2439353" cy="43473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sz="2700" dirty="0">
                <a:latin typeface="Calibri"/>
                <a:cs typeface="Calibri"/>
              </a:rPr>
              <a:t>Embedding</a:t>
            </a:r>
            <a:r>
              <a:rPr sz="2700" spc="-98" dirty="0">
                <a:latin typeface="Calibri"/>
                <a:cs typeface="Calibri"/>
              </a:rPr>
              <a:t> </a:t>
            </a:r>
            <a:r>
              <a:rPr sz="2700" spc="-30" dirty="0">
                <a:latin typeface="Calibri"/>
                <a:cs typeface="Calibri"/>
              </a:rPr>
              <a:t>Layer</a:t>
            </a:r>
            <a:endParaRPr sz="2700">
              <a:latin typeface="Calibri"/>
              <a:cs typeface="Calibri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1548322" y="4418072"/>
            <a:ext cx="397193" cy="386715"/>
            <a:chOff x="1032214" y="2945381"/>
            <a:chExt cx="264795" cy="257810"/>
          </a:xfrm>
        </p:grpSpPr>
        <p:pic>
          <p:nvPicPr>
            <p:cNvPr id="19" name="object 1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35389" y="2948556"/>
              <a:ext cx="258265" cy="251286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1035389" y="2948556"/>
              <a:ext cx="258445" cy="251460"/>
            </a:xfrm>
            <a:custGeom>
              <a:avLst/>
              <a:gdLst/>
              <a:ahLst/>
              <a:cxnLst/>
              <a:rect l="l" t="t" r="r" b="b"/>
              <a:pathLst>
                <a:path w="258444" h="251460">
                  <a:moveTo>
                    <a:pt x="0" y="125643"/>
                  </a:moveTo>
                  <a:lnTo>
                    <a:pt x="129132" y="0"/>
                  </a:lnTo>
                  <a:lnTo>
                    <a:pt x="258265" y="125643"/>
                  </a:lnTo>
                  <a:lnTo>
                    <a:pt x="193698" y="125643"/>
                  </a:lnTo>
                  <a:lnTo>
                    <a:pt x="193698" y="251286"/>
                  </a:lnTo>
                  <a:lnTo>
                    <a:pt x="64566" y="251286"/>
                  </a:lnTo>
                  <a:lnTo>
                    <a:pt x="64566" y="125643"/>
                  </a:lnTo>
                  <a:lnTo>
                    <a:pt x="0" y="125643"/>
                  </a:lnTo>
                  <a:close/>
                </a:path>
              </a:pathLst>
            </a:custGeom>
            <a:ln w="6350">
              <a:solidFill>
                <a:srgbClr val="70AD47"/>
              </a:solidFill>
            </a:ln>
          </p:spPr>
          <p:txBody>
            <a:bodyPr wrap="square" lIns="0" tIns="0" rIns="0" bIns="0" rtlCol="0"/>
            <a:lstStyle/>
            <a:p>
              <a:endParaRPr sz="2700"/>
            </a:p>
          </p:txBody>
        </p:sp>
      </p:grpSp>
      <p:grpSp>
        <p:nvGrpSpPr>
          <p:cNvPr id="21" name="object 21"/>
          <p:cNvGrpSpPr/>
          <p:nvPr/>
        </p:nvGrpSpPr>
        <p:grpSpPr>
          <a:xfrm>
            <a:off x="3556862" y="4418072"/>
            <a:ext cx="397193" cy="386715"/>
            <a:chOff x="2371241" y="2945381"/>
            <a:chExt cx="264795" cy="257810"/>
          </a:xfrm>
        </p:grpSpPr>
        <p:pic>
          <p:nvPicPr>
            <p:cNvPr id="22" name="object 2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74416" y="2948556"/>
              <a:ext cx="258264" cy="251286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2374416" y="2948556"/>
              <a:ext cx="258445" cy="251460"/>
            </a:xfrm>
            <a:custGeom>
              <a:avLst/>
              <a:gdLst/>
              <a:ahLst/>
              <a:cxnLst/>
              <a:rect l="l" t="t" r="r" b="b"/>
              <a:pathLst>
                <a:path w="258444" h="251460">
                  <a:moveTo>
                    <a:pt x="0" y="125643"/>
                  </a:moveTo>
                  <a:lnTo>
                    <a:pt x="129132" y="0"/>
                  </a:lnTo>
                  <a:lnTo>
                    <a:pt x="258265" y="125643"/>
                  </a:lnTo>
                  <a:lnTo>
                    <a:pt x="193698" y="125643"/>
                  </a:lnTo>
                  <a:lnTo>
                    <a:pt x="193698" y="251286"/>
                  </a:lnTo>
                  <a:lnTo>
                    <a:pt x="64566" y="251286"/>
                  </a:lnTo>
                  <a:lnTo>
                    <a:pt x="64566" y="125643"/>
                  </a:lnTo>
                  <a:lnTo>
                    <a:pt x="0" y="125643"/>
                  </a:lnTo>
                  <a:close/>
                </a:path>
              </a:pathLst>
            </a:custGeom>
            <a:ln w="6350">
              <a:solidFill>
                <a:srgbClr val="70AD47"/>
              </a:solidFill>
            </a:ln>
          </p:spPr>
          <p:txBody>
            <a:bodyPr wrap="square" lIns="0" tIns="0" rIns="0" bIns="0" rtlCol="0"/>
            <a:lstStyle/>
            <a:p>
              <a:endParaRPr sz="2700"/>
            </a:p>
          </p:txBody>
        </p:sp>
      </p:grpSp>
      <p:grpSp>
        <p:nvGrpSpPr>
          <p:cNvPr id="24" name="object 24"/>
          <p:cNvGrpSpPr/>
          <p:nvPr/>
        </p:nvGrpSpPr>
        <p:grpSpPr>
          <a:xfrm>
            <a:off x="5565400" y="4418072"/>
            <a:ext cx="397193" cy="386715"/>
            <a:chOff x="3710266" y="2945381"/>
            <a:chExt cx="264795" cy="257810"/>
          </a:xfrm>
        </p:grpSpPr>
        <p:pic>
          <p:nvPicPr>
            <p:cNvPr id="25" name="object 2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713442" y="2948556"/>
              <a:ext cx="258264" cy="251286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3713441" y="2948556"/>
              <a:ext cx="258445" cy="251460"/>
            </a:xfrm>
            <a:custGeom>
              <a:avLst/>
              <a:gdLst/>
              <a:ahLst/>
              <a:cxnLst/>
              <a:rect l="l" t="t" r="r" b="b"/>
              <a:pathLst>
                <a:path w="258445" h="251460">
                  <a:moveTo>
                    <a:pt x="0" y="125643"/>
                  </a:moveTo>
                  <a:lnTo>
                    <a:pt x="129132" y="0"/>
                  </a:lnTo>
                  <a:lnTo>
                    <a:pt x="258265" y="125643"/>
                  </a:lnTo>
                  <a:lnTo>
                    <a:pt x="193698" y="125643"/>
                  </a:lnTo>
                  <a:lnTo>
                    <a:pt x="193698" y="251286"/>
                  </a:lnTo>
                  <a:lnTo>
                    <a:pt x="64566" y="251286"/>
                  </a:lnTo>
                  <a:lnTo>
                    <a:pt x="64566" y="125643"/>
                  </a:lnTo>
                  <a:lnTo>
                    <a:pt x="0" y="125643"/>
                  </a:lnTo>
                  <a:close/>
                </a:path>
              </a:pathLst>
            </a:custGeom>
            <a:ln w="6350">
              <a:solidFill>
                <a:srgbClr val="70AD47"/>
              </a:solidFill>
            </a:ln>
          </p:spPr>
          <p:txBody>
            <a:bodyPr wrap="square" lIns="0" tIns="0" rIns="0" bIns="0" rtlCol="0"/>
            <a:lstStyle/>
            <a:p>
              <a:endParaRPr sz="2700"/>
            </a:p>
          </p:txBody>
        </p:sp>
      </p:grpSp>
      <p:grpSp>
        <p:nvGrpSpPr>
          <p:cNvPr id="27" name="object 27"/>
          <p:cNvGrpSpPr/>
          <p:nvPr/>
        </p:nvGrpSpPr>
        <p:grpSpPr>
          <a:xfrm>
            <a:off x="7573939" y="4418072"/>
            <a:ext cx="397193" cy="386715"/>
            <a:chOff x="5049292" y="2945381"/>
            <a:chExt cx="264795" cy="257810"/>
          </a:xfrm>
        </p:grpSpPr>
        <p:pic>
          <p:nvPicPr>
            <p:cNvPr id="28" name="object 2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052467" y="2948556"/>
              <a:ext cx="258265" cy="251286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5052467" y="2948556"/>
              <a:ext cx="258445" cy="251460"/>
            </a:xfrm>
            <a:custGeom>
              <a:avLst/>
              <a:gdLst/>
              <a:ahLst/>
              <a:cxnLst/>
              <a:rect l="l" t="t" r="r" b="b"/>
              <a:pathLst>
                <a:path w="258445" h="251460">
                  <a:moveTo>
                    <a:pt x="0" y="125643"/>
                  </a:moveTo>
                  <a:lnTo>
                    <a:pt x="129132" y="0"/>
                  </a:lnTo>
                  <a:lnTo>
                    <a:pt x="258265" y="125643"/>
                  </a:lnTo>
                  <a:lnTo>
                    <a:pt x="193698" y="125643"/>
                  </a:lnTo>
                  <a:lnTo>
                    <a:pt x="193698" y="251286"/>
                  </a:lnTo>
                  <a:lnTo>
                    <a:pt x="64566" y="251286"/>
                  </a:lnTo>
                  <a:lnTo>
                    <a:pt x="64566" y="125643"/>
                  </a:lnTo>
                  <a:lnTo>
                    <a:pt x="0" y="125643"/>
                  </a:lnTo>
                  <a:close/>
                </a:path>
              </a:pathLst>
            </a:custGeom>
            <a:ln w="6350">
              <a:solidFill>
                <a:srgbClr val="70AD47"/>
              </a:solidFill>
            </a:ln>
          </p:spPr>
          <p:txBody>
            <a:bodyPr wrap="square" lIns="0" tIns="0" rIns="0" bIns="0" rtlCol="0"/>
            <a:lstStyle/>
            <a:p>
              <a:endParaRPr sz="2700"/>
            </a:p>
          </p:txBody>
        </p:sp>
      </p:grpSp>
      <p:grpSp>
        <p:nvGrpSpPr>
          <p:cNvPr id="30" name="object 30"/>
          <p:cNvGrpSpPr/>
          <p:nvPr/>
        </p:nvGrpSpPr>
        <p:grpSpPr>
          <a:xfrm>
            <a:off x="9593821" y="4418072"/>
            <a:ext cx="397193" cy="386715"/>
            <a:chOff x="6395880" y="2945381"/>
            <a:chExt cx="264795" cy="257810"/>
          </a:xfrm>
        </p:grpSpPr>
        <p:pic>
          <p:nvPicPr>
            <p:cNvPr id="31" name="object 3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399054" y="2948556"/>
              <a:ext cx="258264" cy="251286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6399055" y="2948556"/>
              <a:ext cx="258445" cy="251460"/>
            </a:xfrm>
            <a:custGeom>
              <a:avLst/>
              <a:gdLst/>
              <a:ahLst/>
              <a:cxnLst/>
              <a:rect l="l" t="t" r="r" b="b"/>
              <a:pathLst>
                <a:path w="258445" h="251460">
                  <a:moveTo>
                    <a:pt x="0" y="125643"/>
                  </a:moveTo>
                  <a:lnTo>
                    <a:pt x="129132" y="0"/>
                  </a:lnTo>
                  <a:lnTo>
                    <a:pt x="258265" y="125643"/>
                  </a:lnTo>
                  <a:lnTo>
                    <a:pt x="193698" y="125643"/>
                  </a:lnTo>
                  <a:lnTo>
                    <a:pt x="193698" y="251286"/>
                  </a:lnTo>
                  <a:lnTo>
                    <a:pt x="64566" y="251286"/>
                  </a:lnTo>
                  <a:lnTo>
                    <a:pt x="64566" y="125643"/>
                  </a:lnTo>
                  <a:lnTo>
                    <a:pt x="0" y="125643"/>
                  </a:lnTo>
                  <a:close/>
                </a:path>
              </a:pathLst>
            </a:custGeom>
            <a:ln w="6350">
              <a:solidFill>
                <a:srgbClr val="70AD47"/>
              </a:solidFill>
            </a:ln>
          </p:spPr>
          <p:txBody>
            <a:bodyPr wrap="square" lIns="0" tIns="0" rIns="0" bIns="0" rtlCol="0"/>
            <a:lstStyle/>
            <a:p>
              <a:endParaRPr sz="2700"/>
            </a:p>
          </p:txBody>
        </p:sp>
      </p:grpSp>
      <p:grpSp>
        <p:nvGrpSpPr>
          <p:cNvPr id="33" name="object 33"/>
          <p:cNvGrpSpPr/>
          <p:nvPr/>
        </p:nvGrpSpPr>
        <p:grpSpPr>
          <a:xfrm>
            <a:off x="974675" y="2527860"/>
            <a:ext cx="1597343" cy="403860"/>
            <a:chOff x="649783" y="1685240"/>
            <a:chExt cx="1064895" cy="269240"/>
          </a:xfrm>
        </p:grpSpPr>
        <p:sp>
          <p:nvSpPr>
            <p:cNvPr id="34" name="object 34"/>
            <p:cNvSpPr/>
            <p:nvPr/>
          </p:nvSpPr>
          <p:spPr>
            <a:xfrm>
              <a:off x="656132" y="1691601"/>
              <a:ext cx="1052195" cy="243840"/>
            </a:xfrm>
            <a:custGeom>
              <a:avLst/>
              <a:gdLst/>
              <a:ahLst/>
              <a:cxnLst/>
              <a:rect l="l" t="t" r="r" b="b"/>
              <a:pathLst>
                <a:path w="1052195" h="243839">
                  <a:moveTo>
                    <a:pt x="1051572" y="0"/>
                  </a:moveTo>
                  <a:lnTo>
                    <a:pt x="1051572" y="0"/>
                  </a:lnTo>
                  <a:lnTo>
                    <a:pt x="0" y="0"/>
                  </a:lnTo>
                  <a:lnTo>
                    <a:pt x="0" y="243840"/>
                  </a:lnTo>
                  <a:lnTo>
                    <a:pt x="1051572" y="243840"/>
                  </a:lnTo>
                  <a:lnTo>
                    <a:pt x="1051572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 sz="2700"/>
            </a:p>
          </p:txBody>
        </p:sp>
        <p:sp>
          <p:nvSpPr>
            <p:cNvPr id="35" name="object 35"/>
            <p:cNvSpPr/>
            <p:nvPr/>
          </p:nvSpPr>
          <p:spPr>
            <a:xfrm>
              <a:off x="649783" y="1685240"/>
              <a:ext cx="1064895" cy="269240"/>
            </a:xfrm>
            <a:custGeom>
              <a:avLst/>
              <a:gdLst/>
              <a:ahLst/>
              <a:cxnLst/>
              <a:rect l="l" t="t" r="r" b="b"/>
              <a:pathLst>
                <a:path w="1064895" h="269239">
                  <a:moveTo>
                    <a:pt x="214630" y="0"/>
                  </a:moveTo>
                  <a:lnTo>
                    <a:pt x="214630" y="269240"/>
                  </a:lnTo>
                </a:path>
                <a:path w="1064895" h="269239">
                  <a:moveTo>
                    <a:pt x="425453" y="0"/>
                  </a:moveTo>
                  <a:lnTo>
                    <a:pt x="425453" y="269240"/>
                  </a:lnTo>
                </a:path>
                <a:path w="1064895" h="269239">
                  <a:moveTo>
                    <a:pt x="636276" y="0"/>
                  </a:moveTo>
                  <a:lnTo>
                    <a:pt x="636276" y="269240"/>
                  </a:lnTo>
                </a:path>
                <a:path w="1064895" h="269239">
                  <a:moveTo>
                    <a:pt x="847099" y="0"/>
                  </a:moveTo>
                  <a:lnTo>
                    <a:pt x="847099" y="269240"/>
                  </a:lnTo>
                </a:path>
                <a:path w="1064895" h="269239">
                  <a:moveTo>
                    <a:pt x="6350" y="0"/>
                  </a:moveTo>
                  <a:lnTo>
                    <a:pt x="6350" y="269240"/>
                  </a:lnTo>
                </a:path>
                <a:path w="1064895" h="269239">
                  <a:moveTo>
                    <a:pt x="1057922" y="0"/>
                  </a:moveTo>
                  <a:lnTo>
                    <a:pt x="1057922" y="269240"/>
                  </a:lnTo>
                </a:path>
                <a:path w="1064895" h="269239">
                  <a:moveTo>
                    <a:pt x="0" y="6350"/>
                  </a:moveTo>
                  <a:lnTo>
                    <a:pt x="1064272" y="635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700"/>
            </a:p>
          </p:txBody>
        </p:sp>
        <p:sp>
          <p:nvSpPr>
            <p:cNvPr id="36" name="object 36"/>
            <p:cNvSpPr/>
            <p:nvPr/>
          </p:nvSpPr>
          <p:spPr>
            <a:xfrm>
              <a:off x="649783" y="1935430"/>
              <a:ext cx="1064895" cy="0"/>
            </a:xfrm>
            <a:custGeom>
              <a:avLst/>
              <a:gdLst/>
              <a:ahLst/>
              <a:cxnLst/>
              <a:rect l="l" t="t" r="r" b="b"/>
              <a:pathLst>
                <a:path w="1064895">
                  <a:moveTo>
                    <a:pt x="0" y="0"/>
                  </a:moveTo>
                  <a:lnTo>
                    <a:pt x="1064272" y="0"/>
                  </a:lnTo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700"/>
            </a:p>
          </p:txBody>
        </p:sp>
      </p:grpSp>
      <p:grpSp>
        <p:nvGrpSpPr>
          <p:cNvPr id="37" name="object 37"/>
          <p:cNvGrpSpPr/>
          <p:nvPr/>
        </p:nvGrpSpPr>
        <p:grpSpPr>
          <a:xfrm>
            <a:off x="1548320" y="3100863"/>
            <a:ext cx="397193" cy="386715"/>
            <a:chOff x="1032213" y="2067242"/>
            <a:chExt cx="264795" cy="257810"/>
          </a:xfrm>
        </p:grpSpPr>
        <p:pic>
          <p:nvPicPr>
            <p:cNvPr id="38" name="object 3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35388" y="2070417"/>
              <a:ext cx="258264" cy="251286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1035388" y="2070417"/>
              <a:ext cx="258445" cy="251460"/>
            </a:xfrm>
            <a:custGeom>
              <a:avLst/>
              <a:gdLst/>
              <a:ahLst/>
              <a:cxnLst/>
              <a:rect l="l" t="t" r="r" b="b"/>
              <a:pathLst>
                <a:path w="258444" h="251460">
                  <a:moveTo>
                    <a:pt x="0" y="125643"/>
                  </a:moveTo>
                  <a:lnTo>
                    <a:pt x="129132" y="0"/>
                  </a:lnTo>
                  <a:lnTo>
                    <a:pt x="258265" y="125643"/>
                  </a:lnTo>
                  <a:lnTo>
                    <a:pt x="193698" y="125643"/>
                  </a:lnTo>
                  <a:lnTo>
                    <a:pt x="193698" y="251286"/>
                  </a:lnTo>
                  <a:lnTo>
                    <a:pt x="64566" y="251286"/>
                  </a:lnTo>
                  <a:lnTo>
                    <a:pt x="64566" y="125643"/>
                  </a:lnTo>
                  <a:lnTo>
                    <a:pt x="0" y="125643"/>
                  </a:lnTo>
                  <a:close/>
                </a:path>
              </a:pathLst>
            </a:custGeom>
            <a:ln w="6350">
              <a:solidFill>
                <a:srgbClr val="70AD47"/>
              </a:solidFill>
            </a:ln>
          </p:spPr>
          <p:txBody>
            <a:bodyPr wrap="square" lIns="0" tIns="0" rIns="0" bIns="0" rtlCol="0"/>
            <a:lstStyle/>
            <a:p>
              <a:endParaRPr sz="2700"/>
            </a:p>
          </p:txBody>
        </p:sp>
      </p:grpSp>
      <p:grpSp>
        <p:nvGrpSpPr>
          <p:cNvPr id="40" name="object 40"/>
          <p:cNvGrpSpPr/>
          <p:nvPr/>
        </p:nvGrpSpPr>
        <p:grpSpPr>
          <a:xfrm>
            <a:off x="2931023" y="2527860"/>
            <a:ext cx="1597343" cy="403860"/>
            <a:chOff x="1954015" y="1685240"/>
            <a:chExt cx="1064895" cy="269240"/>
          </a:xfrm>
        </p:grpSpPr>
        <p:sp>
          <p:nvSpPr>
            <p:cNvPr id="41" name="object 41"/>
            <p:cNvSpPr/>
            <p:nvPr/>
          </p:nvSpPr>
          <p:spPr>
            <a:xfrm>
              <a:off x="1960359" y="1691601"/>
              <a:ext cx="1052195" cy="243840"/>
            </a:xfrm>
            <a:custGeom>
              <a:avLst/>
              <a:gdLst/>
              <a:ahLst/>
              <a:cxnLst/>
              <a:rect l="l" t="t" r="r" b="b"/>
              <a:pathLst>
                <a:path w="1052195" h="243839">
                  <a:moveTo>
                    <a:pt x="1051572" y="0"/>
                  </a:moveTo>
                  <a:lnTo>
                    <a:pt x="1051572" y="0"/>
                  </a:lnTo>
                  <a:lnTo>
                    <a:pt x="0" y="0"/>
                  </a:lnTo>
                  <a:lnTo>
                    <a:pt x="0" y="243840"/>
                  </a:lnTo>
                  <a:lnTo>
                    <a:pt x="1051572" y="243840"/>
                  </a:lnTo>
                  <a:lnTo>
                    <a:pt x="1051572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 sz="2700"/>
            </a:p>
          </p:txBody>
        </p:sp>
        <p:sp>
          <p:nvSpPr>
            <p:cNvPr id="42" name="object 42"/>
            <p:cNvSpPr/>
            <p:nvPr/>
          </p:nvSpPr>
          <p:spPr>
            <a:xfrm>
              <a:off x="1954015" y="1685240"/>
              <a:ext cx="1064895" cy="269240"/>
            </a:xfrm>
            <a:custGeom>
              <a:avLst/>
              <a:gdLst/>
              <a:ahLst/>
              <a:cxnLst/>
              <a:rect l="l" t="t" r="r" b="b"/>
              <a:pathLst>
                <a:path w="1064895" h="269239">
                  <a:moveTo>
                    <a:pt x="214630" y="0"/>
                  </a:moveTo>
                  <a:lnTo>
                    <a:pt x="214630" y="269240"/>
                  </a:lnTo>
                </a:path>
                <a:path w="1064895" h="269239">
                  <a:moveTo>
                    <a:pt x="425453" y="0"/>
                  </a:moveTo>
                  <a:lnTo>
                    <a:pt x="425453" y="269240"/>
                  </a:lnTo>
                </a:path>
                <a:path w="1064895" h="269239">
                  <a:moveTo>
                    <a:pt x="636276" y="0"/>
                  </a:moveTo>
                  <a:lnTo>
                    <a:pt x="636276" y="269240"/>
                  </a:lnTo>
                </a:path>
                <a:path w="1064895" h="269239">
                  <a:moveTo>
                    <a:pt x="847099" y="0"/>
                  </a:moveTo>
                  <a:lnTo>
                    <a:pt x="847099" y="269240"/>
                  </a:lnTo>
                </a:path>
                <a:path w="1064895" h="269239">
                  <a:moveTo>
                    <a:pt x="6350" y="0"/>
                  </a:moveTo>
                  <a:lnTo>
                    <a:pt x="6350" y="269240"/>
                  </a:lnTo>
                </a:path>
                <a:path w="1064895" h="269239">
                  <a:moveTo>
                    <a:pt x="1057922" y="0"/>
                  </a:moveTo>
                  <a:lnTo>
                    <a:pt x="1057922" y="269240"/>
                  </a:lnTo>
                </a:path>
                <a:path w="1064895" h="269239">
                  <a:moveTo>
                    <a:pt x="0" y="6350"/>
                  </a:moveTo>
                  <a:lnTo>
                    <a:pt x="1064272" y="635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700"/>
            </a:p>
          </p:txBody>
        </p:sp>
        <p:sp>
          <p:nvSpPr>
            <p:cNvPr id="43" name="object 43"/>
            <p:cNvSpPr/>
            <p:nvPr/>
          </p:nvSpPr>
          <p:spPr>
            <a:xfrm>
              <a:off x="1954015" y="1935430"/>
              <a:ext cx="1064895" cy="0"/>
            </a:xfrm>
            <a:custGeom>
              <a:avLst/>
              <a:gdLst/>
              <a:ahLst/>
              <a:cxnLst/>
              <a:rect l="l" t="t" r="r" b="b"/>
              <a:pathLst>
                <a:path w="1064895">
                  <a:moveTo>
                    <a:pt x="0" y="0"/>
                  </a:moveTo>
                  <a:lnTo>
                    <a:pt x="1064272" y="0"/>
                  </a:lnTo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700"/>
            </a:p>
          </p:txBody>
        </p:sp>
      </p:grpSp>
      <p:grpSp>
        <p:nvGrpSpPr>
          <p:cNvPr id="44" name="object 44"/>
          <p:cNvGrpSpPr/>
          <p:nvPr/>
        </p:nvGrpSpPr>
        <p:grpSpPr>
          <a:xfrm>
            <a:off x="3504668" y="3100863"/>
            <a:ext cx="397193" cy="386715"/>
            <a:chOff x="2336445" y="2067242"/>
            <a:chExt cx="264795" cy="257810"/>
          </a:xfrm>
        </p:grpSpPr>
        <p:pic>
          <p:nvPicPr>
            <p:cNvPr id="45" name="object 4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339620" y="2070417"/>
              <a:ext cx="258264" cy="251286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2339620" y="2070417"/>
              <a:ext cx="258445" cy="251460"/>
            </a:xfrm>
            <a:custGeom>
              <a:avLst/>
              <a:gdLst/>
              <a:ahLst/>
              <a:cxnLst/>
              <a:rect l="l" t="t" r="r" b="b"/>
              <a:pathLst>
                <a:path w="258444" h="251460">
                  <a:moveTo>
                    <a:pt x="0" y="125643"/>
                  </a:moveTo>
                  <a:lnTo>
                    <a:pt x="129132" y="0"/>
                  </a:lnTo>
                  <a:lnTo>
                    <a:pt x="258265" y="125643"/>
                  </a:lnTo>
                  <a:lnTo>
                    <a:pt x="193698" y="125643"/>
                  </a:lnTo>
                  <a:lnTo>
                    <a:pt x="193698" y="251286"/>
                  </a:lnTo>
                  <a:lnTo>
                    <a:pt x="64566" y="251286"/>
                  </a:lnTo>
                  <a:lnTo>
                    <a:pt x="64566" y="125643"/>
                  </a:lnTo>
                  <a:lnTo>
                    <a:pt x="0" y="125643"/>
                  </a:lnTo>
                  <a:close/>
                </a:path>
              </a:pathLst>
            </a:custGeom>
            <a:ln w="6350">
              <a:solidFill>
                <a:srgbClr val="70AD47"/>
              </a:solidFill>
            </a:ln>
          </p:spPr>
          <p:txBody>
            <a:bodyPr wrap="square" lIns="0" tIns="0" rIns="0" bIns="0" rtlCol="0"/>
            <a:lstStyle/>
            <a:p>
              <a:endParaRPr sz="2700"/>
            </a:p>
          </p:txBody>
        </p:sp>
      </p:grpSp>
      <p:grpSp>
        <p:nvGrpSpPr>
          <p:cNvPr id="47" name="object 47"/>
          <p:cNvGrpSpPr/>
          <p:nvPr/>
        </p:nvGrpSpPr>
        <p:grpSpPr>
          <a:xfrm>
            <a:off x="4939562" y="2527860"/>
            <a:ext cx="1597343" cy="403860"/>
            <a:chOff x="3293041" y="1685240"/>
            <a:chExt cx="1064895" cy="269240"/>
          </a:xfrm>
        </p:grpSpPr>
        <p:sp>
          <p:nvSpPr>
            <p:cNvPr id="48" name="object 48"/>
            <p:cNvSpPr/>
            <p:nvPr/>
          </p:nvSpPr>
          <p:spPr>
            <a:xfrm>
              <a:off x="3299383" y="1691601"/>
              <a:ext cx="1052195" cy="243840"/>
            </a:xfrm>
            <a:custGeom>
              <a:avLst/>
              <a:gdLst/>
              <a:ahLst/>
              <a:cxnLst/>
              <a:rect l="l" t="t" r="r" b="b"/>
              <a:pathLst>
                <a:path w="1052195" h="243839">
                  <a:moveTo>
                    <a:pt x="1051572" y="0"/>
                  </a:moveTo>
                  <a:lnTo>
                    <a:pt x="1051572" y="0"/>
                  </a:lnTo>
                  <a:lnTo>
                    <a:pt x="0" y="0"/>
                  </a:lnTo>
                  <a:lnTo>
                    <a:pt x="0" y="243840"/>
                  </a:lnTo>
                  <a:lnTo>
                    <a:pt x="1051572" y="243840"/>
                  </a:lnTo>
                  <a:lnTo>
                    <a:pt x="1051572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 sz="2700"/>
            </a:p>
          </p:txBody>
        </p:sp>
        <p:sp>
          <p:nvSpPr>
            <p:cNvPr id="49" name="object 49"/>
            <p:cNvSpPr/>
            <p:nvPr/>
          </p:nvSpPr>
          <p:spPr>
            <a:xfrm>
              <a:off x="3293041" y="1685240"/>
              <a:ext cx="1064895" cy="269240"/>
            </a:xfrm>
            <a:custGeom>
              <a:avLst/>
              <a:gdLst/>
              <a:ahLst/>
              <a:cxnLst/>
              <a:rect l="l" t="t" r="r" b="b"/>
              <a:pathLst>
                <a:path w="1064895" h="269239">
                  <a:moveTo>
                    <a:pt x="214630" y="0"/>
                  </a:moveTo>
                  <a:lnTo>
                    <a:pt x="214630" y="269240"/>
                  </a:lnTo>
                </a:path>
                <a:path w="1064895" h="269239">
                  <a:moveTo>
                    <a:pt x="425453" y="0"/>
                  </a:moveTo>
                  <a:lnTo>
                    <a:pt x="425453" y="269240"/>
                  </a:lnTo>
                </a:path>
                <a:path w="1064895" h="269239">
                  <a:moveTo>
                    <a:pt x="636276" y="0"/>
                  </a:moveTo>
                  <a:lnTo>
                    <a:pt x="636276" y="269240"/>
                  </a:lnTo>
                </a:path>
                <a:path w="1064895" h="269239">
                  <a:moveTo>
                    <a:pt x="847099" y="0"/>
                  </a:moveTo>
                  <a:lnTo>
                    <a:pt x="847099" y="269240"/>
                  </a:lnTo>
                </a:path>
                <a:path w="1064895" h="269239">
                  <a:moveTo>
                    <a:pt x="6350" y="0"/>
                  </a:moveTo>
                  <a:lnTo>
                    <a:pt x="6350" y="269240"/>
                  </a:lnTo>
                </a:path>
                <a:path w="1064895" h="269239">
                  <a:moveTo>
                    <a:pt x="1057922" y="0"/>
                  </a:moveTo>
                  <a:lnTo>
                    <a:pt x="1057922" y="269240"/>
                  </a:lnTo>
                </a:path>
                <a:path w="1064895" h="269239">
                  <a:moveTo>
                    <a:pt x="0" y="6350"/>
                  </a:moveTo>
                  <a:lnTo>
                    <a:pt x="1064272" y="635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700"/>
            </a:p>
          </p:txBody>
        </p:sp>
        <p:sp>
          <p:nvSpPr>
            <p:cNvPr id="50" name="object 50"/>
            <p:cNvSpPr/>
            <p:nvPr/>
          </p:nvSpPr>
          <p:spPr>
            <a:xfrm>
              <a:off x="3293041" y="1935430"/>
              <a:ext cx="1064895" cy="0"/>
            </a:xfrm>
            <a:custGeom>
              <a:avLst/>
              <a:gdLst/>
              <a:ahLst/>
              <a:cxnLst/>
              <a:rect l="l" t="t" r="r" b="b"/>
              <a:pathLst>
                <a:path w="1064895">
                  <a:moveTo>
                    <a:pt x="0" y="0"/>
                  </a:moveTo>
                  <a:lnTo>
                    <a:pt x="1064272" y="0"/>
                  </a:lnTo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700"/>
            </a:p>
          </p:txBody>
        </p:sp>
      </p:grpSp>
      <p:grpSp>
        <p:nvGrpSpPr>
          <p:cNvPr id="51" name="object 51"/>
          <p:cNvGrpSpPr/>
          <p:nvPr/>
        </p:nvGrpSpPr>
        <p:grpSpPr>
          <a:xfrm>
            <a:off x="5513207" y="3100863"/>
            <a:ext cx="397193" cy="386715"/>
            <a:chOff x="3675471" y="2067242"/>
            <a:chExt cx="264795" cy="257810"/>
          </a:xfrm>
        </p:grpSpPr>
        <p:pic>
          <p:nvPicPr>
            <p:cNvPr id="52" name="object 5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678646" y="2070417"/>
              <a:ext cx="258265" cy="251286"/>
            </a:xfrm>
            <a:prstGeom prst="rect">
              <a:avLst/>
            </a:prstGeom>
          </p:spPr>
        </p:pic>
        <p:sp>
          <p:nvSpPr>
            <p:cNvPr id="53" name="object 53"/>
            <p:cNvSpPr/>
            <p:nvPr/>
          </p:nvSpPr>
          <p:spPr>
            <a:xfrm>
              <a:off x="3678646" y="2070417"/>
              <a:ext cx="258445" cy="251460"/>
            </a:xfrm>
            <a:custGeom>
              <a:avLst/>
              <a:gdLst/>
              <a:ahLst/>
              <a:cxnLst/>
              <a:rect l="l" t="t" r="r" b="b"/>
              <a:pathLst>
                <a:path w="258445" h="251460">
                  <a:moveTo>
                    <a:pt x="0" y="125643"/>
                  </a:moveTo>
                  <a:lnTo>
                    <a:pt x="129132" y="0"/>
                  </a:lnTo>
                  <a:lnTo>
                    <a:pt x="258265" y="125643"/>
                  </a:lnTo>
                  <a:lnTo>
                    <a:pt x="193698" y="125643"/>
                  </a:lnTo>
                  <a:lnTo>
                    <a:pt x="193698" y="251286"/>
                  </a:lnTo>
                  <a:lnTo>
                    <a:pt x="64566" y="251286"/>
                  </a:lnTo>
                  <a:lnTo>
                    <a:pt x="64566" y="125643"/>
                  </a:lnTo>
                  <a:lnTo>
                    <a:pt x="0" y="125643"/>
                  </a:lnTo>
                  <a:close/>
                </a:path>
              </a:pathLst>
            </a:custGeom>
            <a:ln w="6350">
              <a:solidFill>
                <a:srgbClr val="70AD47"/>
              </a:solidFill>
            </a:ln>
          </p:spPr>
          <p:txBody>
            <a:bodyPr wrap="square" lIns="0" tIns="0" rIns="0" bIns="0" rtlCol="0"/>
            <a:lstStyle/>
            <a:p>
              <a:endParaRPr sz="2700"/>
            </a:p>
          </p:txBody>
        </p:sp>
      </p:grpSp>
      <p:grpSp>
        <p:nvGrpSpPr>
          <p:cNvPr id="54" name="object 54"/>
          <p:cNvGrpSpPr/>
          <p:nvPr/>
        </p:nvGrpSpPr>
        <p:grpSpPr>
          <a:xfrm>
            <a:off x="6948101" y="2501862"/>
            <a:ext cx="1597343" cy="403860"/>
            <a:chOff x="4632067" y="1667908"/>
            <a:chExt cx="1064895" cy="269240"/>
          </a:xfrm>
        </p:grpSpPr>
        <p:sp>
          <p:nvSpPr>
            <p:cNvPr id="55" name="object 55"/>
            <p:cNvSpPr/>
            <p:nvPr/>
          </p:nvSpPr>
          <p:spPr>
            <a:xfrm>
              <a:off x="4638408" y="1674266"/>
              <a:ext cx="1052195" cy="243840"/>
            </a:xfrm>
            <a:custGeom>
              <a:avLst/>
              <a:gdLst/>
              <a:ahLst/>
              <a:cxnLst/>
              <a:rect l="l" t="t" r="r" b="b"/>
              <a:pathLst>
                <a:path w="1052195" h="243839">
                  <a:moveTo>
                    <a:pt x="419100" y="0"/>
                  </a:moveTo>
                  <a:lnTo>
                    <a:pt x="208280" y="0"/>
                  </a:lnTo>
                  <a:lnTo>
                    <a:pt x="0" y="0"/>
                  </a:lnTo>
                  <a:lnTo>
                    <a:pt x="0" y="243840"/>
                  </a:lnTo>
                  <a:lnTo>
                    <a:pt x="208280" y="243840"/>
                  </a:lnTo>
                  <a:lnTo>
                    <a:pt x="419100" y="243840"/>
                  </a:lnTo>
                  <a:lnTo>
                    <a:pt x="419100" y="0"/>
                  </a:lnTo>
                  <a:close/>
                </a:path>
                <a:path w="1052195" h="243839">
                  <a:moveTo>
                    <a:pt x="1051572" y="0"/>
                  </a:moveTo>
                  <a:lnTo>
                    <a:pt x="840752" y="0"/>
                  </a:lnTo>
                  <a:lnTo>
                    <a:pt x="629932" y="0"/>
                  </a:lnTo>
                  <a:lnTo>
                    <a:pt x="419112" y="0"/>
                  </a:lnTo>
                  <a:lnTo>
                    <a:pt x="419112" y="243840"/>
                  </a:lnTo>
                  <a:lnTo>
                    <a:pt x="629932" y="243840"/>
                  </a:lnTo>
                  <a:lnTo>
                    <a:pt x="840752" y="243840"/>
                  </a:lnTo>
                  <a:lnTo>
                    <a:pt x="1051572" y="243840"/>
                  </a:lnTo>
                  <a:lnTo>
                    <a:pt x="1051572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 sz="2700"/>
            </a:p>
          </p:txBody>
        </p:sp>
        <p:sp>
          <p:nvSpPr>
            <p:cNvPr id="56" name="object 56"/>
            <p:cNvSpPr/>
            <p:nvPr/>
          </p:nvSpPr>
          <p:spPr>
            <a:xfrm>
              <a:off x="4632067" y="1667908"/>
              <a:ext cx="1064895" cy="269240"/>
            </a:xfrm>
            <a:custGeom>
              <a:avLst/>
              <a:gdLst/>
              <a:ahLst/>
              <a:cxnLst/>
              <a:rect l="l" t="t" r="r" b="b"/>
              <a:pathLst>
                <a:path w="1064895" h="269239">
                  <a:moveTo>
                    <a:pt x="214630" y="0"/>
                  </a:moveTo>
                  <a:lnTo>
                    <a:pt x="214630" y="269240"/>
                  </a:lnTo>
                </a:path>
                <a:path w="1064895" h="269239">
                  <a:moveTo>
                    <a:pt x="425453" y="0"/>
                  </a:moveTo>
                  <a:lnTo>
                    <a:pt x="425453" y="269240"/>
                  </a:lnTo>
                </a:path>
                <a:path w="1064895" h="269239">
                  <a:moveTo>
                    <a:pt x="636276" y="0"/>
                  </a:moveTo>
                  <a:lnTo>
                    <a:pt x="636276" y="269240"/>
                  </a:lnTo>
                </a:path>
                <a:path w="1064895" h="269239">
                  <a:moveTo>
                    <a:pt x="847099" y="0"/>
                  </a:moveTo>
                  <a:lnTo>
                    <a:pt x="847099" y="269240"/>
                  </a:lnTo>
                </a:path>
                <a:path w="1064895" h="269239">
                  <a:moveTo>
                    <a:pt x="6350" y="0"/>
                  </a:moveTo>
                  <a:lnTo>
                    <a:pt x="6350" y="269240"/>
                  </a:lnTo>
                </a:path>
                <a:path w="1064895" h="269239">
                  <a:moveTo>
                    <a:pt x="1057922" y="0"/>
                  </a:moveTo>
                  <a:lnTo>
                    <a:pt x="1057922" y="269240"/>
                  </a:lnTo>
                </a:path>
                <a:path w="1064895" h="269239">
                  <a:moveTo>
                    <a:pt x="0" y="6350"/>
                  </a:moveTo>
                  <a:lnTo>
                    <a:pt x="1064272" y="635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700"/>
            </a:p>
          </p:txBody>
        </p:sp>
        <p:sp>
          <p:nvSpPr>
            <p:cNvPr id="57" name="object 57"/>
            <p:cNvSpPr/>
            <p:nvPr/>
          </p:nvSpPr>
          <p:spPr>
            <a:xfrm>
              <a:off x="4632067" y="1918098"/>
              <a:ext cx="1064895" cy="0"/>
            </a:xfrm>
            <a:custGeom>
              <a:avLst/>
              <a:gdLst/>
              <a:ahLst/>
              <a:cxnLst/>
              <a:rect l="l" t="t" r="r" b="b"/>
              <a:pathLst>
                <a:path w="1064895">
                  <a:moveTo>
                    <a:pt x="0" y="0"/>
                  </a:moveTo>
                  <a:lnTo>
                    <a:pt x="1064272" y="0"/>
                  </a:lnTo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700"/>
            </a:p>
          </p:txBody>
        </p:sp>
      </p:grpSp>
      <p:grpSp>
        <p:nvGrpSpPr>
          <p:cNvPr id="58" name="object 58"/>
          <p:cNvGrpSpPr/>
          <p:nvPr/>
        </p:nvGrpSpPr>
        <p:grpSpPr>
          <a:xfrm>
            <a:off x="7521746" y="3074865"/>
            <a:ext cx="397193" cy="386715"/>
            <a:chOff x="5014497" y="2049910"/>
            <a:chExt cx="264795" cy="257810"/>
          </a:xfrm>
        </p:grpSpPr>
        <p:pic>
          <p:nvPicPr>
            <p:cNvPr id="59" name="object 5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017672" y="2053085"/>
              <a:ext cx="258265" cy="251286"/>
            </a:xfrm>
            <a:prstGeom prst="rect">
              <a:avLst/>
            </a:prstGeom>
          </p:spPr>
        </p:pic>
        <p:sp>
          <p:nvSpPr>
            <p:cNvPr id="60" name="object 60"/>
            <p:cNvSpPr/>
            <p:nvPr/>
          </p:nvSpPr>
          <p:spPr>
            <a:xfrm>
              <a:off x="5017672" y="2053085"/>
              <a:ext cx="258445" cy="251460"/>
            </a:xfrm>
            <a:custGeom>
              <a:avLst/>
              <a:gdLst/>
              <a:ahLst/>
              <a:cxnLst/>
              <a:rect l="l" t="t" r="r" b="b"/>
              <a:pathLst>
                <a:path w="258445" h="251460">
                  <a:moveTo>
                    <a:pt x="0" y="125643"/>
                  </a:moveTo>
                  <a:lnTo>
                    <a:pt x="129132" y="0"/>
                  </a:lnTo>
                  <a:lnTo>
                    <a:pt x="258265" y="125643"/>
                  </a:lnTo>
                  <a:lnTo>
                    <a:pt x="193698" y="125643"/>
                  </a:lnTo>
                  <a:lnTo>
                    <a:pt x="193698" y="251286"/>
                  </a:lnTo>
                  <a:lnTo>
                    <a:pt x="64566" y="251286"/>
                  </a:lnTo>
                  <a:lnTo>
                    <a:pt x="64566" y="125643"/>
                  </a:lnTo>
                  <a:lnTo>
                    <a:pt x="0" y="125643"/>
                  </a:lnTo>
                  <a:close/>
                </a:path>
              </a:pathLst>
            </a:custGeom>
            <a:ln w="6350">
              <a:solidFill>
                <a:srgbClr val="70AD47"/>
              </a:solidFill>
            </a:ln>
          </p:spPr>
          <p:txBody>
            <a:bodyPr wrap="square" lIns="0" tIns="0" rIns="0" bIns="0" rtlCol="0"/>
            <a:lstStyle/>
            <a:p>
              <a:endParaRPr sz="2700"/>
            </a:p>
          </p:txBody>
        </p:sp>
      </p:grpSp>
      <p:grpSp>
        <p:nvGrpSpPr>
          <p:cNvPr id="61" name="object 61"/>
          <p:cNvGrpSpPr/>
          <p:nvPr/>
        </p:nvGrpSpPr>
        <p:grpSpPr>
          <a:xfrm>
            <a:off x="8964256" y="2501862"/>
            <a:ext cx="1597343" cy="403860"/>
            <a:chOff x="5976170" y="1667908"/>
            <a:chExt cx="1064895" cy="269240"/>
          </a:xfrm>
        </p:grpSpPr>
        <p:sp>
          <p:nvSpPr>
            <p:cNvPr id="62" name="object 62"/>
            <p:cNvSpPr/>
            <p:nvPr/>
          </p:nvSpPr>
          <p:spPr>
            <a:xfrm>
              <a:off x="5982513" y="1674266"/>
              <a:ext cx="1052195" cy="243840"/>
            </a:xfrm>
            <a:custGeom>
              <a:avLst/>
              <a:gdLst/>
              <a:ahLst/>
              <a:cxnLst/>
              <a:rect l="l" t="t" r="r" b="b"/>
              <a:pathLst>
                <a:path w="1052195" h="243839">
                  <a:moveTo>
                    <a:pt x="1051572" y="0"/>
                  </a:moveTo>
                  <a:lnTo>
                    <a:pt x="1051572" y="0"/>
                  </a:lnTo>
                  <a:lnTo>
                    <a:pt x="0" y="0"/>
                  </a:lnTo>
                  <a:lnTo>
                    <a:pt x="0" y="243840"/>
                  </a:lnTo>
                  <a:lnTo>
                    <a:pt x="1051572" y="243840"/>
                  </a:lnTo>
                  <a:lnTo>
                    <a:pt x="1051572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 sz="2700"/>
            </a:p>
          </p:txBody>
        </p:sp>
        <p:sp>
          <p:nvSpPr>
            <p:cNvPr id="63" name="object 63"/>
            <p:cNvSpPr/>
            <p:nvPr/>
          </p:nvSpPr>
          <p:spPr>
            <a:xfrm>
              <a:off x="5976170" y="1667908"/>
              <a:ext cx="1064895" cy="269240"/>
            </a:xfrm>
            <a:custGeom>
              <a:avLst/>
              <a:gdLst/>
              <a:ahLst/>
              <a:cxnLst/>
              <a:rect l="l" t="t" r="r" b="b"/>
              <a:pathLst>
                <a:path w="1064895" h="269239">
                  <a:moveTo>
                    <a:pt x="214630" y="0"/>
                  </a:moveTo>
                  <a:lnTo>
                    <a:pt x="214630" y="269240"/>
                  </a:lnTo>
                </a:path>
                <a:path w="1064895" h="269239">
                  <a:moveTo>
                    <a:pt x="425453" y="0"/>
                  </a:moveTo>
                  <a:lnTo>
                    <a:pt x="425453" y="269240"/>
                  </a:lnTo>
                </a:path>
                <a:path w="1064895" h="269239">
                  <a:moveTo>
                    <a:pt x="636276" y="0"/>
                  </a:moveTo>
                  <a:lnTo>
                    <a:pt x="636276" y="269240"/>
                  </a:lnTo>
                </a:path>
                <a:path w="1064895" h="269239">
                  <a:moveTo>
                    <a:pt x="847099" y="0"/>
                  </a:moveTo>
                  <a:lnTo>
                    <a:pt x="847099" y="269240"/>
                  </a:lnTo>
                </a:path>
                <a:path w="1064895" h="269239">
                  <a:moveTo>
                    <a:pt x="6350" y="0"/>
                  </a:moveTo>
                  <a:lnTo>
                    <a:pt x="6350" y="269240"/>
                  </a:lnTo>
                </a:path>
                <a:path w="1064895" h="269239">
                  <a:moveTo>
                    <a:pt x="1057922" y="0"/>
                  </a:moveTo>
                  <a:lnTo>
                    <a:pt x="1057922" y="269240"/>
                  </a:lnTo>
                </a:path>
                <a:path w="1064895" h="269239">
                  <a:moveTo>
                    <a:pt x="0" y="6350"/>
                  </a:moveTo>
                  <a:lnTo>
                    <a:pt x="1064272" y="635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700"/>
            </a:p>
          </p:txBody>
        </p:sp>
        <p:sp>
          <p:nvSpPr>
            <p:cNvPr id="64" name="object 64"/>
            <p:cNvSpPr/>
            <p:nvPr/>
          </p:nvSpPr>
          <p:spPr>
            <a:xfrm>
              <a:off x="5976170" y="1918098"/>
              <a:ext cx="1064895" cy="0"/>
            </a:xfrm>
            <a:custGeom>
              <a:avLst/>
              <a:gdLst/>
              <a:ahLst/>
              <a:cxnLst/>
              <a:rect l="l" t="t" r="r" b="b"/>
              <a:pathLst>
                <a:path w="1064895">
                  <a:moveTo>
                    <a:pt x="0" y="0"/>
                  </a:moveTo>
                  <a:lnTo>
                    <a:pt x="1064272" y="0"/>
                  </a:lnTo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700"/>
            </a:p>
          </p:txBody>
        </p:sp>
      </p:grpSp>
      <p:grpSp>
        <p:nvGrpSpPr>
          <p:cNvPr id="65" name="object 65"/>
          <p:cNvGrpSpPr/>
          <p:nvPr/>
        </p:nvGrpSpPr>
        <p:grpSpPr>
          <a:xfrm>
            <a:off x="9537901" y="3074865"/>
            <a:ext cx="397193" cy="386715"/>
            <a:chOff x="6358600" y="2049910"/>
            <a:chExt cx="264795" cy="257810"/>
          </a:xfrm>
        </p:grpSpPr>
        <p:pic>
          <p:nvPicPr>
            <p:cNvPr id="66" name="object 6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361775" y="2053085"/>
              <a:ext cx="258264" cy="251286"/>
            </a:xfrm>
            <a:prstGeom prst="rect">
              <a:avLst/>
            </a:prstGeom>
          </p:spPr>
        </p:pic>
        <p:sp>
          <p:nvSpPr>
            <p:cNvPr id="67" name="object 67"/>
            <p:cNvSpPr/>
            <p:nvPr/>
          </p:nvSpPr>
          <p:spPr>
            <a:xfrm>
              <a:off x="6361775" y="2053085"/>
              <a:ext cx="258445" cy="251460"/>
            </a:xfrm>
            <a:custGeom>
              <a:avLst/>
              <a:gdLst/>
              <a:ahLst/>
              <a:cxnLst/>
              <a:rect l="l" t="t" r="r" b="b"/>
              <a:pathLst>
                <a:path w="258445" h="251460">
                  <a:moveTo>
                    <a:pt x="0" y="125643"/>
                  </a:moveTo>
                  <a:lnTo>
                    <a:pt x="129132" y="0"/>
                  </a:lnTo>
                  <a:lnTo>
                    <a:pt x="258265" y="125643"/>
                  </a:lnTo>
                  <a:lnTo>
                    <a:pt x="193698" y="125643"/>
                  </a:lnTo>
                  <a:lnTo>
                    <a:pt x="193698" y="251286"/>
                  </a:lnTo>
                  <a:lnTo>
                    <a:pt x="64566" y="251286"/>
                  </a:lnTo>
                  <a:lnTo>
                    <a:pt x="64566" y="125643"/>
                  </a:lnTo>
                  <a:lnTo>
                    <a:pt x="0" y="125643"/>
                  </a:lnTo>
                  <a:close/>
                </a:path>
              </a:pathLst>
            </a:custGeom>
            <a:ln w="6350">
              <a:solidFill>
                <a:srgbClr val="70AD47"/>
              </a:solidFill>
            </a:ln>
          </p:spPr>
          <p:txBody>
            <a:bodyPr wrap="square" lIns="0" tIns="0" rIns="0" bIns="0" rtlCol="0"/>
            <a:lstStyle/>
            <a:p>
              <a:endParaRPr sz="2700"/>
            </a:p>
          </p:txBody>
        </p:sp>
      </p:grpSp>
      <p:sp>
        <p:nvSpPr>
          <p:cNvPr id="68" name="object 68"/>
          <p:cNvSpPr txBox="1"/>
          <p:nvPr/>
        </p:nvSpPr>
        <p:spPr>
          <a:xfrm>
            <a:off x="4995389" y="8077963"/>
            <a:ext cx="1924050" cy="43473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sz="2700" dirty="0">
                <a:latin typeface="Calibri"/>
                <a:cs typeface="Calibri"/>
              </a:rPr>
              <a:t>I</a:t>
            </a:r>
            <a:r>
              <a:rPr sz="2700" spc="-45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ate</a:t>
            </a:r>
            <a:r>
              <a:rPr sz="2700" spc="-38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an</a:t>
            </a:r>
            <a:r>
              <a:rPr sz="2700" spc="-30" dirty="0">
                <a:latin typeface="Calibri"/>
                <a:cs typeface="Calibri"/>
              </a:rPr>
              <a:t> apple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69" name="object 69"/>
          <p:cNvSpPr/>
          <p:nvPr/>
        </p:nvSpPr>
        <p:spPr>
          <a:xfrm>
            <a:off x="387398" y="6473971"/>
            <a:ext cx="10785158" cy="534353"/>
          </a:xfrm>
          <a:custGeom>
            <a:avLst/>
            <a:gdLst/>
            <a:ahLst/>
            <a:cxnLst/>
            <a:rect l="l" t="t" r="r" b="b"/>
            <a:pathLst>
              <a:path w="7190105" h="356235">
                <a:moveTo>
                  <a:pt x="7130225" y="0"/>
                </a:moveTo>
                <a:lnTo>
                  <a:pt x="59331" y="0"/>
                </a:lnTo>
                <a:lnTo>
                  <a:pt x="36236" y="4662"/>
                </a:lnTo>
                <a:lnTo>
                  <a:pt x="17377" y="17377"/>
                </a:lnTo>
                <a:lnTo>
                  <a:pt x="4662" y="36237"/>
                </a:lnTo>
                <a:lnTo>
                  <a:pt x="0" y="59331"/>
                </a:lnTo>
                <a:lnTo>
                  <a:pt x="0" y="296658"/>
                </a:lnTo>
                <a:lnTo>
                  <a:pt x="4662" y="319752"/>
                </a:lnTo>
                <a:lnTo>
                  <a:pt x="17377" y="338611"/>
                </a:lnTo>
                <a:lnTo>
                  <a:pt x="36236" y="351326"/>
                </a:lnTo>
                <a:lnTo>
                  <a:pt x="59331" y="355988"/>
                </a:lnTo>
                <a:lnTo>
                  <a:pt x="7130225" y="355988"/>
                </a:lnTo>
                <a:lnTo>
                  <a:pt x="7153320" y="351326"/>
                </a:lnTo>
                <a:lnTo>
                  <a:pt x="7172179" y="338611"/>
                </a:lnTo>
                <a:lnTo>
                  <a:pt x="7184894" y="319752"/>
                </a:lnTo>
                <a:lnTo>
                  <a:pt x="7189557" y="296658"/>
                </a:lnTo>
                <a:lnTo>
                  <a:pt x="7189557" y="59331"/>
                </a:lnTo>
                <a:lnTo>
                  <a:pt x="7184894" y="36237"/>
                </a:lnTo>
                <a:lnTo>
                  <a:pt x="7172179" y="17377"/>
                </a:lnTo>
                <a:lnTo>
                  <a:pt x="7153320" y="4662"/>
                </a:lnTo>
                <a:lnTo>
                  <a:pt x="7130225" y="0"/>
                </a:lnTo>
                <a:close/>
              </a:path>
            </a:pathLst>
          </a:custGeom>
          <a:solidFill>
            <a:srgbClr val="FFE699"/>
          </a:solidFill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70" name="object 70"/>
          <p:cNvSpPr txBox="1"/>
          <p:nvPr/>
        </p:nvSpPr>
        <p:spPr>
          <a:xfrm>
            <a:off x="5105289" y="6496051"/>
            <a:ext cx="1349691" cy="43473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sz="2700" spc="-45" dirty="0">
                <a:latin typeface="Calibri"/>
                <a:cs typeface="Calibri"/>
              </a:rPr>
              <a:t>Tokenizer</a:t>
            </a:r>
            <a:endParaRPr sz="2700">
              <a:latin typeface="Calibri"/>
              <a:cs typeface="Calibri"/>
            </a:endParaRPr>
          </a:p>
        </p:txBody>
      </p:sp>
      <p:grpSp>
        <p:nvGrpSpPr>
          <p:cNvPr id="71" name="object 71"/>
          <p:cNvGrpSpPr/>
          <p:nvPr/>
        </p:nvGrpSpPr>
        <p:grpSpPr>
          <a:xfrm>
            <a:off x="5581103" y="7426377"/>
            <a:ext cx="397193" cy="386715"/>
            <a:chOff x="3720735" y="4950918"/>
            <a:chExt cx="264795" cy="257810"/>
          </a:xfrm>
        </p:grpSpPr>
        <p:pic>
          <p:nvPicPr>
            <p:cNvPr id="72" name="object 7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723910" y="4954093"/>
              <a:ext cx="258264" cy="251286"/>
            </a:xfrm>
            <a:prstGeom prst="rect">
              <a:avLst/>
            </a:prstGeom>
          </p:spPr>
        </p:pic>
        <p:sp>
          <p:nvSpPr>
            <p:cNvPr id="73" name="object 73"/>
            <p:cNvSpPr/>
            <p:nvPr/>
          </p:nvSpPr>
          <p:spPr>
            <a:xfrm>
              <a:off x="3723910" y="4954093"/>
              <a:ext cx="258445" cy="251460"/>
            </a:xfrm>
            <a:custGeom>
              <a:avLst/>
              <a:gdLst/>
              <a:ahLst/>
              <a:cxnLst/>
              <a:rect l="l" t="t" r="r" b="b"/>
              <a:pathLst>
                <a:path w="258445" h="251460">
                  <a:moveTo>
                    <a:pt x="0" y="125643"/>
                  </a:moveTo>
                  <a:lnTo>
                    <a:pt x="129132" y="0"/>
                  </a:lnTo>
                  <a:lnTo>
                    <a:pt x="258265" y="125643"/>
                  </a:lnTo>
                  <a:lnTo>
                    <a:pt x="193698" y="125643"/>
                  </a:lnTo>
                  <a:lnTo>
                    <a:pt x="193698" y="251286"/>
                  </a:lnTo>
                  <a:lnTo>
                    <a:pt x="64566" y="251286"/>
                  </a:lnTo>
                  <a:lnTo>
                    <a:pt x="64566" y="125643"/>
                  </a:lnTo>
                  <a:lnTo>
                    <a:pt x="0" y="125643"/>
                  </a:lnTo>
                  <a:close/>
                </a:path>
              </a:pathLst>
            </a:custGeom>
            <a:ln w="6350">
              <a:solidFill>
                <a:srgbClr val="70AD47"/>
              </a:solidFill>
            </a:ln>
          </p:spPr>
          <p:txBody>
            <a:bodyPr wrap="square" lIns="0" tIns="0" rIns="0" bIns="0" rtlCol="0"/>
            <a:lstStyle/>
            <a:p>
              <a:endParaRPr sz="2700"/>
            </a:p>
          </p:txBody>
        </p:sp>
      </p:grpSp>
      <p:grpSp>
        <p:nvGrpSpPr>
          <p:cNvPr id="74" name="object 74"/>
          <p:cNvGrpSpPr/>
          <p:nvPr/>
        </p:nvGrpSpPr>
        <p:grpSpPr>
          <a:xfrm>
            <a:off x="5562644" y="5786919"/>
            <a:ext cx="397193" cy="386715"/>
            <a:chOff x="3708429" y="3857946"/>
            <a:chExt cx="264795" cy="257810"/>
          </a:xfrm>
        </p:grpSpPr>
        <p:pic>
          <p:nvPicPr>
            <p:cNvPr id="75" name="object 7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711604" y="3861121"/>
              <a:ext cx="258264" cy="251286"/>
            </a:xfrm>
            <a:prstGeom prst="rect">
              <a:avLst/>
            </a:prstGeom>
          </p:spPr>
        </p:pic>
        <p:sp>
          <p:nvSpPr>
            <p:cNvPr id="76" name="object 76"/>
            <p:cNvSpPr/>
            <p:nvPr/>
          </p:nvSpPr>
          <p:spPr>
            <a:xfrm>
              <a:off x="3711604" y="3861121"/>
              <a:ext cx="258445" cy="251460"/>
            </a:xfrm>
            <a:custGeom>
              <a:avLst/>
              <a:gdLst/>
              <a:ahLst/>
              <a:cxnLst/>
              <a:rect l="l" t="t" r="r" b="b"/>
              <a:pathLst>
                <a:path w="258445" h="251460">
                  <a:moveTo>
                    <a:pt x="0" y="125643"/>
                  </a:moveTo>
                  <a:lnTo>
                    <a:pt x="129132" y="0"/>
                  </a:lnTo>
                  <a:lnTo>
                    <a:pt x="258265" y="125643"/>
                  </a:lnTo>
                  <a:lnTo>
                    <a:pt x="193698" y="125643"/>
                  </a:lnTo>
                  <a:lnTo>
                    <a:pt x="193698" y="251286"/>
                  </a:lnTo>
                  <a:lnTo>
                    <a:pt x="64566" y="251286"/>
                  </a:lnTo>
                  <a:lnTo>
                    <a:pt x="64566" y="125643"/>
                  </a:lnTo>
                  <a:lnTo>
                    <a:pt x="0" y="125643"/>
                  </a:lnTo>
                  <a:close/>
                </a:path>
              </a:pathLst>
            </a:custGeom>
            <a:ln w="6350">
              <a:solidFill>
                <a:srgbClr val="70AD47"/>
              </a:solidFill>
            </a:ln>
          </p:spPr>
          <p:txBody>
            <a:bodyPr wrap="square" lIns="0" tIns="0" rIns="0" bIns="0" rtlCol="0"/>
            <a:lstStyle/>
            <a:p>
              <a:endParaRPr sz="2700"/>
            </a:p>
          </p:txBody>
        </p:sp>
      </p:grpSp>
      <p:sp>
        <p:nvSpPr>
          <p:cNvPr id="77" name="object 77"/>
          <p:cNvSpPr txBox="1"/>
          <p:nvPr/>
        </p:nvSpPr>
        <p:spPr>
          <a:xfrm>
            <a:off x="5137846" y="1690879"/>
            <a:ext cx="867728" cy="43473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57150">
              <a:spcBef>
                <a:spcPts val="150"/>
              </a:spcBef>
            </a:pPr>
            <a:r>
              <a:rPr sz="4050" i="1" spc="-23" baseline="9259" dirty="0">
                <a:latin typeface="Calibri"/>
                <a:cs typeface="Calibri"/>
              </a:rPr>
              <a:t>d</a:t>
            </a:r>
            <a:r>
              <a:rPr i="1" spc="-15" dirty="0">
                <a:latin typeface="Calibri"/>
                <a:cs typeface="Calibri"/>
              </a:rPr>
              <a:t>model</a:t>
            </a:r>
            <a:endParaRPr>
              <a:latin typeface="Calibri"/>
              <a:cs typeface="Calibri"/>
            </a:endParaRPr>
          </a:p>
        </p:txBody>
      </p:sp>
      <p:sp>
        <p:nvSpPr>
          <p:cNvPr id="79" name="object 79"/>
          <p:cNvSpPr txBox="1"/>
          <p:nvPr/>
        </p:nvSpPr>
        <p:spPr>
          <a:xfrm>
            <a:off x="3432842" y="8987789"/>
            <a:ext cx="4693920" cy="474169"/>
          </a:xfrm>
          <a:prstGeom prst="rect">
            <a:avLst/>
          </a:prstGeom>
        </p:spPr>
        <p:txBody>
          <a:bodyPr vert="horz" wrap="square" lIns="0" tIns="12383" rIns="0" bIns="0" rtlCol="0">
            <a:spAutoFit/>
          </a:bodyPr>
          <a:lstStyle/>
          <a:p>
            <a:pPr marL="19050">
              <a:spcBef>
                <a:spcPts val="98"/>
              </a:spcBef>
            </a:pPr>
            <a:r>
              <a:rPr sz="3000" dirty="0">
                <a:solidFill>
                  <a:srgbClr val="FF0000"/>
                </a:solidFill>
                <a:latin typeface="Calibri"/>
                <a:cs typeface="Calibri"/>
              </a:rPr>
              <a:t>Generate</a:t>
            </a:r>
            <a:r>
              <a:rPr sz="3000" spc="1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FF0000"/>
                </a:solidFill>
                <a:latin typeface="Calibri"/>
                <a:cs typeface="Calibri"/>
              </a:rPr>
              <a:t>Input</a:t>
            </a:r>
            <a:r>
              <a:rPr sz="3000" spc="3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000" spc="-15" dirty="0">
                <a:solidFill>
                  <a:srgbClr val="FF0000"/>
                </a:solidFill>
                <a:latin typeface="Calibri"/>
                <a:cs typeface="Calibri"/>
              </a:rPr>
              <a:t>Emebeddings</a:t>
            </a:r>
            <a:endParaRPr sz="3000">
              <a:latin typeface="Calibri"/>
              <a:cs typeface="Calibri"/>
            </a:endParaRPr>
          </a:p>
        </p:txBody>
      </p:sp>
      <p:sp>
        <p:nvSpPr>
          <p:cNvPr id="80" name="object 80"/>
          <p:cNvSpPr txBox="1">
            <a:spLocks noGrp="1"/>
          </p:cNvSpPr>
          <p:nvPr>
            <p:ph type="sldNum" sz="quarter" idx="7"/>
          </p:nvPr>
        </p:nvSpPr>
        <p:spPr>
          <a:xfrm>
            <a:off x="11664267" y="6371008"/>
            <a:ext cx="322579" cy="2114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193675">
              <a:spcBef>
                <a:spcPts val="40"/>
              </a:spcBef>
            </a:pPr>
            <a:fld id="{81D60167-4931-47E6-BA6A-407CBD079E47}" type="slidenum">
              <a:rPr lang="en-GB" spc="-50" smtClean="0"/>
              <a:pPr marL="193675">
                <a:spcBef>
                  <a:spcPts val="40"/>
                </a:spcBef>
              </a:pPr>
              <a:t>51</a:t>
            </a:fld>
            <a:endParaRPr spc="-75" dirty="0"/>
          </a:p>
        </p:txBody>
      </p:sp>
      <p:sp>
        <p:nvSpPr>
          <p:cNvPr id="78" name="object 78" descr="$PPTXTitle"/>
          <p:cNvSpPr txBox="1">
            <a:spLocks noGrp="1"/>
          </p:cNvSpPr>
          <p:nvPr>
            <p:ph type="title"/>
          </p:nvPr>
        </p:nvSpPr>
        <p:spPr>
          <a:xfrm>
            <a:off x="8131307" y="717104"/>
            <a:ext cx="1841183" cy="696344"/>
          </a:xfrm>
          <a:prstGeom prst="rect">
            <a:avLst/>
          </a:prstGeom>
        </p:spPr>
        <p:txBody>
          <a:bodyPr vert="horz" wrap="square" lIns="0" tIns="19050" rIns="0" bIns="0" rtlCol="0" anchor="ctr">
            <a:spAutoFit/>
          </a:bodyPr>
          <a:lstStyle/>
          <a:p>
            <a:pPr marL="19050">
              <a:spcBef>
                <a:spcPts val="150"/>
              </a:spcBef>
            </a:pPr>
            <a:r>
              <a:rPr spc="-15" dirty="0"/>
              <a:t>Inputs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2413873" y="2724911"/>
            <a:ext cx="3094671" cy="5346381"/>
            <a:chOff x="8275915" y="1816607"/>
            <a:chExt cx="2063114" cy="3564254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57616" y="1816607"/>
              <a:ext cx="1981200" cy="3486912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84464" y="3971543"/>
              <a:ext cx="2036064" cy="140208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8280678" y="3968108"/>
              <a:ext cx="2044064" cy="1407795"/>
            </a:xfrm>
            <a:custGeom>
              <a:avLst/>
              <a:gdLst/>
              <a:ahLst/>
              <a:cxnLst/>
              <a:rect l="l" t="t" r="r" b="b"/>
              <a:pathLst>
                <a:path w="2044065" h="1407795">
                  <a:moveTo>
                    <a:pt x="0" y="0"/>
                  </a:moveTo>
                  <a:lnTo>
                    <a:pt x="2043529" y="0"/>
                  </a:lnTo>
                  <a:lnTo>
                    <a:pt x="2043529" y="1407724"/>
                  </a:lnTo>
                  <a:lnTo>
                    <a:pt x="0" y="1407724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700"/>
            </a:p>
          </p:txBody>
        </p:sp>
      </p:grpSp>
      <p:sp>
        <p:nvSpPr>
          <p:cNvPr id="6" name="object 6" descr="$PPTXTitle"/>
          <p:cNvSpPr txBox="1">
            <a:spLocks noGrp="1"/>
          </p:cNvSpPr>
          <p:nvPr>
            <p:ph type="title"/>
          </p:nvPr>
        </p:nvSpPr>
        <p:spPr>
          <a:xfrm>
            <a:off x="685800" y="720213"/>
            <a:ext cx="12344400" cy="1097992"/>
          </a:xfrm>
          <a:prstGeom prst="rect">
            <a:avLst/>
          </a:prstGeom>
        </p:spPr>
        <p:txBody>
          <a:bodyPr vert="horz" wrap="square" lIns="0" tIns="416813" rIns="0" bIns="0" rtlCol="0" anchor="ctr">
            <a:spAutoFit/>
          </a:bodyPr>
          <a:lstStyle/>
          <a:p>
            <a:pPr marL="5673090">
              <a:spcBef>
                <a:spcPts val="150"/>
              </a:spcBef>
            </a:pPr>
            <a:r>
              <a:rPr dirty="0"/>
              <a:t>Positional</a:t>
            </a:r>
            <a:r>
              <a:rPr spc="-233" dirty="0"/>
              <a:t> </a:t>
            </a:r>
            <a:r>
              <a:rPr spc="-15" dirty="0"/>
              <a:t>Encoding</a:t>
            </a:r>
          </a:p>
        </p:txBody>
      </p:sp>
      <p:sp>
        <p:nvSpPr>
          <p:cNvPr id="7" name="object 7"/>
          <p:cNvSpPr/>
          <p:nvPr/>
        </p:nvSpPr>
        <p:spPr>
          <a:xfrm>
            <a:off x="967675" y="2986157"/>
            <a:ext cx="1525904" cy="534353"/>
          </a:xfrm>
          <a:custGeom>
            <a:avLst/>
            <a:gdLst/>
            <a:ahLst/>
            <a:cxnLst/>
            <a:rect l="l" t="t" r="r" b="b"/>
            <a:pathLst>
              <a:path w="1017269" h="356235">
                <a:moveTo>
                  <a:pt x="957446" y="0"/>
                </a:moveTo>
                <a:lnTo>
                  <a:pt x="59332" y="0"/>
                </a:lnTo>
                <a:lnTo>
                  <a:pt x="36237" y="4662"/>
                </a:lnTo>
                <a:lnTo>
                  <a:pt x="17377" y="17378"/>
                </a:lnTo>
                <a:lnTo>
                  <a:pt x="4662" y="36237"/>
                </a:lnTo>
                <a:lnTo>
                  <a:pt x="0" y="59331"/>
                </a:lnTo>
                <a:lnTo>
                  <a:pt x="0" y="296656"/>
                </a:lnTo>
                <a:lnTo>
                  <a:pt x="4662" y="319751"/>
                </a:lnTo>
                <a:lnTo>
                  <a:pt x="17377" y="338610"/>
                </a:lnTo>
                <a:lnTo>
                  <a:pt x="36237" y="351326"/>
                </a:lnTo>
                <a:lnTo>
                  <a:pt x="59332" y="355988"/>
                </a:lnTo>
                <a:lnTo>
                  <a:pt x="957446" y="355988"/>
                </a:lnTo>
                <a:lnTo>
                  <a:pt x="980540" y="351326"/>
                </a:lnTo>
                <a:lnTo>
                  <a:pt x="999400" y="338610"/>
                </a:lnTo>
                <a:lnTo>
                  <a:pt x="1012115" y="319751"/>
                </a:lnTo>
                <a:lnTo>
                  <a:pt x="1016778" y="296656"/>
                </a:lnTo>
                <a:lnTo>
                  <a:pt x="1016778" y="59331"/>
                </a:lnTo>
                <a:lnTo>
                  <a:pt x="1012115" y="36237"/>
                </a:lnTo>
                <a:lnTo>
                  <a:pt x="999400" y="17378"/>
                </a:lnTo>
                <a:lnTo>
                  <a:pt x="980540" y="4662"/>
                </a:lnTo>
                <a:lnTo>
                  <a:pt x="957446" y="0"/>
                </a:lnTo>
                <a:close/>
              </a:path>
            </a:pathLst>
          </a:custGeom>
          <a:solidFill>
            <a:srgbClr val="8FAADC"/>
          </a:solidFill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8" name="object 8"/>
          <p:cNvSpPr txBox="1"/>
          <p:nvPr/>
        </p:nvSpPr>
        <p:spPr>
          <a:xfrm>
            <a:off x="1668346" y="3007614"/>
            <a:ext cx="124778" cy="43473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sz="2700" spc="-75" dirty="0">
                <a:latin typeface="Calibri"/>
                <a:cs typeface="Calibri"/>
              </a:rPr>
              <a:t>I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976214" y="2986156"/>
            <a:ext cx="1525904" cy="534353"/>
          </a:xfrm>
          <a:custGeom>
            <a:avLst/>
            <a:gdLst/>
            <a:ahLst/>
            <a:cxnLst/>
            <a:rect l="l" t="t" r="r" b="b"/>
            <a:pathLst>
              <a:path w="1017269" h="356235">
                <a:moveTo>
                  <a:pt x="957446" y="0"/>
                </a:moveTo>
                <a:lnTo>
                  <a:pt x="59333" y="0"/>
                </a:lnTo>
                <a:lnTo>
                  <a:pt x="36238" y="4662"/>
                </a:lnTo>
                <a:lnTo>
                  <a:pt x="17378" y="17378"/>
                </a:lnTo>
                <a:lnTo>
                  <a:pt x="4662" y="36237"/>
                </a:lnTo>
                <a:lnTo>
                  <a:pt x="0" y="59331"/>
                </a:lnTo>
                <a:lnTo>
                  <a:pt x="0" y="296656"/>
                </a:lnTo>
                <a:lnTo>
                  <a:pt x="4662" y="319751"/>
                </a:lnTo>
                <a:lnTo>
                  <a:pt x="17378" y="338610"/>
                </a:lnTo>
                <a:lnTo>
                  <a:pt x="36238" y="351326"/>
                </a:lnTo>
                <a:lnTo>
                  <a:pt x="59333" y="355988"/>
                </a:lnTo>
                <a:lnTo>
                  <a:pt x="957446" y="355988"/>
                </a:lnTo>
                <a:lnTo>
                  <a:pt x="980541" y="351326"/>
                </a:lnTo>
                <a:lnTo>
                  <a:pt x="999400" y="338610"/>
                </a:lnTo>
                <a:lnTo>
                  <a:pt x="1012115" y="319751"/>
                </a:lnTo>
                <a:lnTo>
                  <a:pt x="1016778" y="296656"/>
                </a:lnTo>
                <a:lnTo>
                  <a:pt x="1016778" y="59331"/>
                </a:lnTo>
                <a:lnTo>
                  <a:pt x="1012115" y="36237"/>
                </a:lnTo>
                <a:lnTo>
                  <a:pt x="999400" y="17378"/>
                </a:lnTo>
                <a:lnTo>
                  <a:pt x="980541" y="4662"/>
                </a:lnTo>
                <a:lnTo>
                  <a:pt x="957446" y="0"/>
                </a:lnTo>
                <a:close/>
              </a:path>
            </a:pathLst>
          </a:custGeom>
          <a:solidFill>
            <a:srgbClr val="8FAADC"/>
          </a:solidFill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10" name="object 10"/>
          <p:cNvSpPr txBox="1"/>
          <p:nvPr/>
        </p:nvSpPr>
        <p:spPr>
          <a:xfrm>
            <a:off x="3498148" y="3007615"/>
            <a:ext cx="481013" cy="43473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sz="2700" spc="-38" dirty="0">
                <a:latin typeface="Calibri"/>
                <a:cs typeface="Calibri"/>
              </a:rPr>
              <a:t>ate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984753" y="2986156"/>
            <a:ext cx="1525904" cy="534353"/>
          </a:xfrm>
          <a:custGeom>
            <a:avLst/>
            <a:gdLst/>
            <a:ahLst/>
            <a:cxnLst/>
            <a:rect l="l" t="t" r="r" b="b"/>
            <a:pathLst>
              <a:path w="1017270" h="356235">
                <a:moveTo>
                  <a:pt x="957446" y="0"/>
                </a:moveTo>
                <a:lnTo>
                  <a:pt x="59333" y="0"/>
                </a:lnTo>
                <a:lnTo>
                  <a:pt x="36238" y="4662"/>
                </a:lnTo>
                <a:lnTo>
                  <a:pt x="17378" y="17378"/>
                </a:lnTo>
                <a:lnTo>
                  <a:pt x="4662" y="36237"/>
                </a:lnTo>
                <a:lnTo>
                  <a:pt x="0" y="59331"/>
                </a:lnTo>
                <a:lnTo>
                  <a:pt x="0" y="296656"/>
                </a:lnTo>
                <a:lnTo>
                  <a:pt x="4662" y="319751"/>
                </a:lnTo>
                <a:lnTo>
                  <a:pt x="17378" y="338610"/>
                </a:lnTo>
                <a:lnTo>
                  <a:pt x="36238" y="351326"/>
                </a:lnTo>
                <a:lnTo>
                  <a:pt x="59333" y="355988"/>
                </a:lnTo>
                <a:lnTo>
                  <a:pt x="957446" y="355988"/>
                </a:lnTo>
                <a:lnTo>
                  <a:pt x="980541" y="351326"/>
                </a:lnTo>
                <a:lnTo>
                  <a:pt x="999400" y="338610"/>
                </a:lnTo>
                <a:lnTo>
                  <a:pt x="1012115" y="319751"/>
                </a:lnTo>
                <a:lnTo>
                  <a:pt x="1016778" y="296656"/>
                </a:lnTo>
                <a:lnTo>
                  <a:pt x="1016778" y="59331"/>
                </a:lnTo>
                <a:lnTo>
                  <a:pt x="1012115" y="36237"/>
                </a:lnTo>
                <a:lnTo>
                  <a:pt x="999400" y="17378"/>
                </a:lnTo>
                <a:lnTo>
                  <a:pt x="980541" y="4662"/>
                </a:lnTo>
                <a:lnTo>
                  <a:pt x="957446" y="0"/>
                </a:lnTo>
                <a:close/>
              </a:path>
            </a:pathLst>
          </a:custGeom>
          <a:solidFill>
            <a:srgbClr val="8FAADC"/>
          </a:solidFill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12" name="object 12"/>
          <p:cNvSpPr txBox="1"/>
          <p:nvPr/>
        </p:nvSpPr>
        <p:spPr>
          <a:xfrm>
            <a:off x="5555646" y="3007615"/>
            <a:ext cx="382905" cy="43473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sz="2700" spc="-38" dirty="0">
                <a:latin typeface="Calibri"/>
                <a:cs typeface="Calibri"/>
              </a:rPr>
              <a:t>an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6993293" y="2986156"/>
            <a:ext cx="1525904" cy="534353"/>
          </a:xfrm>
          <a:custGeom>
            <a:avLst/>
            <a:gdLst/>
            <a:ahLst/>
            <a:cxnLst/>
            <a:rect l="l" t="t" r="r" b="b"/>
            <a:pathLst>
              <a:path w="1017270" h="356235">
                <a:moveTo>
                  <a:pt x="957445" y="0"/>
                </a:moveTo>
                <a:lnTo>
                  <a:pt x="59331" y="0"/>
                </a:lnTo>
                <a:lnTo>
                  <a:pt x="36237" y="4662"/>
                </a:lnTo>
                <a:lnTo>
                  <a:pt x="17377" y="17378"/>
                </a:lnTo>
                <a:lnTo>
                  <a:pt x="4662" y="36237"/>
                </a:lnTo>
                <a:lnTo>
                  <a:pt x="0" y="59331"/>
                </a:lnTo>
                <a:lnTo>
                  <a:pt x="0" y="296656"/>
                </a:lnTo>
                <a:lnTo>
                  <a:pt x="4662" y="319751"/>
                </a:lnTo>
                <a:lnTo>
                  <a:pt x="17377" y="338610"/>
                </a:lnTo>
                <a:lnTo>
                  <a:pt x="36237" y="351326"/>
                </a:lnTo>
                <a:lnTo>
                  <a:pt x="59331" y="355988"/>
                </a:lnTo>
                <a:lnTo>
                  <a:pt x="957445" y="355988"/>
                </a:lnTo>
                <a:lnTo>
                  <a:pt x="980540" y="351326"/>
                </a:lnTo>
                <a:lnTo>
                  <a:pt x="999399" y="338610"/>
                </a:lnTo>
                <a:lnTo>
                  <a:pt x="1012114" y="319751"/>
                </a:lnTo>
                <a:lnTo>
                  <a:pt x="1016777" y="296656"/>
                </a:lnTo>
                <a:lnTo>
                  <a:pt x="1016777" y="59331"/>
                </a:lnTo>
                <a:lnTo>
                  <a:pt x="1012114" y="36237"/>
                </a:lnTo>
                <a:lnTo>
                  <a:pt x="999399" y="17378"/>
                </a:lnTo>
                <a:lnTo>
                  <a:pt x="980540" y="4662"/>
                </a:lnTo>
                <a:lnTo>
                  <a:pt x="957445" y="0"/>
                </a:lnTo>
                <a:close/>
              </a:path>
            </a:pathLst>
          </a:custGeom>
          <a:solidFill>
            <a:srgbClr val="8FAADC"/>
          </a:solidFill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14" name="object 14"/>
          <p:cNvSpPr txBox="1"/>
          <p:nvPr/>
        </p:nvSpPr>
        <p:spPr>
          <a:xfrm>
            <a:off x="7348682" y="3007615"/>
            <a:ext cx="814388" cy="43473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sz="2700" spc="-15" dirty="0">
                <a:latin typeface="Calibri"/>
                <a:cs typeface="Calibri"/>
              </a:rPr>
              <a:t>apple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9001832" y="2986156"/>
            <a:ext cx="1525904" cy="534353"/>
          </a:xfrm>
          <a:custGeom>
            <a:avLst/>
            <a:gdLst/>
            <a:ahLst/>
            <a:cxnLst/>
            <a:rect l="l" t="t" r="r" b="b"/>
            <a:pathLst>
              <a:path w="1017270" h="356235">
                <a:moveTo>
                  <a:pt x="957445" y="0"/>
                </a:moveTo>
                <a:lnTo>
                  <a:pt x="59331" y="0"/>
                </a:lnTo>
                <a:lnTo>
                  <a:pt x="36237" y="4662"/>
                </a:lnTo>
                <a:lnTo>
                  <a:pt x="17377" y="17378"/>
                </a:lnTo>
                <a:lnTo>
                  <a:pt x="4662" y="36237"/>
                </a:lnTo>
                <a:lnTo>
                  <a:pt x="0" y="59331"/>
                </a:lnTo>
                <a:lnTo>
                  <a:pt x="0" y="296656"/>
                </a:lnTo>
                <a:lnTo>
                  <a:pt x="4662" y="319751"/>
                </a:lnTo>
                <a:lnTo>
                  <a:pt x="17377" y="338610"/>
                </a:lnTo>
                <a:lnTo>
                  <a:pt x="36237" y="351326"/>
                </a:lnTo>
                <a:lnTo>
                  <a:pt x="59331" y="355988"/>
                </a:lnTo>
                <a:lnTo>
                  <a:pt x="957445" y="355988"/>
                </a:lnTo>
                <a:lnTo>
                  <a:pt x="980540" y="351326"/>
                </a:lnTo>
                <a:lnTo>
                  <a:pt x="999399" y="338610"/>
                </a:lnTo>
                <a:lnTo>
                  <a:pt x="1012114" y="319751"/>
                </a:lnTo>
                <a:lnTo>
                  <a:pt x="1016777" y="296656"/>
                </a:lnTo>
                <a:lnTo>
                  <a:pt x="1016777" y="59331"/>
                </a:lnTo>
                <a:lnTo>
                  <a:pt x="1012114" y="36237"/>
                </a:lnTo>
                <a:lnTo>
                  <a:pt x="999399" y="17378"/>
                </a:lnTo>
                <a:lnTo>
                  <a:pt x="980540" y="4662"/>
                </a:lnTo>
                <a:lnTo>
                  <a:pt x="957445" y="0"/>
                </a:lnTo>
                <a:close/>
              </a:path>
            </a:pathLst>
          </a:custGeom>
          <a:solidFill>
            <a:srgbClr val="8FAADC"/>
          </a:solidFill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16" name="object 16"/>
          <p:cNvSpPr txBox="1"/>
          <p:nvPr/>
        </p:nvSpPr>
        <p:spPr>
          <a:xfrm>
            <a:off x="9331026" y="3007615"/>
            <a:ext cx="866775" cy="43473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sz="2700" spc="-15" dirty="0">
                <a:latin typeface="Calibri"/>
                <a:cs typeface="Calibri"/>
              </a:rPr>
              <a:t>&lt;eos&gt;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xfrm>
            <a:off x="11664267" y="6371008"/>
            <a:ext cx="322579" cy="2114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193675">
              <a:spcBef>
                <a:spcPts val="40"/>
              </a:spcBef>
            </a:pPr>
            <a:fld id="{81D60167-4931-47E6-BA6A-407CBD079E47}" type="slidenum">
              <a:rPr lang="en-GB" spc="-50" smtClean="0"/>
              <a:pPr marL="193675">
                <a:spcBef>
                  <a:spcPts val="40"/>
                </a:spcBef>
              </a:pPr>
              <a:t>52</a:t>
            </a:fld>
            <a:endParaRPr spc="-38" dirty="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2413873" y="2724911"/>
            <a:ext cx="3094671" cy="5346381"/>
            <a:chOff x="8275915" y="1816607"/>
            <a:chExt cx="2063114" cy="3564254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57616" y="1816607"/>
              <a:ext cx="1981200" cy="3486912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84464" y="3971543"/>
              <a:ext cx="2036064" cy="140208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8280678" y="3968108"/>
              <a:ext cx="2044064" cy="1407795"/>
            </a:xfrm>
            <a:custGeom>
              <a:avLst/>
              <a:gdLst/>
              <a:ahLst/>
              <a:cxnLst/>
              <a:rect l="l" t="t" r="r" b="b"/>
              <a:pathLst>
                <a:path w="2044065" h="1407795">
                  <a:moveTo>
                    <a:pt x="0" y="0"/>
                  </a:moveTo>
                  <a:lnTo>
                    <a:pt x="2043529" y="0"/>
                  </a:lnTo>
                  <a:lnTo>
                    <a:pt x="2043529" y="1407724"/>
                  </a:lnTo>
                  <a:lnTo>
                    <a:pt x="0" y="1407724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700"/>
            </a:p>
          </p:txBody>
        </p:sp>
      </p:grpSp>
      <p:sp>
        <p:nvSpPr>
          <p:cNvPr id="6" name="object 6"/>
          <p:cNvSpPr/>
          <p:nvPr/>
        </p:nvSpPr>
        <p:spPr>
          <a:xfrm>
            <a:off x="967675" y="2986157"/>
            <a:ext cx="1525904" cy="534353"/>
          </a:xfrm>
          <a:custGeom>
            <a:avLst/>
            <a:gdLst/>
            <a:ahLst/>
            <a:cxnLst/>
            <a:rect l="l" t="t" r="r" b="b"/>
            <a:pathLst>
              <a:path w="1017269" h="356235">
                <a:moveTo>
                  <a:pt x="957446" y="0"/>
                </a:moveTo>
                <a:lnTo>
                  <a:pt x="59332" y="0"/>
                </a:lnTo>
                <a:lnTo>
                  <a:pt x="36237" y="4662"/>
                </a:lnTo>
                <a:lnTo>
                  <a:pt x="17377" y="17378"/>
                </a:lnTo>
                <a:lnTo>
                  <a:pt x="4662" y="36237"/>
                </a:lnTo>
                <a:lnTo>
                  <a:pt x="0" y="59331"/>
                </a:lnTo>
                <a:lnTo>
                  <a:pt x="0" y="296656"/>
                </a:lnTo>
                <a:lnTo>
                  <a:pt x="4662" y="319751"/>
                </a:lnTo>
                <a:lnTo>
                  <a:pt x="17377" y="338610"/>
                </a:lnTo>
                <a:lnTo>
                  <a:pt x="36237" y="351326"/>
                </a:lnTo>
                <a:lnTo>
                  <a:pt x="59332" y="355988"/>
                </a:lnTo>
                <a:lnTo>
                  <a:pt x="957446" y="355988"/>
                </a:lnTo>
                <a:lnTo>
                  <a:pt x="980540" y="351326"/>
                </a:lnTo>
                <a:lnTo>
                  <a:pt x="999400" y="338610"/>
                </a:lnTo>
                <a:lnTo>
                  <a:pt x="1012115" y="319751"/>
                </a:lnTo>
                <a:lnTo>
                  <a:pt x="1016778" y="296656"/>
                </a:lnTo>
                <a:lnTo>
                  <a:pt x="1016778" y="59331"/>
                </a:lnTo>
                <a:lnTo>
                  <a:pt x="1012115" y="36237"/>
                </a:lnTo>
                <a:lnTo>
                  <a:pt x="999400" y="17378"/>
                </a:lnTo>
                <a:lnTo>
                  <a:pt x="980540" y="4662"/>
                </a:lnTo>
                <a:lnTo>
                  <a:pt x="957446" y="0"/>
                </a:lnTo>
                <a:close/>
              </a:path>
            </a:pathLst>
          </a:custGeom>
          <a:solidFill>
            <a:srgbClr val="8FAADC"/>
          </a:solidFill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7" name="object 7"/>
          <p:cNvSpPr txBox="1"/>
          <p:nvPr/>
        </p:nvSpPr>
        <p:spPr>
          <a:xfrm>
            <a:off x="1668346" y="3007614"/>
            <a:ext cx="124778" cy="43473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sz="2700" spc="-75" dirty="0">
                <a:latin typeface="Calibri"/>
                <a:cs typeface="Calibri"/>
              </a:rPr>
              <a:t>I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976214" y="2986156"/>
            <a:ext cx="1525904" cy="534353"/>
          </a:xfrm>
          <a:custGeom>
            <a:avLst/>
            <a:gdLst/>
            <a:ahLst/>
            <a:cxnLst/>
            <a:rect l="l" t="t" r="r" b="b"/>
            <a:pathLst>
              <a:path w="1017269" h="356235">
                <a:moveTo>
                  <a:pt x="957446" y="0"/>
                </a:moveTo>
                <a:lnTo>
                  <a:pt x="59333" y="0"/>
                </a:lnTo>
                <a:lnTo>
                  <a:pt x="36238" y="4662"/>
                </a:lnTo>
                <a:lnTo>
                  <a:pt x="17378" y="17378"/>
                </a:lnTo>
                <a:lnTo>
                  <a:pt x="4662" y="36237"/>
                </a:lnTo>
                <a:lnTo>
                  <a:pt x="0" y="59331"/>
                </a:lnTo>
                <a:lnTo>
                  <a:pt x="0" y="296656"/>
                </a:lnTo>
                <a:lnTo>
                  <a:pt x="4662" y="319751"/>
                </a:lnTo>
                <a:lnTo>
                  <a:pt x="17378" y="338610"/>
                </a:lnTo>
                <a:lnTo>
                  <a:pt x="36238" y="351326"/>
                </a:lnTo>
                <a:lnTo>
                  <a:pt x="59333" y="355988"/>
                </a:lnTo>
                <a:lnTo>
                  <a:pt x="957446" y="355988"/>
                </a:lnTo>
                <a:lnTo>
                  <a:pt x="980541" y="351326"/>
                </a:lnTo>
                <a:lnTo>
                  <a:pt x="999400" y="338610"/>
                </a:lnTo>
                <a:lnTo>
                  <a:pt x="1012115" y="319751"/>
                </a:lnTo>
                <a:lnTo>
                  <a:pt x="1016778" y="296656"/>
                </a:lnTo>
                <a:lnTo>
                  <a:pt x="1016778" y="59331"/>
                </a:lnTo>
                <a:lnTo>
                  <a:pt x="1012115" y="36237"/>
                </a:lnTo>
                <a:lnTo>
                  <a:pt x="999400" y="17378"/>
                </a:lnTo>
                <a:lnTo>
                  <a:pt x="980541" y="4662"/>
                </a:lnTo>
                <a:lnTo>
                  <a:pt x="957446" y="0"/>
                </a:lnTo>
                <a:close/>
              </a:path>
            </a:pathLst>
          </a:custGeom>
          <a:solidFill>
            <a:srgbClr val="8FAADC"/>
          </a:solidFill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9" name="object 9"/>
          <p:cNvSpPr txBox="1"/>
          <p:nvPr/>
        </p:nvSpPr>
        <p:spPr>
          <a:xfrm>
            <a:off x="3498148" y="3007615"/>
            <a:ext cx="481013" cy="43473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sz="2700" spc="-38" dirty="0">
                <a:latin typeface="Calibri"/>
                <a:cs typeface="Calibri"/>
              </a:rPr>
              <a:t>ate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984753" y="2986156"/>
            <a:ext cx="1525904" cy="534353"/>
          </a:xfrm>
          <a:custGeom>
            <a:avLst/>
            <a:gdLst/>
            <a:ahLst/>
            <a:cxnLst/>
            <a:rect l="l" t="t" r="r" b="b"/>
            <a:pathLst>
              <a:path w="1017270" h="356235">
                <a:moveTo>
                  <a:pt x="957446" y="0"/>
                </a:moveTo>
                <a:lnTo>
                  <a:pt x="59333" y="0"/>
                </a:lnTo>
                <a:lnTo>
                  <a:pt x="36238" y="4662"/>
                </a:lnTo>
                <a:lnTo>
                  <a:pt x="17378" y="17378"/>
                </a:lnTo>
                <a:lnTo>
                  <a:pt x="4662" y="36237"/>
                </a:lnTo>
                <a:lnTo>
                  <a:pt x="0" y="59331"/>
                </a:lnTo>
                <a:lnTo>
                  <a:pt x="0" y="296656"/>
                </a:lnTo>
                <a:lnTo>
                  <a:pt x="4662" y="319751"/>
                </a:lnTo>
                <a:lnTo>
                  <a:pt x="17378" y="338610"/>
                </a:lnTo>
                <a:lnTo>
                  <a:pt x="36238" y="351326"/>
                </a:lnTo>
                <a:lnTo>
                  <a:pt x="59333" y="355988"/>
                </a:lnTo>
                <a:lnTo>
                  <a:pt x="957446" y="355988"/>
                </a:lnTo>
                <a:lnTo>
                  <a:pt x="980541" y="351326"/>
                </a:lnTo>
                <a:lnTo>
                  <a:pt x="999400" y="338610"/>
                </a:lnTo>
                <a:lnTo>
                  <a:pt x="1012115" y="319751"/>
                </a:lnTo>
                <a:lnTo>
                  <a:pt x="1016778" y="296656"/>
                </a:lnTo>
                <a:lnTo>
                  <a:pt x="1016778" y="59331"/>
                </a:lnTo>
                <a:lnTo>
                  <a:pt x="1012115" y="36237"/>
                </a:lnTo>
                <a:lnTo>
                  <a:pt x="999400" y="17378"/>
                </a:lnTo>
                <a:lnTo>
                  <a:pt x="980541" y="4662"/>
                </a:lnTo>
                <a:lnTo>
                  <a:pt x="957446" y="0"/>
                </a:lnTo>
                <a:close/>
              </a:path>
            </a:pathLst>
          </a:custGeom>
          <a:solidFill>
            <a:srgbClr val="8FAADC"/>
          </a:solidFill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11" name="object 11"/>
          <p:cNvSpPr txBox="1"/>
          <p:nvPr/>
        </p:nvSpPr>
        <p:spPr>
          <a:xfrm>
            <a:off x="5555646" y="3007615"/>
            <a:ext cx="382905" cy="43473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sz="2700" spc="-38" dirty="0">
                <a:latin typeface="Calibri"/>
                <a:cs typeface="Calibri"/>
              </a:rPr>
              <a:t>an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6993293" y="2986156"/>
            <a:ext cx="1525904" cy="534353"/>
          </a:xfrm>
          <a:custGeom>
            <a:avLst/>
            <a:gdLst/>
            <a:ahLst/>
            <a:cxnLst/>
            <a:rect l="l" t="t" r="r" b="b"/>
            <a:pathLst>
              <a:path w="1017270" h="356235">
                <a:moveTo>
                  <a:pt x="957445" y="0"/>
                </a:moveTo>
                <a:lnTo>
                  <a:pt x="59331" y="0"/>
                </a:lnTo>
                <a:lnTo>
                  <a:pt x="36237" y="4662"/>
                </a:lnTo>
                <a:lnTo>
                  <a:pt x="17377" y="17378"/>
                </a:lnTo>
                <a:lnTo>
                  <a:pt x="4662" y="36237"/>
                </a:lnTo>
                <a:lnTo>
                  <a:pt x="0" y="59331"/>
                </a:lnTo>
                <a:lnTo>
                  <a:pt x="0" y="296656"/>
                </a:lnTo>
                <a:lnTo>
                  <a:pt x="4662" y="319751"/>
                </a:lnTo>
                <a:lnTo>
                  <a:pt x="17377" y="338610"/>
                </a:lnTo>
                <a:lnTo>
                  <a:pt x="36237" y="351326"/>
                </a:lnTo>
                <a:lnTo>
                  <a:pt x="59331" y="355988"/>
                </a:lnTo>
                <a:lnTo>
                  <a:pt x="957445" y="355988"/>
                </a:lnTo>
                <a:lnTo>
                  <a:pt x="980540" y="351326"/>
                </a:lnTo>
                <a:lnTo>
                  <a:pt x="999399" y="338610"/>
                </a:lnTo>
                <a:lnTo>
                  <a:pt x="1012114" y="319751"/>
                </a:lnTo>
                <a:lnTo>
                  <a:pt x="1016777" y="296656"/>
                </a:lnTo>
                <a:lnTo>
                  <a:pt x="1016777" y="59331"/>
                </a:lnTo>
                <a:lnTo>
                  <a:pt x="1012114" y="36237"/>
                </a:lnTo>
                <a:lnTo>
                  <a:pt x="999399" y="17378"/>
                </a:lnTo>
                <a:lnTo>
                  <a:pt x="980540" y="4662"/>
                </a:lnTo>
                <a:lnTo>
                  <a:pt x="957445" y="0"/>
                </a:lnTo>
                <a:close/>
              </a:path>
            </a:pathLst>
          </a:custGeom>
          <a:solidFill>
            <a:srgbClr val="8FAADC"/>
          </a:solidFill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13" name="object 13"/>
          <p:cNvSpPr txBox="1"/>
          <p:nvPr/>
        </p:nvSpPr>
        <p:spPr>
          <a:xfrm>
            <a:off x="7348682" y="3007615"/>
            <a:ext cx="814388" cy="43473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sz="2700" spc="-15" dirty="0">
                <a:latin typeface="Calibri"/>
                <a:cs typeface="Calibri"/>
              </a:rPr>
              <a:t>apple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9001832" y="2986156"/>
            <a:ext cx="1525904" cy="534353"/>
          </a:xfrm>
          <a:custGeom>
            <a:avLst/>
            <a:gdLst/>
            <a:ahLst/>
            <a:cxnLst/>
            <a:rect l="l" t="t" r="r" b="b"/>
            <a:pathLst>
              <a:path w="1017270" h="356235">
                <a:moveTo>
                  <a:pt x="957445" y="0"/>
                </a:moveTo>
                <a:lnTo>
                  <a:pt x="59331" y="0"/>
                </a:lnTo>
                <a:lnTo>
                  <a:pt x="36237" y="4662"/>
                </a:lnTo>
                <a:lnTo>
                  <a:pt x="17377" y="17378"/>
                </a:lnTo>
                <a:lnTo>
                  <a:pt x="4662" y="36237"/>
                </a:lnTo>
                <a:lnTo>
                  <a:pt x="0" y="59331"/>
                </a:lnTo>
                <a:lnTo>
                  <a:pt x="0" y="296656"/>
                </a:lnTo>
                <a:lnTo>
                  <a:pt x="4662" y="319751"/>
                </a:lnTo>
                <a:lnTo>
                  <a:pt x="17377" y="338610"/>
                </a:lnTo>
                <a:lnTo>
                  <a:pt x="36237" y="351326"/>
                </a:lnTo>
                <a:lnTo>
                  <a:pt x="59331" y="355988"/>
                </a:lnTo>
                <a:lnTo>
                  <a:pt x="957445" y="355988"/>
                </a:lnTo>
                <a:lnTo>
                  <a:pt x="980540" y="351326"/>
                </a:lnTo>
                <a:lnTo>
                  <a:pt x="999399" y="338610"/>
                </a:lnTo>
                <a:lnTo>
                  <a:pt x="1012114" y="319751"/>
                </a:lnTo>
                <a:lnTo>
                  <a:pt x="1016777" y="296656"/>
                </a:lnTo>
                <a:lnTo>
                  <a:pt x="1016777" y="59331"/>
                </a:lnTo>
                <a:lnTo>
                  <a:pt x="1012114" y="36237"/>
                </a:lnTo>
                <a:lnTo>
                  <a:pt x="999399" y="17378"/>
                </a:lnTo>
                <a:lnTo>
                  <a:pt x="980540" y="4662"/>
                </a:lnTo>
                <a:lnTo>
                  <a:pt x="957445" y="0"/>
                </a:lnTo>
                <a:close/>
              </a:path>
            </a:pathLst>
          </a:custGeom>
          <a:solidFill>
            <a:srgbClr val="8FAADC"/>
          </a:solidFill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15" name="object 15"/>
          <p:cNvSpPr txBox="1"/>
          <p:nvPr/>
        </p:nvSpPr>
        <p:spPr>
          <a:xfrm>
            <a:off x="9331026" y="3007615"/>
            <a:ext cx="866775" cy="43473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sz="2700" spc="-15" dirty="0">
                <a:latin typeface="Calibri"/>
                <a:cs typeface="Calibri"/>
              </a:rPr>
              <a:t>&lt;eos&gt;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967675" y="5963438"/>
            <a:ext cx="1525904" cy="534353"/>
          </a:xfrm>
          <a:custGeom>
            <a:avLst/>
            <a:gdLst/>
            <a:ahLst/>
            <a:cxnLst/>
            <a:rect l="l" t="t" r="r" b="b"/>
            <a:pathLst>
              <a:path w="1017269" h="356235">
                <a:moveTo>
                  <a:pt x="957446" y="0"/>
                </a:moveTo>
                <a:lnTo>
                  <a:pt x="59332" y="0"/>
                </a:lnTo>
                <a:lnTo>
                  <a:pt x="36237" y="4662"/>
                </a:lnTo>
                <a:lnTo>
                  <a:pt x="17377" y="17378"/>
                </a:lnTo>
                <a:lnTo>
                  <a:pt x="4662" y="36237"/>
                </a:lnTo>
                <a:lnTo>
                  <a:pt x="0" y="59331"/>
                </a:lnTo>
                <a:lnTo>
                  <a:pt x="0" y="296656"/>
                </a:lnTo>
                <a:lnTo>
                  <a:pt x="4662" y="319751"/>
                </a:lnTo>
                <a:lnTo>
                  <a:pt x="17377" y="338610"/>
                </a:lnTo>
                <a:lnTo>
                  <a:pt x="36237" y="351326"/>
                </a:lnTo>
                <a:lnTo>
                  <a:pt x="59332" y="355988"/>
                </a:lnTo>
                <a:lnTo>
                  <a:pt x="957446" y="355988"/>
                </a:lnTo>
                <a:lnTo>
                  <a:pt x="980540" y="351326"/>
                </a:lnTo>
                <a:lnTo>
                  <a:pt x="999400" y="338610"/>
                </a:lnTo>
                <a:lnTo>
                  <a:pt x="1012115" y="319751"/>
                </a:lnTo>
                <a:lnTo>
                  <a:pt x="1016778" y="296656"/>
                </a:lnTo>
                <a:lnTo>
                  <a:pt x="1016778" y="59331"/>
                </a:lnTo>
                <a:lnTo>
                  <a:pt x="1012115" y="36237"/>
                </a:lnTo>
                <a:lnTo>
                  <a:pt x="999400" y="17378"/>
                </a:lnTo>
                <a:lnTo>
                  <a:pt x="980540" y="4662"/>
                </a:lnTo>
                <a:lnTo>
                  <a:pt x="957446" y="0"/>
                </a:lnTo>
                <a:close/>
              </a:path>
            </a:pathLst>
          </a:custGeom>
          <a:solidFill>
            <a:srgbClr val="8FAADC"/>
          </a:solidFill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17" name="object 17"/>
          <p:cNvSpPr txBox="1"/>
          <p:nvPr/>
        </p:nvSpPr>
        <p:spPr>
          <a:xfrm>
            <a:off x="1323065" y="5988557"/>
            <a:ext cx="814388" cy="43473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sz="2700" spc="-15" dirty="0">
                <a:latin typeface="Calibri"/>
                <a:cs typeface="Calibri"/>
              </a:rPr>
              <a:t>apple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2976214" y="5963437"/>
            <a:ext cx="1525904" cy="534353"/>
          </a:xfrm>
          <a:custGeom>
            <a:avLst/>
            <a:gdLst/>
            <a:ahLst/>
            <a:cxnLst/>
            <a:rect l="l" t="t" r="r" b="b"/>
            <a:pathLst>
              <a:path w="1017269" h="356235">
                <a:moveTo>
                  <a:pt x="957446" y="0"/>
                </a:moveTo>
                <a:lnTo>
                  <a:pt x="59333" y="0"/>
                </a:lnTo>
                <a:lnTo>
                  <a:pt x="36238" y="4662"/>
                </a:lnTo>
                <a:lnTo>
                  <a:pt x="17378" y="17378"/>
                </a:lnTo>
                <a:lnTo>
                  <a:pt x="4662" y="36238"/>
                </a:lnTo>
                <a:lnTo>
                  <a:pt x="0" y="59333"/>
                </a:lnTo>
                <a:lnTo>
                  <a:pt x="0" y="296656"/>
                </a:lnTo>
                <a:lnTo>
                  <a:pt x="4662" y="319751"/>
                </a:lnTo>
                <a:lnTo>
                  <a:pt x="17378" y="338611"/>
                </a:lnTo>
                <a:lnTo>
                  <a:pt x="36238" y="351327"/>
                </a:lnTo>
                <a:lnTo>
                  <a:pt x="59333" y="355989"/>
                </a:lnTo>
                <a:lnTo>
                  <a:pt x="957446" y="355989"/>
                </a:lnTo>
                <a:lnTo>
                  <a:pt x="980541" y="351327"/>
                </a:lnTo>
                <a:lnTo>
                  <a:pt x="999400" y="338611"/>
                </a:lnTo>
                <a:lnTo>
                  <a:pt x="1012115" y="319751"/>
                </a:lnTo>
                <a:lnTo>
                  <a:pt x="1016778" y="296656"/>
                </a:lnTo>
                <a:lnTo>
                  <a:pt x="1016778" y="59333"/>
                </a:lnTo>
                <a:lnTo>
                  <a:pt x="1012115" y="36238"/>
                </a:lnTo>
                <a:lnTo>
                  <a:pt x="999400" y="17378"/>
                </a:lnTo>
                <a:lnTo>
                  <a:pt x="980541" y="4662"/>
                </a:lnTo>
                <a:lnTo>
                  <a:pt x="957446" y="0"/>
                </a:lnTo>
                <a:close/>
              </a:path>
            </a:pathLst>
          </a:custGeom>
          <a:solidFill>
            <a:srgbClr val="8FAADC"/>
          </a:solidFill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19" name="object 19"/>
          <p:cNvSpPr txBox="1"/>
          <p:nvPr/>
        </p:nvSpPr>
        <p:spPr>
          <a:xfrm>
            <a:off x="3498148" y="5988557"/>
            <a:ext cx="481013" cy="43473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sz="2700" spc="-38" dirty="0">
                <a:latin typeface="Calibri"/>
                <a:cs typeface="Calibri"/>
              </a:rPr>
              <a:t>ate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4984753" y="5963437"/>
            <a:ext cx="1525904" cy="534353"/>
          </a:xfrm>
          <a:custGeom>
            <a:avLst/>
            <a:gdLst/>
            <a:ahLst/>
            <a:cxnLst/>
            <a:rect l="l" t="t" r="r" b="b"/>
            <a:pathLst>
              <a:path w="1017270" h="356235">
                <a:moveTo>
                  <a:pt x="957446" y="0"/>
                </a:moveTo>
                <a:lnTo>
                  <a:pt x="59333" y="0"/>
                </a:lnTo>
                <a:lnTo>
                  <a:pt x="36238" y="4662"/>
                </a:lnTo>
                <a:lnTo>
                  <a:pt x="17378" y="17378"/>
                </a:lnTo>
                <a:lnTo>
                  <a:pt x="4662" y="36238"/>
                </a:lnTo>
                <a:lnTo>
                  <a:pt x="0" y="59333"/>
                </a:lnTo>
                <a:lnTo>
                  <a:pt x="0" y="296656"/>
                </a:lnTo>
                <a:lnTo>
                  <a:pt x="4662" y="319751"/>
                </a:lnTo>
                <a:lnTo>
                  <a:pt x="17378" y="338611"/>
                </a:lnTo>
                <a:lnTo>
                  <a:pt x="36238" y="351327"/>
                </a:lnTo>
                <a:lnTo>
                  <a:pt x="59333" y="355989"/>
                </a:lnTo>
                <a:lnTo>
                  <a:pt x="957446" y="355989"/>
                </a:lnTo>
                <a:lnTo>
                  <a:pt x="980541" y="351327"/>
                </a:lnTo>
                <a:lnTo>
                  <a:pt x="999400" y="338611"/>
                </a:lnTo>
                <a:lnTo>
                  <a:pt x="1012115" y="319751"/>
                </a:lnTo>
                <a:lnTo>
                  <a:pt x="1016778" y="296656"/>
                </a:lnTo>
                <a:lnTo>
                  <a:pt x="1016778" y="59333"/>
                </a:lnTo>
                <a:lnTo>
                  <a:pt x="1012115" y="36238"/>
                </a:lnTo>
                <a:lnTo>
                  <a:pt x="999400" y="17378"/>
                </a:lnTo>
                <a:lnTo>
                  <a:pt x="980541" y="4662"/>
                </a:lnTo>
                <a:lnTo>
                  <a:pt x="957446" y="0"/>
                </a:lnTo>
                <a:close/>
              </a:path>
            </a:pathLst>
          </a:custGeom>
          <a:solidFill>
            <a:srgbClr val="8FAADC"/>
          </a:solidFill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21" name="object 21"/>
          <p:cNvSpPr txBox="1"/>
          <p:nvPr/>
        </p:nvSpPr>
        <p:spPr>
          <a:xfrm>
            <a:off x="5555646" y="5988557"/>
            <a:ext cx="382905" cy="43473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sz="2700" spc="-38" dirty="0">
                <a:latin typeface="Calibri"/>
                <a:cs typeface="Calibri"/>
              </a:rPr>
              <a:t>an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6993293" y="5963437"/>
            <a:ext cx="1525904" cy="534353"/>
          </a:xfrm>
          <a:custGeom>
            <a:avLst/>
            <a:gdLst/>
            <a:ahLst/>
            <a:cxnLst/>
            <a:rect l="l" t="t" r="r" b="b"/>
            <a:pathLst>
              <a:path w="1017270" h="356235">
                <a:moveTo>
                  <a:pt x="957445" y="0"/>
                </a:moveTo>
                <a:lnTo>
                  <a:pt x="59331" y="0"/>
                </a:lnTo>
                <a:lnTo>
                  <a:pt x="36237" y="4662"/>
                </a:lnTo>
                <a:lnTo>
                  <a:pt x="17377" y="17378"/>
                </a:lnTo>
                <a:lnTo>
                  <a:pt x="4662" y="36238"/>
                </a:lnTo>
                <a:lnTo>
                  <a:pt x="0" y="59333"/>
                </a:lnTo>
                <a:lnTo>
                  <a:pt x="0" y="296656"/>
                </a:lnTo>
                <a:lnTo>
                  <a:pt x="4662" y="319751"/>
                </a:lnTo>
                <a:lnTo>
                  <a:pt x="17377" y="338611"/>
                </a:lnTo>
                <a:lnTo>
                  <a:pt x="36237" y="351327"/>
                </a:lnTo>
                <a:lnTo>
                  <a:pt x="59331" y="355989"/>
                </a:lnTo>
                <a:lnTo>
                  <a:pt x="957445" y="355989"/>
                </a:lnTo>
                <a:lnTo>
                  <a:pt x="980540" y="351327"/>
                </a:lnTo>
                <a:lnTo>
                  <a:pt x="999399" y="338611"/>
                </a:lnTo>
                <a:lnTo>
                  <a:pt x="1012114" y="319751"/>
                </a:lnTo>
                <a:lnTo>
                  <a:pt x="1016777" y="296656"/>
                </a:lnTo>
                <a:lnTo>
                  <a:pt x="1016777" y="59333"/>
                </a:lnTo>
                <a:lnTo>
                  <a:pt x="1012114" y="36238"/>
                </a:lnTo>
                <a:lnTo>
                  <a:pt x="999399" y="17378"/>
                </a:lnTo>
                <a:lnTo>
                  <a:pt x="980540" y="4662"/>
                </a:lnTo>
                <a:lnTo>
                  <a:pt x="957445" y="0"/>
                </a:lnTo>
                <a:close/>
              </a:path>
            </a:pathLst>
          </a:custGeom>
          <a:solidFill>
            <a:srgbClr val="8FAADC"/>
          </a:solidFill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23" name="object 23"/>
          <p:cNvSpPr txBox="1"/>
          <p:nvPr/>
        </p:nvSpPr>
        <p:spPr>
          <a:xfrm>
            <a:off x="7693961" y="5988557"/>
            <a:ext cx="124778" cy="43473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sz="2700" spc="-75" dirty="0">
                <a:latin typeface="Calibri"/>
                <a:cs typeface="Calibri"/>
              </a:rPr>
              <a:t>I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9001832" y="5963437"/>
            <a:ext cx="1525904" cy="534353"/>
          </a:xfrm>
          <a:custGeom>
            <a:avLst/>
            <a:gdLst/>
            <a:ahLst/>
            <a:cxnLst/>
            <a:rect l="l" t="t" r="r" b="b"/>
            <a:pathLst>
              <a:path w="1017270" h="356235">
                <a:moveTo>
                  <a:pt x="957445" y="0"/>
                </a:moveTo>
                <a:lnTo>
                  <a:pt x="59331" y="0"/>
                </a:lnTo>
                <a:lnTo>
                  <a:pt x="36237" y="4662"/>
                </a:lnTo>
                <a:lnTo>
                  <a:pt x="17377" y="17378"/>
                </a:lnTo>
                <a:lnTo>
                  <a:pt x="4662" y="36238"/>
                </a:lnTo>
                <a:lnTo>
                  <a:pt x="0" y="59333"/>
                </a:lnTo>
                <a:lnTo>
                  <a:pt x="0" y="296656"/>
                </a:lnTo>
                <a:lnTo>
                  <a:pt x="4662" y="319751"/>
                </a:lnTo>
                <a:lnTo>
                  <a:pt x="17377" y="338611"/>
                </a:lnTo>
                <a:lnTo>
                  <a:pt x="36237" y="351327"/>
                </a:lnTo>
                <a:lnTo>
                  <a:pt x="59331" y="355989"/>
                </a:lnTo>
                <a:lnTo>
                  <a:pt x="957445" y="355989"/>
                </a:lnTo>
                <a:lnTo>
                  <a:pt x="980540" y="351327"/>
                </a:lnTo>
                <a:lnTo>
                  <a:pt x="999399" y="338611"/>
                </a:lnTo>
                <a:lnTo>
                  <a:pt x="1012114" y="319751"/>
                </a:lnTo>
                <a:lnTo>
                  <a:pt x="1016777" y="296656"/>
                </a:lnTo>
                <a:lnTo>
                  <a:pt x="1016777" y="59333"/>
                </a:lnTo>
                <a:lnTo>
                  <a:pt x="1012114" y="36238"/>
                </a:lnTo>
                <a:lnTo>
                  <a:pt x="999399" y="17378"/>
                </a:lnTo>
                <a:lnTo>
                  <a:pt x="980540" y="4662"/>
                </a:lnTo>
                <a:lnTo>
                  <a:pt x="957445" y="0"/>
                </a:lnTo>
                <a:close/>
              </a:path>
            </a:pathLst>
          </a:custGeom>
          <a:solidFill>
            <a:srgbClr val="8FAADC"/>
          </a:solidFill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25" name="object 25"/>
          <p:cNvSpPr txBox="1"/>
          <p:nvPr/>
        </p:nvSpPr>
        <p:spPr>
          <a:xfrm>
            <a:off x="9331026" y="5988557"/>
            <a:ext cx="866775" cy="43473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sz="2700" spc="-15" dirty="0">
                <a:latin typeface="Calibri"/>
                <a:cs typeface="Calibri"/>
              </a:rPr>
              <a:t>&lt;eos&gt;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5235086" y="4231510"/>
            <a:ext cx="1024890" cy="993458"/>
          </a:xfrm>
          <a:custGeom>
            <a:avLst/>
            <a:gdLst/>
            <a:ahLst/>
            <a:cxnLst/>
            <a:rect l="l" t="t" r="r" b="b"/>
            <a:pathLst>
              <a:path w="683260" h="662304">
                <a:moveTo>
                  <a:pt x="528368" y="0"/>
                </a:moveTo>
                <a:lnTo>
                  <a:pt x="341500" y="176152"/>
                </a:lnTo>
                <a:lnTo>
                  <a:pt x="154631" y="0"/>
                </a:lnTo>
                <a:lnTo>
                  <a:pt x="0" y="164039"/>
                </a:lnTo>
                <a:lnTo>
                  <a:pt x="177175" y="331053"/>
                </a:lnTo>
                <a:lnTo>
                  <a:pt x="0" y="498068"/>
                </a:lnTo>
                <a:lnTo>
                  <a:pt x="154631" y="662106"/>
                </a:lnTo>
                <a:lnTo>
                  <a:pt x="341500" y="485954"/>
                </a:lnTo>
                <a:lnTo>
                  <a:pt x="528368" y="662106"/>
                </a:lnTo>
                <a:lnTo>
                  <a:pt x="683000" y="498068"/>
                </a:lnTo>
                <a:lnTo>
                  <a:pt x="505824" y="331053"/>
                </a:lnTo>
                <a:lnTo>
                  <a:pt x="683000" y="164039"/>
                </a:lnTo>
                <a:lnTo>
                  <a:pt x="528368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27" name="object 27" descr="$PPTXTitle"/>
          <p:cNvSpPr txBox="1">
            <a:spLocks noGrp="1"/>
          </p:cNvSpPr>
          <p:nvPr>
            <p:ph type="title"/>
          </p:nvPr>
        </p:nvSpPr>
        <p:spPr>
          <a:xfrm>
            <a:off x="685800" y="720213"/>
            <a:ext cx="12344400" cy="1097992"/>
          </a:xfrm>
          <a:prstGeom prst="rect">
            <a:avLst/>
          </a:prstGeom>
        </p:spPr>
        <p:txBody>
          <a:bodyPr vert="horz" wrap="square" lIns="0" tIns="416813" rIns="0" bIns="0" rtlCol="0" anchor="ctr">
            <a:spAutoFit/>
          </a:bodyPr>
          <a:lstStyle/>
          <a:p>
            <a:pPr marL="5673090">
              <a:spcBef>
                <a:spcPts val="150"/>
              </a:spcBef>
            </a:pPr>
            <a:r>
              <a:rPr dirty="0"/>
              <a:t>Positional</a:t>
            </a:r>
            <a:r>
              <a:rPr spc="-233" dirty="0"/>
              <a:t> </a:t>
            </a:r>
            <a:r>
              <a:rPr spc="-15" dirty="0"/>
              <a:t>Encoding</a:t>
            </a:r>
          </a:p>
        </p:txBody>
      </p:sp>
      <p:sp>
        <p:nvSpPr>
          <p:cNvPr id="28" name="object 28"/>
          <p:cNvSpPr txBox="1"/>
          <p:nvPr/>
        </p:nvSpPr>
        <p:spPr>
          <a:xfrm>
            <a:off x="4171030" y="8987789"/>
            <a:ext cx="3216593" cy="474169"/>
          </a:xfrm>
          <a:prstGeom prst="rect">
            <a:avLst/>
          </a:prstGeom>
        </p:spPr>
        <p:txBody>
          <a:bodyPr vert="horz" wrap="square" lIns="0" tIns="12383" rIns="0" bIns="0" rtlCol="0">
            <a:spAutoFit/>
          </a:bodyPr>
          <a:lstStyle/>
          <a:p>
            <a:pPr marL="19050">
              <a:spcBef>
                <a:spcPts val="98"/>
              </a:spcBef>
            </a:pPr>
            <a:r>
              <a:rPr sz="3000" dirty="0">
                <a:solidFill>
                  <a:srgbClr val="FF0000"/>
                </a:solidFill>
                <a:latin typeface="Calibri"/>
                <a:cs typeface="Calibri"/>
              </a:rPr>
              <a:t>Positional</a:t>
            </a:r>
            <a:r>
              <a:rPr sz="3000" spc="488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000" spc="53" dirty="0">
                <a:solidFill>
                  <a:srgbClr val="FF0000"/>
                </a:solidFill>
                <a:latin typeface="Calibri"/>
                <a:cs typeface="Calibri"/>
              </a:rPr>
              <a:t>Encoding</a:t>
            </a:r>
            <a:endParaRPr sz="3000">
              <a:latin typeface="Calibri"/>
              <a:cs typeface="Calibri"/>
            </a:endParaRPr>
          </a:p>
        </p:txBody>
      </p:sp>
      <p:sp>
        <p:nvSpPr>
          <p:cNvPr id="29" name="object 29"/>
          <p:cNvSpPr txBox="1">
            <a:spLocks noGrp="1"/>
          </p:cNvSpPr>
          <p:nvPr>
            <p:ph type="sldNum" sz="quarter" idx="7"/>
          </p:nvPr>
        </p:nvSpPr>
        <p:spPr>
          <a:xfrm>
            <a:off x="11664267" y="6371008"/>
            <a:ext cx="322579" cy="2114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193675">
              <a:spcBef>
                <a:spcPts val="40"/>
              </a:spcBef>
            </a:pPr>
            <a:fld id="{81D60167-4931-47E6-BA6A-407CBD079E47}" type="slidenum">
              <a:rPr lang="en-GB" spc="-50" smtClean="0"/>
              <a:pPr marL="193675">
                <a:spcBef>
                  <a:spcPts val="40"/>
                </a:spcBef>
              </a:pPr>
              <a:t>53</a:t>
            </a:fld>
            <a:endParaRPr spc="-38" dirty="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2413873" y="2724911"/>
            <a:ext cx="3094671" cy="5346381"/>
            <a:chOff x="8275915" y="1816607"/>
            <a:chExt cx="2063114" cy="3564254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57616" y="1816607"/>
              <a:ext cx="1981200" cy="3486912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84464" y="3971543"/>
              <a:ext cx="2036064" cy="140208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8280678" y="3968108"/>
              <a:ext cx="2044064" cy="1407795"/>
            </a:xfrm>
            <a:custGeom>
              <a:avLst/>
              <a:gdLst/>
              <a:ahLst/>
              <a:cxnLst/>
              <a:rect l="l" t="t" r="r" b="b"/>
              <a:pathLst>
                <a:path w="2044065" h="1407795">
                  <a:moveTo>
                    <a:pt x="0" y="0"/>
                  </a:moveTo>
                  <a:lnTo>
                    <a:pt x="2043529" y="0"/>
                  </a:lnTo>
                  <a:lnTo>
                    <a:pt x="2043529" y="1407724"/>
                  </a:lnTo>
                  <a:lnTo>
                    <a:pt x="0" y="1407724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700"/>
            </a:p>
          </p:txBody>
        </p:sp>
      </p:grpSp>
      <p:sp>
        <p:nvSpPr>
          <p:cNvPr id="6" name="object 6" descr="$PPTXTitle"/>
          <p:cNvSpPr txBox="1">
            <a:spLocks noGrp="1"/>
          </p:cNvSpPr>
          <p:nvPr>
            <p:ph type="title"/>
          </p:nvPr>
        </p:nvSpPr>
        <p:spPr>
          <a:xfrm>
            <a:off x="6697551" y="650329"/>
            <a:ext cx="4892040" cy="1649042"/>
          </a:xfrm>
          <a:prstGeom prst="rect">
            <a:avLst/>
          </a:prstGeom>
        </p:spPr>
        <p:txBody>
          <a:bodyPr vert="horz" wrap="square" lIns="0" tIns="40958" rIns="0" bIns="0" rtlCol="0" anchor="ctr">
            <a:spAutoFit/>
          </a:bodyPr>
          <a:lstStyle/>
          <a:p>
            <a:pPr marL="842010" marR="7620" indent="-823913">
              <a:lnSpc>
                <a:spcPts val="6450"/>
              </a:lnSpc>
              <a:spcBef>
                <a:spcPts val="323"/>
              </a:spcBef>
            </a:pPr>
            <a:r>
              <a:rPr dirty="0"/>
              <a:t>Rotary</a:t>
            </a:r>
            <a:r>
              <a:rPr spc="-240" dirty="0"/>
              <a:t> </a:t>
            </a:r>
            <a:r>
              <a:rPr spc="-15" dirty="0"/>
              <a:t>Positional Embedding</a:t>
            </a: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83144" y="3465391"/>
            <a:ext cx="11179479" cy="2187983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5888530" y="9198863"/>
            <a:ext cx="342900" cy="342900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09544" y="8009671"/>
            <a:ext cx="10287000" cy="2076449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955618" y="6111707"/>
            <a:ext cx="8743947" cy="1104900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10973342" y="9196222"/>
            <a:ext cx="4857750" cy="417422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9050">
              <a:spcBef>
                <a:spcPts val="15"/>
              </a:spcBef>
            </a:pPr>
            <a:r>
              <a:rPr sz="2700" u="sng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8"/>
              </a:rPr>
              <a:t>REF:</a:t>
            </a:r>
            <a:r>
              <a:rPr sz="2700" u="sng" spc="-9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8"/>
              </a:rPr>
              <a:t> </a:t>
            </a:r>
            <a:r>
              <a:rPr sz="2700" u="sng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8"/>
              </a:rPr>
              <a:t>Rotary</a:t>
            </a:r>
            <a:r>
              <a:rPr sz="2700" u="sng" spc="-10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8"/>
              </a:rPr>
              <a:t> </a:t>
            </a:r>
            <a:r>
              <a:rPr sz="2700" u="sng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8"/>
              </a:rPr>
              <a:t>Positional</a:t>
            </a:r>
            <a:r>
              <a:rPr sz="2700" u="sng" spc="-9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8"/>
              </a:rPr>
              <a:t> </a:t>
            </a:r>
            <a:r>
              <a:rPr sz="2700" u="sng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8"/>
              </a:rPr>
              <a:t>Embeddings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xfrm>
            <a:off x="11664267" y="6371008"/>
            <a:ext cx="322579" cy="2114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193675">
              <a:spcBef>
                <a:spcPts val="40"/>
              </a:spcBef>
            </a:pPr>
            <a:fld id="{81D60167-4931-47E6-BA6A-407CBD079E47}" type="slidenum">
              <a:rPr lang="en-GB" spc="-50" smtClean="0"/>
              <a:pPr marL="193675">
                <a:spcBef>
                  <a:spcPts val="40"/>
                </a:spcBef>
              </a:pPr>
              <a:t>54</a:t>
            </a:fld>
            <a:endParaRPr spc="-38" dirty="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2413873" y="2724911"/>
            <a:ext cx="3094671" cy="5346381"/>
            <a:chOff x="8275915" y="1816607"/>
            <a:chExt cx="2063114" cy="3564254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57616" y="1816607"/>
              <a:ext cx="1981200" cy="3486912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84464" y="3971543"/>
              <a:ext cx="2036064" cy="140208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8280678" y="3968108"/>
              <a:ext cx="2044064" cy="1407795"/>
            </a:xfrm>
            <a:custGeom>
              <a:avLst/>
              <a:gdLst/>
              <a:ahLst/>
              <a:cxnLst/>
              <a:rect l="l" t="t" r="r" b="b"/>
              <a:pathLst>
                <a:path w="2044065" h="1407795">
                  <a:moveTo>
                    <a:pt x="0" y="0"/>
                  </a:moveTo>
                  <a:lnTo>
                    <a:pt x="2043529" y="0"/>
                  </a:lnTo>
                  <a:lnTo>
                    <a:pt x="2043529" y="1407724"/>
                  </a:lnTo>
                  <a:lnTo>
                    <a:pt x="0" y="1407724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700"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2024144" y="2464901"/>
            <a:ext cx="7028498" cy="4449616"/>
          </a:xfrm>
          <a:prstGeom prst="rect">
            <a:avLst/>
          </a:prstGeom>
        </p:spPr>
        <p:txBody>
          <a:bodyPr vert="horz" wrap="square" lIns="0" tIns="248603" rIns="0" bIns="0" rtlCol="0">
            <a:spAutoFit/>
          </a:bodyPr>
          <a:lstStyle/>
          <a:p>
            <a:pPr marL="19050">
              <a:spcBef>
                <a:spcPts val="1958"/>
              </a:spcBef>
            </a:pPr>
            <a:r>
              <a:rPr sz="3000" b="1" spc="-15" dirty="0">
                <a:latin typeface="Calibri"/>
                <a:cs typeface="Calibri"/>
              </a:rPr>
              <a:t>Requirements</a:t>
            </a:r>
            <a:r>
              <a:rPr sz="3000" b="1" spc="-105" dirty="0">
                <a:latin typeface="Calibri"/>
                <a:cs typeface="Calibri"/>
              </a:rPr>
              <a:t> </a:t>
            </a:r>
            <a:r>
              <a:rPr sz="3000" b="1" dirty="0">
                <a:latin typeface="Calibri"/>
                <a:cs typeface="Calibri"/>
              </a:rPr>
              <a:t>for</a:t>
            </a:r>
            <a:r>
              <a:rPr sz="3000" b="1" spc="-90" dirty="0">
                <a:latin typeface="Calibri"/>
                <a:cs typeface="Calibri"/>
              </a:rPr>
              <a:t> </a:t>
            </a:r>
            <a:r>
              <a:rPr sz="3000" b="1" dirty="0">
                <a:latin typeface="Calibri"/>
                <a:cs typeface="Calibri"/>
              </a:rPr>
              <a:t>Positional</a:t>
            </a:r>
            <a:r>
              <a:rPr sz="3000" b="1" spc="-113" dirty="0">
                <a:latin typeface="Calibri"/>
                <a:cs typeface="Calibri"/>
              </a:rPr>
              <a:t> </a:t>
            </a:r>
            <a:r>
              <a:rPr sz="3000" b="1" spc="-15" dirty="0">
                <a:latin typeface="Calibri"/>
                <a:cs typeface="Calibri"/>
              </a:rPr>
              <a:t>Encodings</a:t>
            </a:r>
            <a:endParaRPr sz="3000">
              <a:latin typeface="Calibri"/>
              <a:cs typeface="Calibri"/>
            </a:endParaRPr>
          </a:p>
          <a:p>
            <a:pPr marL="494348" indent="-475298">
              <a:spcBef>
                <a:spcPts val="1635"/>
              </a:spcBef>
              <a:buSzPct val="77777"/>
              <a:buFont typeface="Arial"/>
              <a:buChar char="•"/>
              <a:tabLst>
                <a:tab pos="494348" algn="l"/>
              </a:tabLst>
            </a:pPr>
            <a:r>
              <a:rPr sz="2700" dirty="0">
                <a:latin typeface="Calibri"/>
                <a:cs typeface="Calibri"/>
              </a:rPr>
              <a:t>Some</a:t>
            </a:r>
            <a:r>
              <a:rPr sz="2700" spc="-53" dirty="0">
                <a:latin typeface="Calibri"/>
                <a:cs typeface="Calibri"/>
              </a:rPr>
              <a:t> </a:t>
            </a:r>
            <a:r>
              <a:rPr sz="2700" spc="-15" dirty="0">
                <a:latin typeface="Calibri"/>
                <a:cs typeface="Calibri"/>
              </a:rPr>
              <a:t>representation</a:t>
            </a:r>
            <a:r>
              <a:rPr sz="2700" spc="-53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of</a:t>
            </a:r>
            <a:r>
              <a:rPr sz="2700" spc="-60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time</a:t>
            </a:r>
            <a:r>
              <a:rPr sz="2700" spc="-53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?</a:t>
            </a:r>
            <a:r>
              <a:rPr sz="2700" spc="-60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(like</a:t>
            </a:r>
            <a:r>
              <a:rPr sz="2700" spc="-68" dirty="0">
                <a:latin typeface="Calibri"/>
                <a:cs typeface="Calibri"/>
              </a:rPr>
              <a:t> </a:t>
            </a:r>
            <a:r>
              <a:rPr sz="2700" b="1" dirty="0">
                <a:latin typeface="Calibri"/>
                <a:cs typeface="Calibri"/>
              </a:rPr>
              <a:t>seq2seq</a:t>
            </a:r>
            <a:r>
              <a:rPr sz="2700" b="1" spc="-75" dirty="0">
                <a:latin typeface="Calibri"/>
                <a:cs typeface="Calibri"/>
              </a:rPr>
              <a:t> </a:t>
            </a:r>
            <a:r>
              <a:rPr sz="2700" spc="-38" dirty="0">
                <a:latin typeface="Calibri"/>
                <a:cs typeface="Calibri"/>
              </a:rPr>
              <a:t>?)</a:t>
            </a:r>
            <a:endParaRPr sz="2700">
              <a:latin typeface="Calibri"/>
              <a:cs typeface="Calibri"/>
            </a:endParaRPr>
          </a:p>
          <a:p>
            <a:pPr marL="494348" indent="-475298">
              <a:spcBef>
                <a:spcPts val="1725"/>
              </a:spcBef>
              <a:buSzPct val="77777"/>
              <a:buFont typeface="Arial"/>
              <a:buChar char="•"/>
              <a:tabLst>
                <a:tab pos="494348" algn="l"/>
              </a:tabLst>
            </a:pPr>
            <a:r>
              <a:rPr sz="2700" dirty="0">
                <a:latin typeface="Calibri"/>
                <a:cs typeface="Calibri"/>
              </a:rPr>
              <a:t>Should</a:t>
            </a:r>
            <a:r>
              <a:rPr sz="2700" spc="-38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be</a:t>
            </a:r>
            <a:r>
              <a:rPr sz="2700" spc="-38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unique</a:t>
            </a:r>
            <a:r>
              <a:rPr sz="2700" spc="-38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for</a:t>
            </a:r>
            <a:r>
              <a:rPr sz="2700" spc="-45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each</a:t>
            </a:r>
            <a:r>
              <a:rPr sz="2700" spc="-38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position</a:t>
            </a:r>
            <a:r>
              <a:rPr sz="2700" spc="-60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–</a:t>
            </a:r>
            <a:r>
              <a:rPr sz="2700" spc="-45" dirty="0">
                <a:latin typeface="Calibri"/>
                <a:cs typeface="Calibri"/>
              </a:rPr>
              <a:t> </a:t>
            </a:r>
            <a:r>
              <a:rPr sz="2700" b="1" dirty="0">
                <a:latin typeface="Calibri"/>
                <a:cs typeface="Calibri"/>
              </a:rPr>
              <a:t>not</a:t>
            </a:r>
            <a:r>
              <a:rPr sz="2700" b="1" spc="-38" dirty="0">
                <a:latin typeface="Calibri"/>
                <a:cs typeface="Calibri"/>
              </a:rPr>
              <a:t> </a:t>
            </a:r>
            <a:r>
              <a:rPr sz="2700" b="1" spc="-15" dirty="0">
                <a:latin typeface="Calibri"/>
                <a:cs typeface="Calibri"/>
              </a:rPr>
              <a:t>cyclic</a:t>
            </a:r>
            <a:endParaRPr sz="2700">
              <a:latin typeface="Calibri"/>
              <a:cs typeface="Calibri"/>
            </a:endParaRPr>
          </a:p>
          <a:p>
            <a:pPr marL="446723" indent="-427673">
              <a:spcBef>
                <a:spcPts val="1553"/>
              </a:spcBef>
              <a:buSzPct val="77777"/>
              <a:buFont typeface="Arial"/>
              <a:buChar char="•"/>
              <a:tabLst>
                <a:tab pos="446723" algn="l"/>
              </a:tabLst>
            </a:pPr>
            <a:r>
              <a:rPr sz="2700" spc="-15" dirty="0">
                <a:latin typeface="Calibri"/>
                <a:cs typeface="Calibri"/>
              </a:rPr>
              <a:t>Bounded</a:t>
            </a:r>
            <a:endParaRPr sz="2700">
              <a:latin typeface="Calibri"/>
              <a:cs typeface="Calibri"/>
            </a:endParaRPr>
          </a:p>
          <a:p>
            <a:pPr marR="4303395" algn="ctr">
              <a:spcBef>
                <a:spcPts val="1725"/>
              </a:spcBef>
            </a:pPr>
            <a:r>
              <a:rPr sz="2700" dirty="0">
                <a:latin typeface="Calibri"/>
                <a:cs typeface="Calibri"/>
              </a:rPr>
              <a:t>Actual</a:t>
            </a:r>
            <a:r>
              <a:rPr sz="2700" spc="-38" dirty="0">
                <a:latin typeface="Calibri"/>
                <a:cs typeface="Calibri"/>
              </a:rPr>
              <a:t> </a:t>
            </a:r>
            <a:r>
              <a:rPr sz="2700" spc="-15" dirty="0">
                <a:latin typeface="Calibri"/>
                <a:cs typeface="Calibri"/>
              </a:rPr>
              <a:t>Candidates</a:t>
            </a:r>
            <a:r>
              <a:rPr sz="2700" spc="-38" dirty="0">
                <a:latin typeface="Calibri"/>
                <a:cs typeface="Calibri"/>
              </a:rPr>
              <a:t> </a:t>
            </a:r>
            <a:r>
              <a:rPr sz="2700" spc="-75" dirty="0">
                <a:latin typeface="Calibri"/>
                <a:cs typeface="Calibri"/>
              </a:rPr>
              <a:t>:</a:t>
            </a:r>
            <a:endParaRPr sz="2700">
              <a:latin typeface="Calibri"/>
              <a:cs typeface="Calibri"/>
            </a:endParaRPr>
          </a:p>
          <a:p>
            <a:pPr marR="4331018" algn="ctr">
              <a:spcBef>
                <a:spcPts val="1553"/>
              </a:spcBef>
            </a:pPr>
            <a:r>
              <a:rPr sz="2700" i="1" spc="-15" dirty="0">
                <a:latin typeface="Calibri"/>
                <a:cs typeface="Calibri"/>
              </a:rPr>
              <a:t>sine(</a:t>
            </a:r>
            <a:r>
              <a:rPr sz="2700" b="1" i="1" spc="-15" dirty="0">
                <a:latin typeface="Calibri"/>
                <a:cs typeface="Calibri"/>
              </a:rPr>
              <a:t>g(t)</a:t>
            </a:r>
            <a:r>
              <a:rPr sz="2700" i="1" spc="-15" dirty="0">
                <a:latin typeface="Calibri"/>
                <a:cs typeface="Calibri"/>
              </a:rPr>
              <a:t>)</a:t>
            </a:r>
            <a:endParaRPr sz="2700">
              <a:latin typeface="Calibri"/>
              <a:cs typeface="Calibri"/>
            </a:endParaRPr>
          </a:p>
          <a:p>
            <a:pPr marR="4014788" algn="ctr">
              <a:spcBef>
                <a:spcPts val="1545"/>
              </a:spcBef>
            </a:pPr>
            <a:r>
              <a:rPr sz="2700" i="1" spc="-15" dirty="0">
                <a:latin typeface="Calibri"/>
                <a:cs typeface="Calibri"/>
              </a:rPr>
              <a:t>cosine(</a:t>
            </a:r>
            <a:r>
              <a:rPr sz="2700" b="1" i="1" spc="-15" dirty="0">
                <a:latin typeface="Calibri"/>
                <a:cs typeface="Calibri"/>
              </a:rPr>
              <a:t>g(t)</a:t>
            </a:r>
            <a:r>
              <a:rPr sz="2700" i="1" spc="-15" dirty="0">
                <a:latin typeface="Calibri"/>
                <a:cs typeface="Calibri"/>
              </a:rPr>
              <a:t>)</a:t>
            </a:r>
            <a:endParaRPr sz="270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170088" y="5583969"/>
            <a:ext cx="4095750" cy="2790822"/>
          </a:xfrm>
          <a:prstGeom prst="rect">
            <a:avLst/>
          </a:prstGeom>
        </p:spPr>
      </p:pic>
      <p:sp>
        <p:nvSpPr>
          <p:cNvPr id="8" name="object 8" descr="$PPTXTitle"/>
          <p:cNvSpPr txBox="1">
            <a:spLocks noGrp="1"/>
          </p:cNvSpPr>
          <p:nvPr>
            <p:ph type="title"/>
          </p:nvPr>
        </p:nvSpPr>
        <p:spPr>
          <a:xfrm>
            <a:off x="685800" y="720213"/>
            <a:ext cx="12344400" cy="1097992"/>
          </a:xfrm>
          <a:prstGeom prst="rect">
            <a:avLst/>
          </a:prstGeom>
        </p:spPr>
        <p:txBody>
          <a:bodyPr vert="horz" wrap="square" lIns="0" tIns="416813" rIns="0" bIns="0" rtlCol="0" anchor="ctr">
            <a:spAutoFit/>
          </a:bodyPr>
          <a:lstStyle/>
          <a:p>
            <a:pPr marL="5673090">
              <a:spcBef>
                <a:spcPts val="150"/>
              </a:spcBef>
            </a:pPr>
            <a:r>
              <a:rPr dirty="0"/>
              <a:t>Positional</a:t>
            </a:r>
            <a:r>
              <a:rPr spc="-233" dirty="0"/>
              <a:t> </a:t>
            </a:r>
            <a:r>
              <a:rPr spc="-15" dirty="0"/>
              <a:t>Encoding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4171030" y="8987789"/>
            <a:ext cx="3216593" cy="474169"/>
          </a:xfrm>
          <a:prstGeom prst="rect">
            <a:avLst/>
          </a:prstGeom>
        </p:spPr>
        <p:txBody>
          <a:bodyPr vert="horz" wrap="square" lIns="0" tIns="12383" rIns="0" bIns="0" rtlCol="0">
            <a:spAutoFit/>
          </a:bodyPr>
          <a:lstStyle/>
          <a:p>
            <a:pPr marL="19050">
              <a:spcBef>
                <a:spcPts val="98"/>
              </a:spcBef>
            </a:pPr>
            <a:r>
              <a:rPr sz="3000" dirty="0">
                <a:solidFill>
                  <a:srgbClr val="FF0000"/>
                </a:solidFill>
                <a:latin typeface="Calibri"/>
                <a:cs typeface="Calibri"/>
              </a:rPr>
              <a:t>Positional</a:t>
            </a:r>
            <a:r>
              <a:rPr sz="3000" spc="488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000" spc="53" dirty="0">
                <a:solidFill>
                  <a:srgbClr val="FF0000"/>
                </a:solidFill>
                <a:latin typeface="Calibri"/>
                <a:cs typeface="Calibri"/>
              </a:rPr>
              <a:t>Encoding</a:t>
            </a:r>
            <a:endParaRPr sz="3000">
              <a:latin typeface="Calibri"/>
              <a:cs typeface="Calibri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xfrm>
            <a:off x="11664267" y="6371008"/>
            <a:ext cx="322579" cy="2114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193675">
              <a:spcBef>
                <a:spcPts val="40"/>
              </a:spcBef>
            </a:pPr>
            <a:fld id="{81D60167-4931-47E6-BA6A-407CBD079E47}" type="slidenum">
              <a:rPr lang="en-GB" spc="-50" smtClean="0"/>
              <a:pPr marL="193675">
                <a:spcBef>
                  <a:spcPts val="40"/>
                </a:spcBef>
              </a:pPr>
              <a:t>55</a:t>
            </a:fld>
            <a:endParaRPr spc="-38" dirty="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2413873" y="2724911"/>
            <a:ext cx="3094671" cy="5346381"/>
            <a:chOff x="8275915" y="1816607"/>
            <a:chExt cx="2063114" cy="3564254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57616" y="1816607"/>
              <a:ext cx="1981200" cy="3486912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84464" y="3971543"/>
              <a:ext cx="2036064" cy="140208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8280678" y="3968108"/>
              <a:ext cx="2044064" cy="1407795"/>
            </a:xfrm>
            <a:custGeom>
              <a:avLst/>
              <a:gdLst/>
              <a:ahLst/>
              <a:cxnLst/>
              <a:rect l="l" t="t" r="r" b="b"/>
              <a:pathLst>
                <a:path w="2044065" h="1407795">
                  <a:moveTo>
                    <a:pt x="0" y="0"/>
                  </a:moveTo>
                  <a:lnTo>
                    <a:pt x="2043529" y="0"/>
                  </a:lnTo>
                  <a:lnTo>
                    <a:pt x="2043529" y="1407724"/>
                  </a:lnTo>
                  <a:lnTo>
                    <a:pt x="0" y="1407724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700"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17651185" y="9545573"/>
            <a:ext cx="271463" cy="296235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spc="-38" dirty="0">
                <a:solidFill>
                  <a:srgbClr val="898989"/>
                </a:solidFill>
                <a:latin typeface="Calibri"/>
                <a:cs typeface="Calibri"/>
              </a:rPr>
              <a:t>57</a:t>
            </a:r>
            <a:endParaRPr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984200" y="6753934"/>
            <a:ext cx="1525904" cy="534353"/>
          </a:xfrm>
          <a:custGeom>
            <a:avLst/>
            <a:gdLst/>
            <a:ahLst/>
            <a:cxnLst/>
            <a:rect l="l" t="t" r="r" b="b"/>
            <a:pathLst>
              <a:path w="1017269" h="356235">
                <a:moveTo>
                  <a:pt x="957445" y="0"/>
                </a:moveTo>
                <a:lnTo>
                  <a:pt x="59332" y="0"/>
                </a:lnTo>
                <a:lnTo>
                  <a:pt x="36237" y="4662"/>
                </a:lnTo>
                <a:lnTo>
                  <a:pt x="17377" y="17377"/>
                </a:lnTo>
                <a:lnTo>
                  <a:pt x="4662" y="36237"/>
                </a:lnTo>
                <a:lnTo>
                  <a:pt x="0" y="59331"/>
                </a:lnTo>
                <a:lnTo>
                  <a:pt x="0" y="296656"/>
                </a:lnTo>
                <a:lnTo>
                  <a:pt x="4662" y="319751"/>
                </a:lnTo>
                <a:lnTo>
                  <a:pt x="17377" y="338610"/>
                </a:lnTo>
                <a:lnTo>
                  <a:pt x="36237" y="351325"/>
                </a:lnTo>
                <a:lnTo>
                  <a:pt x="59332" y="355988"/>
                </a:lnTo>
                <a:lnTo>
                  <a:pt x="957445" y="355988"/>
                </a:lnTo>
                <a:lnTo>
                  <a:pt x="980540" y="351325"/>
                </a:lnTo>
                <a:lnTo>
                  <a:pt x="999400" y="338610"/>
                </a:lnTo>
                <a:lnTo>
                  <a:pt x="1012115" y="319751"/>
                </a:lnTo>
                <a:lnTo>
                  <a:pt x="1016778" y="296656"/>
                </a:lnTo>
                <a:lnTo>
                  <a:pt x="1016778" y="59331"/>
                </a:lnTo>
                <a:lnTo>
                  <a:pt x="1012115" y="36237"/>
                </a:lnTo>
                <a:lnTo>
                  <a:pt x="999400" y="17377"/>
                </a:lnTo>
                <a:lnTo>
                  <a:pt x="980540" y="4662"/>
                </a:lnTo>
                <a:lnTo>
                  <a:pt x="957445" y="0"/>
                </a:lnTo>
                <a:close/>
              </a:path>
            </a:pathLst>
          </a:custGeom>
          <a:solidFill>
            <a:srgbClr val="8FAADC"/>
          </a:solidFill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8" name="object 8"/>
          <p:cNvSpPr txBox="1"/>
          <p:nvPr/>
        </p:nvSpPr>
        <p:spPr>
          <a:xfrm>
            <a:off x="1684871" y="6774942"/>
            <a:ext cx="124778" cy="43473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sz="2700" spc="-75" dirty="0">
                <a:latin typeface="Calibri"/>
                <a:cs typeface="Calibri"/>
              </a:rPr>
              <a:t>I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992739" y="6753932"/>
            <a:ext cx="1525904" cy="534353"/>
          </a:xfrm>
          <a:custGeom>
            <a:avLst/>
            <a:gdLst/>
            <a:ahLst/>
            <a:cxnLst/>
            <a:rect l="l" t="t" r="r" b="b"/>
            <a:pathLst>
              <a:path w="1017269" h="356235">
                <a:moveTo>
                  <a:pt x="957446" y="0"/>
                </a:moveTo>
                <a:lnTo>
                  <a:pt x="59331" y="0"/>
                </a:lnTo>
                <a:lnTo>
                  <a:pt x="36237" y="4662"/>
                </a:lnTo>
                <a:lnTo>
                  <a:pt x="17378" y="17377"/>
                </a:lnTo>
                <a:lnTo>
                  <a:pt x="4662" y="36237"/>
                </a:lnTo>
                <a:lnTo>
                  <a:pt x="0" y="59331"/>
                </a:lnTo>
                <a:lnTo>
                  <a:pt x="0" y="296656"/>
                </a:lnTo>
                <a:lnTo>
                  <a:pt x="4662" y="319751"/>
                </a:lnTo>
                <a:lnTo>
                  <a:pt x="17378" y="338610"/>
                </a:lnTo>
                <a:lnTo>
                  <a:pt x="36237" y="351326"/>
                </a:lnTo>
                <a:lnTo>
                  <a:pt x="59331" y="355988"/>
                </a:lnTo>
                <a:lnTo>
                  <a:pt x="957446" y="355988"/>
                </a:lnTo>
                <a:lnTo>
                  <a:pt x="980540" y="351326"/>
                </a:lnTo>
                <a:lnTo>
                  <a:pt x="999400" y="338610"/>
                </a:lnTo>
                <a:lnTo>
                  <a:pt x="1012115" y="319751"/>
                </a:lnTo>
                <a:lnTo>
                  <a:pt x="1016778" y="296656"/>
                </a:lnTo>
                <a:lnTo>
                  <a:pt x="1016778" y="59331"/>
                </a:lnTo>
                <a:lnTo>
                  <a:pt x="1012115" y="36237"/>
                </a:lnTo>
                <a:lnTo>
                  <a:pt x="999400" y="17377"/>
                </a:lnTo>
                <a:lnTo>
                  <a:pt x="980540" y="4662"/>
                </a:lnTo>
                <a:lnTo>
                  <a:pt x="957446" y="0"/>
                </a:lnTo>
                <a:close/>
              </a:path>
            </a:pathLst>
          </a:custGeom>
          <a:solidFill>
            <a:srgbClr val="8FAADC"/>
          </a:solidFill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10" name="object 10"/>
          <p:cNvSpPr txBox="1"/>
          <p:nvPr/>
        </p:nvSpPr>
        <p:spPr>
          <a:xfrm>
            <a:off x="3514673" y="6774943"/>
            <a:ext cx="481013" cy="43473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sz="2700" spc="-38" dirty="0">
                <a:latin typeface="Calibri"/>
                <a:cs typeface="Calibri"/>
              </a:rPr>
              <a:t>ate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001278" y="6753932"/>
            <a:ext cx="1525904" cy="534353"/>
          </a:xfrm>
          <a:custGeom>
            <a:avLst/>
            <a:gdLst/>
            <a:ahLst/>
            <a:cxnLst/>
            <a:rect l="l" t="t" r="r" b="b"/>
            <a:pathLst>
              <a:path w="1017270" h="356235">
                <a:moveTo>
                  <a:pt x="957446" y="0"/>
                </a:moveTo>
                <a:lnTo>
                  <a:pt x="59331" y="0"/>
                </a:lnTo>
                <a:lnTo>
                  <a:pt x="36237" y="4662"/>
                </a:lnTo>
                <a:lnTo>
                  <a:pt x="17378" y="17377"/>
                </a:lnTo>
                <a:lnTo>
                  <a:pt x="4662" y="36237"/>
                </a:lnTo>
                <a:lnTo>
                  <a:pt x="0" y="59331"/>
                </a:lnTo>
                <a:lnTo>
                  <a:pt x="0" y="296656"/>
                </a:lnTo>
                <a:lnTo>
                  <a:pt x="4662" y="319751"/>
                </a:lnTo>
                <a:lnTo>
                  <a:pt x="17378" y="338610"/>
                </a:lnTo>
                <a:lnTo>
                  <a:pt x="36237" y="351326"/>
                </a:lnTo>
                <a:lnTo>
                  <a:pt x="59331" y="355988"/>
                </a:lnTo>
                <a:lnTo>
                  <a:pt x="957446" y="355988"/>
                </a:lnTo>
                <a:lnTo>
                  <a:pt x="980540" y="351326"/>
                </a:lnTo>
                <a:lnTo>
                  <a:pt x="999400" y="338610"/>
                </a:lnTo>
                <a:lnTo>
                  <a:pt x="1012115" y="319751"/>
                </a:lnTo>
                <a:lnTo>
                  <a:pt x="1016778" y="296656"/>
                </a:lnTo>
                <a:lnTo>
                  <a:pt x="1016778" y="59331"/>
                </a:lnTo>
                <a:lnTo>
                  <a:pt x="1012115" y="36237"/>
                </a:lnTo>
                <a:lnTo>
                  <a:pt x="999400" y="17377"/>
                </a:lnTo>
                <a:lnTo>
                  <a:pt x="980540" y="4662"/>
                </a:lnTo>
                <a:lnTo>
                  <a:pt x="957446" y="0"/>
                </a:lnTo>
                <a:close/>
              </a:path>
            </a:pathLst>
          </a:custGeom>
          <a:solidFill>
            <a:srgbClr val="8FAADC"/>
          </a:solidFill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12" name="object 12"/>
          <p:cNvSpPr txBox="1"/>
          <p:nvPr/>
        </p:nvSpPr>
        <p:spPr>
          <a:xfrm>
            <a:off x="5572170" y="6774943"/>
            <a:ext cx="382905" cy="43473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sz="2700" spc="-38" dirty="0">
                <a:latin typeface="Calibri"/>
                <a:cs typeface="Calibri"/>
              </a:rPr>
              <a:t>an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7009817" y="6753932"/>
            <a:ext cx="1525904" cy="534353"/>
          </a:xfrm>
          <a:custGeom>
            <a:avLst/>
            <a:gdLst/>
            <a:ahLst/>
            <a:cxnLst/>
            <a:rect l="l" t="t" r="r" b="b"/>
            <a:pathLst>
              <a:path w="1017270" h="356235">
                <a:moveTo>
                  <a:pt x="957446" y="0"/>
                </a:moveTo>
                <a:lnTo>
                  <a:pt x="59333" y="0"/>
                </a:lnTo>
                <a:lnTo>
                  <a:pt x="36238" y="4662"/>
                </a:lnTo>
                <a:lnTo>
                  <a:pt x="17378" y="17377"/>
                </a:lnTo>
                <a:lnTo>
                  <a:pt x="4662" y="36237"/>
                </a:lnTo>
                <a:lnTo>
                  <a:pt x="0" y="59331"/>
                </a:lnTo>
                <a:lnTo>
                  <a:pt x="0" y="296656"/>
                </a:lnTo>
                <a:lnTo>
                  <a:pt x="4662" y="319751"/>
                </a:lnTo>
                <a:lnTo>
                  <a:pt x="17378" y="338610"/>
                </a:lnTo>
                <a:lnTo>
                  <a:pt x="36238" y="351326"/>
                </a:lnTo>
                <a:lnTo>
                  <a:pt x="59333" y="355988"/>
                </a:lnTo>
                <a:lnTo>
                  <a:pt x="957446" y="355988"/>
                </a:lnTo>
                <a:lnTo>
                  <a:pt x="980541" y="351326"/>
                </a:lnTo>
                <a:lnTo>
                  <a:pt x="999400" y="338610"/>
                </a:lnTo>
                <a:lnTo>
                  <a:pt x="1012115" y="319751"/>
                </a:lnTo>
                <a:lnTo>
                  <a:pt x="1016778" y="296656"/>
                </a:lnTo>
                <a:lnTo>
                  <a:pt x="1016778" y="59331"/>
                </a:lnTo>
                <a:lnTo>
                  <a:pt x="1012115" y="36237"/>
                </a:lnTo>
                <a:lnTo>
                  <a:pt x="999400" y="17377"/>
                </a:lnTo>
                <a:lnTo>
                  <a:pt x="980541" y="4662"/>
                </a:lnTo>
                <a:lnTo>
                  <a:pt x="957446" y="0"/>
                </a:lnTo>
                <a:close/>
              </a:path>
            </a:pathLst>
          </a:custGeom>
          <a:solidFill>
            <a:srgbClr val="8FAADC"/>
          </a:solidFill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14" name="object 14"/>
          <p:cNvSpPr txBox="1"/>
          <p:nvPr/>
        </p:nvSpPr>
        <p:spPr>
          <a:xfrm>
            <a:off x="7365208" y="6774943"/>
            <a:ext cx="814388" cy="43473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sz="2700" spc="-15" dirty="0">
                <a:latin typeface="Calibri"/>
                <a:cs typeface="Calibri"/>
              </a:rPr>
              <a:t>apple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9018358" y="6753932"/>
            <a:ext cx="1525904" cy="534353"/>
          </a:xfrm>
          <a:custGeom>
            <a:avLst/>
            <a:gdLst/>
            <a:ahLst/>
            <a:cxnLst/>
            <a:rect l="l" t="t" r="r" b="b"/>
            <a:pathLst>
              <a:path w="1017270" h="356235">
                <a:moveTo>
                  <a:pt x="957445" y="0"/>
                </a:moveTo>
                <a:lnTo>
                  <a:pt x="59331" y="0"/>
                </a:lnTo>
                <a:lnTo>
                  <a:pt x="36237" y="4662"/>
                </a:lnTo>
                <a:lnTo>
                  <a:pt x="17377" y="17377"/>
                </a:lnTo>
                <a:lnTo>
                  <a:pt x="4662" y="36237"/>
                </a:lnTo>
                <a:lnTo>
                  <a:pt x="0" y="59331"/>
                </a:lnTo>
                <a:lnTo>
                  <a:pt x="0" y="296656"/>
                </a:lnTo>
                <a:lnTo>
                  <a:pt x="4662" y="319751"/>
                </a:lnTo>
                <a:lnTo>
                  <a:pt x="17377" y="338610"/>
                </a:lnTo>
                <a:lnTo>
                  <a:pt x="36237" y="351326"/>
                </a:lnTo>
                <a:lnTo>
                  <a:pt x="59331" y="355988"/>
                </a:lnTo>
                <a:lnTo>
                  <a:pt x="957445" y="355988"/>
                </a:lnTo>
                <a:lnTo>
                  <a:pt x="980540" y="351326"/>
                </a:lnTo>
                <a:lnTo>
                  <a:pt x="999399" y="338610"/>
                </a:lnTo>
                <a:lnTo>
                  <a:pt x="1012114" y="319751"/>
                </a:lnTo>
                <a:lnTo>
                  <a:pt x="1016777" y="296656"/>
                </a:lnTo>
                <a:lnTo>
                  <a:pt x="1016777" y="59331"/>
                </a:lnTo>
                <a:lnTo>
                  <a:pt x="1012114" y="36237"/>
                </a:lnTo>
                <a:lnTo>
                  <a:pt x="999399" y="17377"/>
                </a:lnTo>
                <a:lnTo>
                  <a:pt x="980540" y="4662"/>
                </a:lnTo>
                <a:lnTo>
                  <a:pt x="957445" y="0"/>
                </a:lnTo>
                <a:close/>
              </a:path>
            </a:pathLst>
          </a:custGeom>
          <a:solidFill>
            <a:srgbClr val="8FAADC"/>
          </a:solidFill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16" name="object 16"/>
          <p:cNvSpPr txBox="1"/>
          <p:nvPr/>
        </p:nvSpPr>
        <p:spPr>
          <a:xfrm>
            <a:off x="9347553" y="6774943"/>
            <a:ext cx="866775" cy="43473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sz="2700" spc="-15" dirty="0">
                <a:latin typeface="Calibri"/>
                <a:cs typeface="Calibri"/>
              </a:rPr>
              <a:t>&lt;eos&gt;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387398" y="5586785"/>
            <a:ext cx="10785158" cy="534353"/>
          </a:xfrm>
          <a:custGeom>
            <a:avLst/>
            <a:gdLst/>
            <a:ahLst/>
            <a:cxnLst/>
            <a:rect l="l" t="t" r="r" b="b"/>
            <a:pathLst>
              <a:path w="7190105" h="356235">
                <a:moveTo>
                  <a:pt x="7130225" y="0"/>
                </a:moveTo>
                <a:lnTo>
                  <a:pt x="59331" y="0"/>
                </a:lnTo>
                <a:lnTo>
                  <a:pt x="36236" y="4662"/>
                </a:lnTo>
                <a:lnTo>
                  <a:pt x="17377" y="17377"/>
                </a:lnTo>
                <a:lnTo>
                  <a:pt x="4662" y="36237"/>
                </a:lnTo>
                <a:lnTo>
                  <a:pt x="0" y="59331"/>
                </a:lnTo>
                <a:lnTo>
                  <a:pt x="0" y="296658"/>
                </a:lnTo>
                <a:lnTo>
                  <a:pt x="4662" y="319752"/>
                </a:lnTo>
                <a:lnTo>
                  <a:pt x="17377" y="338611"/>
                </a:lnTo>
                <a:lnTo>
                  <a:pt x="36236" y="351326"/>
                </a:lnTo>
                <a:lnTo>
                  <a:pt x="59331" y="355988"/>
                </a:lnTo>
                <a:lnTo>
                  <a:pt x="7130225" y="355988"/>
                </a:lnTo>
                <a:lnTo>
                  <a:pt x="7153320" y="351326"/>
                </a:lnTo>
                <a:lnTo>
                  <a:pt x="7172179" y="338611"/>
                </a:lnTo>
                <a:lnTo>
                  <a:pt x="7184894" y="319752"/>
                </a:lnTo>
                <a:lnTo>
                  <a:pt x="7189557" y="296658"/>
                </a:lnTo>
                <a:lnTo>
                  <a:pt x="7189557" y="59331"/>
                </a:lnTo>
                <a:lnTo>
                  <a:pt x="7184894" y="36237"/>
                </a:lnTo>
                <a:lnTo>
                  <a:pt x="7172179" y="17377"/>
                </a:lnTo>
                <a:lnTo>
                  <a:pt x="7153320" y="4662"/>
                </a:lnTo>
                <a:lnTo>
                  <a:pt x="7130225" y="0"/>
                </a:lnTo>
                <a:close/>
              </a:path>
            </a:pathLst>
          </a:custGeom>
          <a:solidFill>
            <a:srgbClr val="F8CBAD"/>
          </a:solidFill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18" name="object 18"/>
          <p:cNvSpPr txBox="1"/>
          <p:nvPr/>
        </p:nvSpPr>
        <p:spPr>
          <a:xfrm>
            <a:off x="4560889" y="5609083"/>
            <a:ext cx="2439353" cy="43473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sz="2700" dirty="0">
                <a:latin typeface="Calibri"/>
                <a:cs typeface="Calibri"/>
              </a:rPr>
              <a:t>Embedding</a:t>
            </a:r>
            <a:r>
              <a:rPr sz="2700" spc="-98" dirty="0">
                <a:latin typeface="Calibri"/>
                <a:cs typeface="Calibri"/>
              </a:rPr>
              <a:t> </a:t>
            </a:r>
            <a:r>
              <a:rPr sz="2700" spc="-30" dirty="0">
                <a:latin typeface="Calibri"/>
                <a:cs typeface="Calibri"/>
              </a:rPr>
              <a:t>Layer</a:t>
            </a:r>
            <a:endParaRPr sz="2700">
              <a:latin typeface="Calibri"/>
              <a:cs typeface="Calibri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1548322" y="6235860"/>
            <a:ext cx="397193" cy="386715"/>
            <a:chOff x="1032214" y="4157240"/>
            <a:chExt cx="264795" cy="257810"/>
          </a:xfrm>
        </p:grpSpPr>
        <p:pic>
          <p:nvPicPr>
            <p:cNvPr id="20" name="object 2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35389" y="4160415"/>
              <a:ext cx="258265" cy="251286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1035389" y="4160415"/>
              <a:ext cx="258445" cy="251460"/>
            </a:xfrm>
            <a:custGeom>
              <a:avLst/>
              <a:gdLst/>
              <a:ahLst/>
              <a:cxnLst/>
              <a:rect l="l" t="t" r="r" b="b"/>
              <a:pathLst>
                <a:path w="258444" h="251460">
                  <a:moveTo>
                    <a:pt x="0" y="125643"/>
                  </a:moveTo>
                  <a:lnTo>
                    <a:pt x="129132" y="0"/>
                  </a:lnTo>
                  <a:lnTo>
                    <a:pt x="258265" y="125643"/>
                  </a:lnTo>
                  <a:lnTo>
                    <a:pt x="193698" y="125643"/>
                  </a:lnTo>
                  <a:lnTo>
                    <a:pt x="193698" y="251286"/>
                  </a:lnTo>
                  <a:lnTo>
                    <a:pt x="64566" y="251286"/>
                  </a:lnTo>
                  <a:lnTo>
                    <a:pt x="64566" y="125643"/>
                  </a:lnTo>
                  <a:lnTo>
                    <a:pt x="0" y="125643"/>
                  </a:lnTo>
                  <a:close/>
                </a:path>
              </a:pathLst>
            </a:custGeom>
            <a:ln w="6350">
              <a:solidFill>
                <a:srgbClr val="70AD47"/>
              </a:solidFill>
            </a:ln>
          </p:spPr>
          <p:txBody>
            <a:bodyPr wrap="square" lIns="0" tIns="0" rIns="0" bIns="0" rtlCol="0"/>
            <a:lstStyle/>
            <a:p>
              <a:endParaRPr sz="2700"/>
            </a:p>
          </p:txBody>
        </p:sp>
      </p:grpSp>
      <p:grpSp>
        <p:nvGrpSpPr>
          <p:cNvPr id="22" name="object 22"/>
          <p:cNvGrpSpPr/>
          <p:nvPr/>
        </p:nvGrpSpPr>
        <p:grpSpPr>
          <a:xfrm>
            <a:off x="3556862" y="6235860"/>
            <a:ext cx="397193" cy="386715"/>
            <a:chOff x="2371241" y="4157240"/>
            <a:chExt cx="264795" cy="257810"/>
          </a:xfrm>
        </p:grpSpPr>
        <p:pic>
          <p:nvPicPr>
            <p:cNvPr id="23" name="object 2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74416" y="4160415"/>
              <a:ext cx="258264" cy="251286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2374416" y="4160415"/>
              <a:ext cx="258445" cy="251460"/>
            </a:xfrm>
            <a:custGeom>
              <a:avLst/>
              <a:gdLst/>
              <a:ahLst/>
              <a:cxnLst/>
              <a:rect l="l" t="t" r="r" b="b"/>
              <a:pathLst>
                <a:path w="258444" h="251460">
                  <a:moveTo>
                    <a:pt x="0" y="125643"/>
                  </a:moveTo>
                  <a:lnTo>
                    <a:pt x="129132" y="0"/>
                  </a:lnTo>
                  <a:lnTo>
                    <a:pt x="258265" y="125643"/>
                  </a:lnTo>
                  <a:lnTo>
                    <a:pt x="193698" y="125643"/>
                  </a:lnTo>
                  <a:lnTo>
                    <a:pt x="193698" y="251286"/>
                  </a:lnTo>
                  <a:lnTo>
                    <a:pt x="64566" y="251286"/>
                  </a:lnTo>
                  <a:lnTo>
                    <a:pt x="64566" y="125643"/>
                  </a:lnTo>
                  <a:lnTo>
                    <a:pt x="0" y="125643"/>
                  </a:lnTo>
                  <a:close/>
                </a:path>
              </a:pathLst>
            </a:custGeom>
            <a:ln w="6350">
              <a:solidFill>
                <a:srgbClr val="70AD47"/>
              </a:solidFill>
            </a:ln>
          </p:spPr>
          <p:txBody>
            <a:bodyPr wrap="square" lIns="0" tIns="0" rIns="0" bIns="0" rtlCol="0"/>
            <a:lstStyle/>
            <a:p>
              <a:endParaRPr sz="2700"/>
            </a:p>
          </p:txBody>
        </p:sp>
      </p:grpSp>
      <p:grpSp>
        <p:nvGrpSpPr>
          <p:cNvPr id="25" name="object 25"/>
          <p:cNvGrpSpPr/>
          <p:nvPr/>
        </p:nvGrpSpPr>
        <p:grpSpPr>
          <a:xfrm>
            <a:off x="5565400" y="6235860"/>
            <a:ext cx="397193" cy="386715"/>
            <a:chOff x="3710266" y="4157240"/>
            <a:chExt cx="264795" cy="257810"/>
          </a:xfrm>
        </p:grpSpPr>
        <p:pic>
          <p:nvPicPr>
            <p:cNvPr id="26" name="object 2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713442" y="4160415"/>
              <a:ext cx="258264" cy="251286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3713441" y="4160415"/>
              <a:ext cx="258445" cy="251460"/>
            </a:xfrm>
            <a:custGeom>
              <a:avLst/>
              <a:gdLst/>
              <a:ahLst/>
              <a:cxnLst/>
              <a:rect l="l" t="t" r="r" b="b"/>
              <a:pathLst>
                <a:path w="258445" h="251460">
                  <a:moveTo>
                    <a:pt x="0" y="125643"/>
                  </a:moveTo>
                  <a:lnTo>
                    <a:pt x="129132" y="0"/>
                  </a:lnTo>
                  <a:lnTo>
                    <a:pt x="258265" y="125643"/>
                  </a:lnTo>
                  <a:lnTo>
                    <a:pt x="193698" y="125643"/>
                  </a:lnTo>
                  <a:lnTo>
                    <a:pt x="193698" y="251286"/>
                  </a:lnTo>
                  <a:lnTo>
                    <a:pt x="64566" y="251286"/>
                  </a:lnTo>
                  <a:lnTo>
                    <a:pt x="64566" y="125643"/>
                  </a:lnTo>
                  <a:lnTo>
                    <a:pt x="0" y="125643"/>
                  </a:lnTo>
                  <a:close/>
                </a:path>
              </a:pathLst>
            </a:custGeom>
            <a:ln w="6350">
              <a:solidFill>
                <a:srgbClr val="70AD47"/>
              </a:solidFill>
            </a:ln>
          </p:spPr>
          <p:txBody>
            <a:bodyPr wrap="square" lIns="0" tIns="0" rIns="0" bIns="0" rtlCol="0"/>
            <a:lstStyle/>
            <a:p>
              <a:endParaRPr sz="2700"/>
            </a:p>
          </p:txBody>
        </p:sp>
      </p:grpSp>
      <p:grpSp>
        <p:nvGrpSpPr>
          <p:cNvPr id="28" name="object 28"/>
          <p:cNvGrpSpPr/>
          <p:nvPr/>
        </p:nvGrpSpPr>
        <p:grpSpPr>
          <a:xfrm>
            <a:off x="7573939" y="6235860"/>
            <a:ext cx="397193" cy="386715"/>
            <a:chOff x="5049292" y="4157240"/>
            <a:chExt cx="264795" cy="257810"/>
          </a:xfrm>
        </p:grpSpPr>
        <p:pic>
          <p:nvPicPr>
            <p:cNvPr id="29" name="object 2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052467" y="4160415"/>
              <a:ext cx="258265" cy="251286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5052467" y="4160415"/>
              <a:ext cx="258445" cy="251460"/>
            </a:xfrm>
            <a:custGeom>
              <a:avLst/>
              <a:gdLst/>
              <a:ahLst/>
              <a:cxnLst/>
              <a:rect l="l" t="t" r="r" b="b"/>
              <a:pathLst>
                <a:path w="258445" h="251460">
                  <a:moveTo>
                    <a:pt x="0" y="125643"/>
                  </a:moveTo>
                  <a:lnTo>
                    <a:pt x="129132" y="0"/>
                  </a:lnTo>
                  <a:lnTo>
                    <a:pt x="258265" y="125643"/>
                  </a:lnTo>
                  <a:lnTo>
                    <a:pt x="193698" y="125643"/>
                  </a:lnTo>
                  <a:lnTo>
                    <a:pt x="193698" y="251286"/>
                  </a:lnTo>
                  <a:lnTo>
                    <a:pt x="64566" y="251286"/>
                  </a:lnTo>
                  <a:lnTo>
                    <a:pt x="64566" y="125643"/>
                  </a:lnTo>
                  <a:lnTo>
                    <a:pt x="0" y="125643"/>
                  </a:lnTo>
                  <a:close/>
                </a:path>
              </a:pathLst>
            </a:custGeom>
            <a:ln w="6350">
              <a:solidFill>
                <a:srgbClr val="70AD47"/>
              </a:solidFill>
            </a:ln>
          </p:spPr>
          <p:txBody>
            <a:bodyPr wrap="square" lIns="0" tIns="0" rIns="0" bIns="0" rtlCol="0"/>
            <a:lstStyle/>
            <a:p>
              <a:endParaRPr sz="2700"/>
            </a:p>
          </p:txBody>
        </p:sp>
      </p:grpSp>
      <p:grpSp>
        <p:nvGrpSpPr>
          <p:cNvPr id="31" name="object 31"/>
          <p:cNvGrpSpPr/>
          <p:nvPr/>
        </p:nvGrpSpPr>
        <p:grpSpPr>
          <a:xfrm>
            <a:off x="9593821" y="6235860"/>
            <a:ext cx="397193" cy="386715"/>
            <a:chOff x="6395880" y="4157240"/>
            <a:chExt cx="264795" cy="257810"/>
          </a:xfrm>
        </p:grpSpPr>
        <p:pic>
          <p:nvPicPr>
            <p:cNvPr id="32" name="object 3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399054" y="4160415"/>
              <a:ext cx="258264" cy="251286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6399055" y="4160415"/>
              <a:ext cx="258445" cy="251460"/>
            </a:xfrm>
            <a:custGeom>
              <a:avLst/>
              <a:gdLst/>
              <a:ahLst/>
              <a:cxnLst/>
              <a:rect l="l" t="t" r="r" b="b"/>
              <a:pathLst>
                <a:path w="258445" h="251460">
                  <a:moveTo>
                    <a:pt x="0" y="125643"/>
                  </a:moveTo>
                  <a:lnTo>
                    <a:pt x="129132" y="0"/>
                  </a:lnTo>
                  <a:lnTo>
                    <a:pt x="258265" y="125643"/>
                  </a:lnTo>
                  <a:lnTo>
                    <a:pt x="193698" y="125643"/>
                  </a:lnTo>
                  <a:lnTo>
                    <a:pt x="193698" y="251286"/>
                  </a:lnTo>
                  <a:lnTo>
                    <a:pt x="64566" y="251286"/>
                  </a:lnTo>
                  <a:lnTo>
                    <a:pt x="64566" y="125643"/>
                  </a:lnTo>
                  <a:lnTo>
                    <a:pt x="0" y="125643"/>
                  </a:lnTo>
                  <a:close/>
                </a:path>
              </a:pathLst>
            </a:custGeom>
            <a:ln w="6350">
              <a:solidFill>
                <a:srgbClr val="70AD47"/>
              </a:solidFill>
            </a:ln>
          </p:spPr>
          <p:txBody>
            <a:bodyPr wrap="square" lIns="0" tIns="0" rIns="0" bIns="0" rtlCol="0"/>
            <a:lstStyle/>
            <a:p>
              <a:endParaRPr sz="2700"/>
            </a:p>
          </p:txBody>
        </p:sp>
      </p:grpSp>
      <p:grpSp>
        <p:nvGrpSpPr>
          <p:cNvPr id="34" name="object 34"/>
          <p:cNvGrpSpPr/>
          <p:nvPr/>
        </p:nvGrpSpPr>
        <p:grpSpPr>
          <a:xfrm>
            <a:off x="301412" y="2675512"/>
            <a:ext cx="11312843" cy="2795588"/>
            <a:chOff x="200941" y="1783674"/>
            <a:chExt cx="7541895" cy="1863725"/>
          </a:xfrm>
        </p:grpSpPr>
        <p:sp>
          <p:nvSpPr>
            <p:cNvPr id="35" name="object 35"/>
            <p:cNvSpPr/>
            <p:nvPr/>
          </p:nvSpPr>
          <p:spPr>
            <a:xfrm>
              <a:off x="656132" y="3013620"/>
              <a:ext cx="1052195" cy="243840"/>
            </a:xfrm>
            <a:custGeom>
              <a:avLst/>
              <a:gdLst/>
              <a:ahLst/>
              <a:cxnLst/>
              <a:rect l="l" t="t" r="r" b="b"/>
              <a:pathLst>
                <a:path w="1052195" h="243839">
                  <a:moveTo>
                    <a:pt x="1051572" y="0"/>
                  </a:moveTo>
                  <a:lnTo>
                    <a:pt x="1051572" y="0"/>
                  </a:lnTo>
                  <a:lnTo>
                    <a:pt x="0" y="0"/>
                  </a:lnTo>
                  <a:lnTo>
                    <a:pt x="0" y="243840"/>
                  </a:lnTo>
                  <a:lnTo>
                    <a:pt x="1051572" y="243840"/>
                  </a:lnTo>
                  <a:lnTo>
                    <a:pt x="1051572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 sz="2700"/>
            </a:p>
          </p:txBody>
        </p:sp>
        <p:sp>
          <p:nvSpPr>
            <p:cNvPr id="36" name="object 36"/>
            <p:cNvSpPr/>
            <p:nvPr/>
          </p:nvSpPr>
          <p:spPr>
            <a:xfrm>
              <a:off x="649783" y="3007267"/>
              <a:ext cx="1064895" cy="269240"/>
            </a:xfrm>
            <a:custGeom>
              <a:avLst/>
              <a:gdLst/>
              <a:ahLst/>
              <a:cxnLst/>
              <a:rect l="l" t="t" r="r" b="b"/>
              <a:pathLst>
                <a:path w="1064895" h="269239">
                  <a:moveTo>
                    <a:pt x="214630" y="0"/>
                  </a:moveTo>
                  <a:lnTo>
                    <a:pt x="214630" y="269240"/>
                  </a:lnTo>
                </a:path>
                <a:path w="1064895" h="269239">
                  <a:moveTo>
                    <a:pt x="425453" y="0"/>
                  </a:moveTo>
                  <a:lnTo>
                    <a:pt x="425453" y="269240"/>
                  </a:lnTo>
                </a:path>
                <a:path w="1064895" h="269239">
                  <a:moveTo>
                    <a:pt x="636276" y="0"/>
                  </a:moveTo>
                  <a:lnTo>
                    <a:pt x="636276" y="269240"/>
                  </a:lnTo>
                </a:path>
                <a:path w="1064895" h="269239">
                  <a:moveTo>
                    <a:pt x="847099" y="0"/>
                  </a:moveTo>
                  <a:lnTo>
                    <a:pt x="847099" y="269240"/>
                  </a:lnTo>
                </a:path>
                <a:path w="1064895" h="269239">
                  <a:moveTo>
                    <a:pt x="6350" y="0"/>
                  </a:moveTo>
                  <a:lnTo>
                    <a:pt x="6350" y="269240"/>
                  </a:lnTo>
                </a:path>
                <a:path w="1064895" h="269239">
                  <a:moveTo>
                    <a:pt x="1057922" y="0"/>
                  </a:moveTo>
                  <a:lnTo>
                    <a:pt x="1057922" y="269240"/>
                  </a:lnTo>
                </a:path>
                <a:path w="1064895" h="269239">
                  <a:moveTo>
                    <a:pt x="0" y="6350"/>
                  </a:moveTo>
                  <a:lnTo>
                    <a:pt x="1064272" y="635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700"/>
            </a:p>
          </p:txBody>
        </p:sp>
        <p:sp>
          <p:nvSpPr>
            <p:cNvPr id="37" name="object 37"/>
            <p:cNvSpPr/>
            <p:nvPr/>
          </p:nvSpPr>
          <p:spPr>
            <a:xfrm>
              <a:off x="649783" y="3257457"/>
              <a:ext cx="1064895" cy="0"/>
            </a:xfrm>
            <a:custGeom>
              <a:avLst/>
              <a:gdLst/>
              <a:ahLst/>
              <a:cxnLst/>
              <a:rect l="l" t="t" r="r" b="b"/>
              <a:pathLst>
                <a:path w="1064895">
                  <a:moveTo>
                    <a:pt x="0" y="0"/>
                  </a:moveTo>
                  <a:lnTo>
                    <a:pt x="1064272" y="0"/>
                  </a:lnTo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700"/>
            </a:p>
          </p:txBody>
        </p:sp>
        <p:pic>
          <p:nvPicPr>
            <p:cNvPr id="38" name="object 3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35388" y="3392443"/>
              <a:ext cx="258264" cy="251286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1035388" y="3392444"/>
              <a:ext cx="258445" cy="251460"/>
            </a:xfrm>
            <a:custGeom>
              <a:avLst/>
              <a:gdLst/>
              <a:ahLst/>
              <a:cxnLst/>
              <a:rect l="l" t="t" r="r" b="b"/>
              <a:pathLst>
                <a:path w="258444" h="251460">
                  <a:moveTo>
                    <a:pt x="0" y="125643"/>
                  </a:moveTo>
                  <a:lnTo>
                    <a:pt x="129132" y="0"/>
                  </a:lnTo>
                  <a:lnTo>
                    <a:pt x="258265" y="125643"/>
                  </a:lnTo>
                  <a:lnTo>
                    <a:pt x="193698" y="125643"/>
                  </a:lnTo>
                  <a:lnTo>
                    <a:pt x="193698" y="251286"/>
                  </a:lnTo>
                  <a:lnTo>
                    <a:pt x="64566" y="251286"/>
                  </a:lnTo>
                  <a:lnTo>
                    <a:pt x="64566" y="125643"/>
                  </a:lnTo>
                  <a:lnTo>
                    <a:pt x="0" y="125643"/>
                  </a:lnTo>
                  <a:close/>
                </a:path>
              </a:pathLst>
            </a:custGeom>
            <a:ln w="6350">
              <a:solidFill>
                <a:srgbClr val="70AD47"/>
              </a:solidFill>
            </a:ln>
          </p:spPr>
          <p:txBody>
            <a:bodyPr wrap="square" lIns="0" tIns="0" rIns="0" bIns="0" rtlCol="0"/>
            <a:lstStyle/>
            <a:p>
              <a:endParaRPr sz="2700"/>
            </a:p>
          </p:txBody>
        </p:sp>
        <p:sp>
          <p:nvSpPr>
            <p:cNvPr id="40" name="object 40"/>
            <p:cNvSpPr/>
            <p:nvPr/>
          </p:nvSpPr>
          <p:spPr>
            <a:xfrm>
              <a:off x="1960359" y="3013620"/>
              <a:ext cx="1052195" cy="243840"/>
            </a:xfrm>
            <a:custGeom>
              <a:avLst/>
              <a:gdLst/>
              <a:ahLst/>
              <a:cxnLst/>
              <a:rect l="l" t="t" r="r" b="b"/>
              <a:pathLst>
                <a:path w="1052195" h="243839">
                  <a:moveTo>
                    <a:pt x="1051572" y="0"/>
                  </a:moveTo>
                  <a:lnTo>
                    <a:pt x="1051572" y="0"/>
                  </a:lnTo>
                  <a:lnTo>
                    <a:pt x="0" y="0"/>
                  </a:lnTo>
                  <a:lnTo>
                    <a:pt x="0" y="243840"/>
                  </a:lnTo>
                  <a:lnTo>
                    <a:pt x="1051572" y="243840"/>
                  </a:lnTo>
                  <a:lnTo>
                    <a:pt x="1051572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 sz="2700"/>
            </a:p>
          </p:txBody>
        </p:sp>
        <p:sp>
          <p:nvSpPr>
            <p:cNvPr id="41" name="object 41"/>
            <p:cNvSpPr/>
            <p:nvPr/>
          </p:nvSpPr>
          <p:spPr>
            <a:xfrm>
              <a:off x="1954015" y="3007267"/>
              <a:ext cx="1064895" cy="269240"/>
            </a:xfrm>
            <a:custGeom>
              <a:avLst/>
              <a:gdLst/>
              <a:ahLst/>
              <a:cxnLst/>
              <a:rect l="l" t="t" r="r" b="b"/>
              <a:pathLst>
                <a:path w="1064895" h="269239">
                  <a:moveTo>
                    <a:pt x="214630" y="0"/>
                  </a:moveTo>
                  <a:lnTo>
                    <a:pt x="214630" y="269240"/>
                  </a:lnTo>
                </a:path>
                <a:path w="1064895" h="269239">
                  <a:moveTo>
                    <a:pt x="425453" y="0"/>
                  </a:moveTo>
                  <a:lnTo>
                    <a:pt x="425453" y="269240"/>
                  </a:lnTo>
                </a:path>
                <a:path w="1064895" h="269239">
                  <a:moveTo>
                    <a:pt x="636276" y="0"/>
                  </a:moveTo>
                  <a:lnTo>
                    <a:pt x="636276" y="269240"/>
                  </a:lnTo>
                </a:path>
                <a:path w="1064895" h="269239">
                  <a:moveTo>
                    <a:pt x="847099" y="0"/>
                  </a:moveTo>
                  <a:lnTo>
                    <a:pt x="847099" y="269240"/>
                  </a:lnTo>
                </a:path>
                <a:path w="1064895" h="269239">
                  <a:moveTo>
                    <a:pt x="6350" y="0"/>
                  </a:moveTo>
                  <a:lnTo>
                    <a:pt x="6350" y="269240"/>
                  </a:lnTo>
                </a:path>
                <a:path w="1064895" h="269239">
                  <a:moveTo>
                    <a:pt x="1057922" y="0"/>
                  </a:moveTo>
                  <a:lnTo>
                    <a:pt x="1057922" y="269240"/>
                  </a:lnTo>
                </a:path>
                <a:path w="1064895" h="269239">
                  <a:moveTo>
                    <a:pt x="0" y="6350"/>
                  </a:moveTo>
                  <a:lnTo>
                    <a:pt x="1064272" y="635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700"/>
            </a:p>
          </p:txBody>
        </p:sp>
        <p:sp>
          <p:nvSpPr>
            <p:cNvPr id="42" name="object 42"/>
            <p:cNvSpPr/>
            <p:nvPr/>
          </p:nvSpPr>
          <p:spPr>
            <a:xfrm>
              <a:off x="1954015" y="3257457"/>
              <a:ext cx="1064895" cy="0"/>
            </a:xfrm>
            <a:custGeom>
              <a:avLst/>
              <a:gdLst/>
              <a:ahLst/>
              <a:cxnLst/>
              <a:rect l="l" t="t" r="r" b="b"/>
              <a:pathLst>
                <a:path w="1064895">
                  <a:moveTo>
                    <a:pt x="0" y="0"/>
                  </a:moveTo>
                  <a:lnTo>
                    <a:pt x="1064272" y="0"/>
                  </a:lnTo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700"/>
            </a:p>
          </p:txBody>
        </p:sp>
        <p:pic>
          <p:nvPicPr>
            <p:cNvPr id="43" name="object 4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339620" y="3392443"/>
              <a:ext cx="258264" cy="251286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2339620" y="3392444"/>
              <a:ext cx="258445" cy="251460"/>
            </a:xfrm>
            <a:custGeom>
              <a:avLst/>
              <a:gdLst/>
              <a:ahLst/>
              <a:cxnLst/>
              <a:rect l="l" t="t" r="r" b="b"/>
              <a:pathLst>
                <a:path w="258444" h="251460">
                  <a:moveTo>
                    <a:pt x="0" y="125643"/>
                  </a:moveTo>
                  <a:lnTo>
                    <a:pt x="129132" y="0"/>
                  </a:lnTo>
                  <a:lnTo>
                    <a:pt x="258265" y="125643"/>
                  </a:lnTo>
                  <a:lnTo>
                    <a:pt x="193698" y="125643"/>
                  </a:lnTo>
                  <a:lnTo>
                    <a:pt x="193698" y="251286"/>
                  </a:lnTo>
                  <a:lnTo>
                    <a:pt x="64566" y="251286"/>
                  </a:lnTo>
                  <a:lnTo>
                    <a:pt x="64566" y="125643"/>
                  </a:lnTo>
                  <a:lnTo>
                    <a:pt x="0" y="125643"/>
                  </a:lnTo>
                  <a:close/>
                </a:path>
              </a:pathLst>
            </a:custGeom>
            <a:ln w="6350">
              <a:solidFill>
                <a:srgbClr val="70AD47"/>
              </a:solidFill>
            </a:ln>
          </p:spPr>
          <p:txBody>
            <a:bodyPr wrap="square" lIns="0" tIns="0" rIns="0" bIns="0" rtlCol="0"/>
            <a:lstStyle/>
            <a:p>
              <a:endParaRPr sz="2700"/>
            </a:p>
          </p:txBody>
        </p:sp>
        <p:sp>
          <p:nvSpPr>
            <p:cNvPr id="45" name="object 45"/>
            <p:cNvSpPr/>
            <p:nvPr/>
          </p:nvSpPr>
          <p:spPr>
            <a:xfrm>
              <a:off x="3299384" y="3013620"/>
              <a:ext cx="1052195" cy="243840"/>
            </a:xfrm>
            <a:custGeom>
              <a:avLst/>
              <a:gdLst/>
              <a:ahLst/>
              <a:cxnLst/>
              <a:rect l="l" t="t" r="r" b="b"/>
              <a:pathLst>
                <a:path w="1052195" h="243839">
                  <a:moveTo>
                    <a:pt x="1051572" y="0"/>
                  </a:moveTo>
                  <a:lnTo>
                    <a:pt x="1051572" y="0"/>
                  </a:lnTo>
                  <a:lnTo>
                    <a:pt x="0" y="0"/>
                  </a:lnTo>
                  <a:lnTo>
                    <a:pt x="0" y="243840"/>
                  </a:lnTo>
                  <a:lnTo>
                    <a:pt x="1051572" y="243840"/>
                  </a:lnTo>
                  <a:lnTo>
                    <a:pt x="1051572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 sz="2700"/>
            </a:p>
          </p:txBody>
        </p:sp>
        <p:sp>
          <p:nvSpPr>
            <p:cNvPr id="46" name="object 46"/>
            <p:cNvSpPr/>
            <p:nvPr/>
          </p:nvSpPr>
          <p:spPr>
            <a:xfrm>
              <a:off x="3293041" y="3007267"/>
              <a:ext cx="1064895" cy="269240"/>
            </a:xfrm>
            <a:custGeom>
              <a:avLst/>
              <a:gdLst/>
              <a:ahLst/>
              <a:cxnLst/>
              <a:rect l="l" t="t" r="r" b="b"/>
              <a:pathLst>
                <a:path w="1064895" h="269239">
                  <a:moveTo>
                    <a:pt x="214630" y="0"/>
                  </a:moveTo>
                  <a:lnTo>
                    <a:pt x="214630" y="269240"/>
                  </a:lnTo>
                </a:path>
                <a:path w="1064895" h="269239">
                  <a:moveTo>
                    <a:pt x="425453" y="0"/>
                  </a:moveTo>
                  <a:lnTo>
                    <a:pt x="425453" y="269240"/>
                  </a:lnTo>
                </a:path>
                <a:path w="1064895" h="269239">
                  <a:moveTo>
                    <a:pt x="636276" y="0"/>
                  </a:moveTo>
                  <a:lnTo>
                    <a:pt x="636276" y="269240"/>
                  </a:lnTo>
                </a:path>
                <a:path w="1064895" h="269239">
                  <a:moveTo>
                    <a:pt x="847099" y="0"/>
                  </a:moveTo>
                  <a:lnTo>
                    <a:pt x="847099" y="269240"/>
                  </a:lnTo>
                </a:path>
                <a:path w="1064895" h="269239">
                  <a:moveTo>
                    <a:pt x="6350" y="0"/>
                  </a:moveTo>
                  <a:lnTo>
                    <a:pt x="6350" y="269240"/>
                  </a:lnTo>
                </a:path>
                <a:path w="1064895" h="269239">
                  <a:moveTo>
                    <a:pt x="1057922" y="0"/>
                  </a:moveTo>
                  <a:lnTo>
                    <a:pt x="1057922" y="269240"/>
                  </a:lnTo>
                </a:path>
                <a:path w="1064895" h="269239">
                  <a:moveTo>
                    <a:pt x="0" y="6350"/>
                  </a:moveTo>
                  <a:lnTo>
                    <a:pt x="1064272" y="635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700"/>
            </a:p>
          </p:txBody>
        </p:sp>
        <p:sp>
          <p:nvSpPr>
            <p:cNvPr id="47" name="object 47"/>
            <p:cNvSpPr/>
            <p:nvPr/>
          </p:nvSpPr>
          <p:spPr>
            <a:xfrm>
              <a:off x="3293041" y="3257457"/>
              <a:ext cx="1064895" cy="0"/>
            </a:xfrm>
            <a:custGeom>
              <a:avLst/>
              <a:gdLst/>
              <a:ahLst/>
              <a:cxnLst/>
              <a:rect l="l" t="t" r="r" b="b"/>
              <a:pathLst>
                <a:path w="1064895">
                  <a:moveTo>
                    <a:pt x="0" y="0"/>
                  </a:moveTo>
                  <a:lnTo>
                    <a:pt x="1064272" y="0"/>
                  </a:lnTo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700"/>
            </a:p>
          </p:txBody>
        </p:sp>
        <p:pic>
          <p:nvPicPr>
            <p:cNvPr id="48" name="object 4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678646" y="3392443"/>
              <a:ext cx="258265" cy="251286"/>
            </a:xfrm>
            <a:prstGeom prst="rect">
              <a:avLst/>
            </a:prstGeom>
          </p:spPr>
        </p:pic>
        <p:sp>
          <p:nvSpPr>
            <p:cNvPr id="49" name="object 49"/>
            <p:cNvSpPr/>
            <p:nvPr/>
          </p:nvSpPr>
          <p:spPr>
            <a:xfrm>
              <a:off x="3678646" y="3392444"/>
              <a:ext cx="258445" cy="251460"/>
            </a:xfrm>
            <a:custGeom>
              <a:avLst/>
              <a:gdLst/>
              <a:ahLst/>
              <a:cxnLst/>
              <a:rect l="l" t="t" r="r" b="b"/>
              <a:pathLst>
                <a:path w="258445" h="251460">
                  <a:moveTo>
                    <a:pt x="0" y="125643"/>
                  </a:moveTo>
                  <a:lnTo>
                    <a:pt x="129132" y="0"/>
                  </a:lnTo>
                  <a:lnTo>
                    <a:pt x="258265" y="125643"/>
                  </a:lnTo>
                  <a:lnTo>
                    <a:pt x="193698" y="125643"/>
                  </a:lnTo>
                  <a:lnTo>
                    <a:pt x="193698" y="251286"/>
                  </a:lnTo>
                  <a:lnTo>
                    <a:pt x="64566" y="251286"/>
                  </a:lnTo>
                  <a:lnTo>
                    <a:pt x="64566" y="125643"/>
                  </a:lnTo>
                  <a:lnTo>
                    <a:pt x="0" y="125643"/>
                  </a:lnTo>
                  <a:close/>
                </a:path>
              </a:pathLst>
            </a:custGeom>
            <a:ln w="6350">
              <a:solidFill>
                <a:srgbClr val="70AD47"/>
              </a:solidFill>
            </a:ln>
          </p:spPr>
          <p:txBody>
            <a:bodyPr wrap="square" lIns="0" tIns="0" rIns="0" bIns="0" rtlCol="0"/>
            <a:lstStyle/>
            <a:p>
              <a:endParaRPr sz="2700"/>
            </a:p>
          </p:txBody>
        </p:sp>
        <p:sp>
          <p:nvSpPr>
            <p:cNvPr id="50" name="object 50"/>
            <p:cNvSpPr/>
            <p:nvPr/>
          </p:nvSpPr>
          <p:spPr>
            <a:xfrm>
              <a:off x="4638408" y="2996285"/>
              <a:ext cx="1052195" cy="243840"/>
            </a:xfrm>
            <a:custGeom>
              <a:avLst/>
              <a:gdLst/>
              <a:ahLst/>
              <a:cxnLst/>
              <a:rect l="l" t="t" r="r" b="b"/>
              <a:pathLst>
                <a:path w="1052195" h="243839">
                  <a:moveTo>
                    <a:pt x="419100" y="0"/>
                  </a:moveTo>
                  <a:lnTo>
                    <a:pt x="208280" y="0"/>
                  </a:lnTo>
                  <a:lnTo>
                    <a:pt x="0" y="0"/>
                  </a:lnTo>
                  <a:lnTo>
                    <a:pt x="0" y="243840"/>
                  </a:lnTo>
                  <a:lnTo>
                    <a:pt x="208280" y="243840"/>
                  </a:lnTo>
                  <a:lnTo>
                    <a:pt x="419100" y="243840"/>
                  </a:lnTo>
                  <a:lnTo>
                    <a:pt x="419100" y="0"/>
                  </a:lnTo>
                  <a:close/>
                </a:path>
                <a:path w="1052195" h="243839">
                  <a:moveTo>
                    <a:pt x="1051572" y="0"/>
                  </a:moveTo>
                  <a:lnTo>
                    <a:pt x="840752" y="0"/>
                  </a:lnTo>
                  <a:lnTo>
                    <a:pt x="629932" y="0"/>
                  </a:lnTo>
                  <a:lnTo>
                    <a:pt x="419112" y="0"/>
                  </a:lnTo>
                  <a:lnTo>
                    <a:pt x="419112" y="243840"/>
                  </a:lnTo>
                  <a:lnTo>
                    <a:pt x="629932" y="243840"/>
                  </a:lnTo>
                  <a:lnTo>
                    <a:pt x="840752" y="243840"/>
                  </a:lnTo>
                  <a:lnTo>
                    <a:pt x="1051572" y="243840"/>
                  </a:lnTo>
                  <a:lnTo>
                    <a:pt x="1051572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 sz="2700"/>
            </a:p>
          </p:txBody>
        </p:sp>
        <p:sp>
          <p:nvSpPr>
            <p:cNvPr id="51" name="object 51"/>
            <p:cNvSpPr/>
            <p:nvPr/>
          </p:nvSpPr>
          <p:spPr>
            <a:xfrm>
              <a:off x="4632067" y="2989935"/>
              <a:ext cx="1064895" cy="269240"/>
            </a:xfrm>
            <a:custGeom>
              <a:avLst/>
              <a:gdLst/>
              <a:ahLst/>
              <a:cxnLst/>
              <a:rect l="l" t="t" r="r" b="b"/>
              <a:pathLst>
                <a:path w="1064895" h="269239">
                  <a:moveTo>
                    <a:pt x="214630" y="0"/>
                  </a:moveTo>
                  <a:lnTo>
                    <a:pt x="214630" y="269240"/>
                  </a:lnTo>
                </a:path>
                <a:path w="1064895" h="269239">
                  <a:moveTo>
                    <a:pt x="425453" y="0"/>
                  </a:moveTo>
                  <a:lnTo>
                    <a:pt x="425453" y="269240"/>
                  </a:lnTo>
                </a:path>
                <a:path w="1064895" h="269239">
                  <a:moveTo>
                    <a:pt x="636276" y="0"/>
                  </a:moveTo>
                  <a:lnTo>
                    <a:pt x="636276" y="269240"/>
                  </a:lnTo>
                </a:path>
                <a:path w="1064895" h="269239">
                  <a:moveTo>
                    <a:pt x="847099" y="0"/>
                  </a:moveTo>
                  <a:lnTo>
                    <a:pt x="847099" y="269240"/>
                  </a:lnTo>
                </a:path>
                <a:path w="1064895" h="269239">
                  <a:moveTo>
                    <a:pt x="6350" y="0"/>
                  </a:moveTo>
                  <a:lnTo>
                    <a:pt x="6350" y="269240"/>
                  </a:lnTo>
                </a:path>
                <a:path w="1064895" h="269239">
                  <a:moveTo>
                    <a:pt x="1057922" y="0"/>
                  </a:moveTo>
                  <a:lnTo>
                    <a:pt x="1057922" y="269240"/>
                  </a:lnTo>
                </a:path>
                <a:path w="1064895" h="269239">
                  <a:moveTo>
                    <a:pt x="0" y="6350"/>
                  </a:moveTo>
                  <a:lnTo>
                    <a:pt x="1064272" y="635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700"/>
            </a:p>
          </p:txBody>
        </p:sp>
        <p:sp>
          <p:nvSpPr>
            <p:cNvPr id="52" name="object 52"/>
            <p:cNvSpPr/>
            <p:nvPr/>
          </p:nvSpPr>
          <p:spPr>
            <a:xfrm>
              <a:off x="4632067" y="3240125"/>
              <a:ext cx="1064895" cy="0"/>
            </a:xfrm>
            <a:custGeom>
              <a:avLst/>
              <a:gdLst/>
              <a:ahLst/>
              <a:cxnLst/>
              <a:rect l="l" t="t" r="r" b="b"/>
              <a:pathLst>
                <a:path w="1064895">
                  <a:moveTo>
                    <a:pt x="0" y="0"/>
                  </a:moveTo>
                  <a:lnTo>
                    <a:pt x="1064272" y="0"/>
                  </a:lnTo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700"/>
            </a:p>
          </p:txBody>
        </p:sp>
        <p:pic>
          <p:nvPicPr>
            <p:cNvPr id="53" name="object 5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017672" y="3375113"/>
              <a:ext cx="258265" cy="251286"/>
            </a:xfrm>
            <a:prstGeom prst="rect">
              <a:avLst/>
            </a:prstGeom>
          </p:spPr>
        </p:pic>
        <p:sp>
          <p:nvSpPr>
            <p:cNvPr id="54" name="object 54"/>
            <p:cNvSpPr/>
            <p:nvPr/>
          </p:nvSpPr>
          <p:spPr>
            <a:xfrm>
              <a:off x="5017672" y="3375113"/>
              <a:ext cx="258445" cy="251460"/>
            </a:xfrm>
            <a:custGeom>
              <a:avLst/>
              <a:gdLst/>
              <a:ahLst/>
              <a:cxnLst/>
              <a:rect l="l" t="t" r="r" b="b"/>
              <a:pathLst>
                <a:path w="258445" h="251460">
                  <a:moveTo>
                    <a:pt x="0" y="125643"/>
                  </a:moveTo>
                  <a:lnTo>
                    <a:pt x="129132" y="0"/>
                  </a:lnTo>
                  <a:lnTo>
                    <a:pt x="258265" y="125643"/>
                  </a:lnTo>
                  <a:lnTo>
                    <a:pt x="193698" y="125643"/>
                  </a:lnTo>
                  <a:lnTo>
                    <a:pt x="193698" y="251286"/>
                  </a:lnTo>
                  <a:lnTo>
                    <a:pt x="64566" y="251286"/>
                  </a:lnTo>
                  <a:lnTo>
                    <a:pt x="64566" y="125643"/>
                  </a:lnTo>
                  <a:lnTo>
                    <a:pt x="0" y="125643"/>
                  </a:lnTo>
                  <a:close/>
                </a:path>
              </a:pathLst>
            </a:custGeom>
            <a:ln w="6350">
              <a:solidFill>
                <a:srgbClr val="70AD47"/>
              </a:solidFill>
            </a:ln>
          </p:spPr>
          <p:txBody>
            <a:bodyPr wrap="square" lIns="0" tIns="0" rIns="0" bIns="0" rtlCol="0"/>
            <a:lstStyle/>
            <a:p>
              <a:endParaRPr sz="2700"/>
            </a:p>
          </p:txBody>
        </p:sp>
        <p:sp>
          <p:nvSpPr>
            <p:cNvPr id="55" name="object 55"/>
            <p:cNvSpPr/>
            <p:nvPr/>
          </p:nvSpPr>
          <p:spPr>
            <a:xfrm>
              <a:off x="5982513" y="2996285"/>
              <a:ext cx="1052195" cy="243840"/>
            </a:xfrm>
            <a:custGeom>
              <a:avLst/>
              <a:gdLst/>
              <a:ahLst/>
              <a:cxnLst/>
              <a:rect l="l" t="t" r="r" b="b"/>
              <a:pathLst>
                <a:path w="1052195" h="243839">
                  <a:moveTo>
                    <a:pt x="1051572" y="0"/>
                  </a:moveTo>
                  <a:lnTo>
                    <a:pt x="1051572" y="0"/>
                  </a:lnTo>
                  <a:lnTo>
                    <a:pt x="0" y="0"/>
                  </a:lnTo>
                  <a:lnTo>
                    <a:pt x="0" y="243840"/>
                  </a:lnTo>
                  <a:lnTo>
                    <a:pt x="1051572" y="243840"/>
                  </a:lnTo>
                  <a:lnTo>
                    <a:pt x="1051572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 sz="2700"/>
            </a:p>
          </p:txBody>
        </p:sp>
        <p:sp>
          <p:nvSpPr>
            <p:cNvPr id="56" name="object 56"/>
            <p:cNvSpPr/>
            <p:nvPr/>
          </p:nvSpPr>
          <p:spPr>
            <a:xfrm>
              <a:off x="5976170" y="2989935"/>
              <a:ext cx="1064895" cy="269240"/>
            </a:xfrm>
            <a:custGeom>
              <a:avLst/>
              <a:gdLst/>
              <a:ahLst/>
              <a:cxnLst/>
              <a:rect l="l" t="t" r="r" b="b"/>
              <a:pathLst>
                <a:path w="1064895" h="269239">
                  <a:moveTo>
                    <a:pt x="214630" y="0"/>
                  </a:moveTo>
                  <a:lnTo>
                    <a:pt x="214630" y="269240"/>
                  </a:lnTo>
                </a:path>
                <a:path w="1064895" h="269239">
                  <a:moveTo>
                    <a:pt x="425453" y="0"/>
                  </a:moveTo>
                  <a:lnTo>
                    <a:pt x="425453" y="269240"/>
                  </a:lnTo>
                </a:path>
                <a:path w="1064895" h="269239">
                  <a:moveTo>
                    <a:pt x="636276" y="0"/>
                  </a:moveTo>
                  <a:lnTo>
                    <a:pt x="636276" y="269240"/>
                  </a:lnTo>
                </a:path>
                <a:path w="1064895" h="269239">
                  <a:moveTo>
                    <a:pt x="847099" y="0"/>
                  </a:moveTo>
                  <a:lnTo>
                    <a:pt x="847099" y="269240"/>
                  </a:lnTo>
                </a:path>
                <a:path w="1064895" h="269239">
                  <a:moveTo>
                    <a:pt x="6350" y="0"/>
                  </a:moveTo>
                  <a:lnTo>
                    <a:pt x="6350" y="269240"/>
                  </a:lnTo>
                </a:path>
                <a:path w="1064895" h="269239">
                  <a:moveTo>
                    <a:pt x="1057922" y="0"/>
                  </a:moveTo>
                  <a:lnTo>
                    <a:pt x="1057922" y="269240"/>
                  </a:lnTo>
                </a:path>
                <a:path w="1064895" h="269239">
                  <a:moveTo>
                    <a:pt x="0" y="6350"/>
                  </a:moveTo>
                  <a:lnTo>
                    <a:pt x="1064272" y="635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700"/>
            </a:p>
          </p:txBody>
        </p:sp>
        <p:sp>
          <p:nvSpPr>
            <p:cNvPr id="57" name="object 57"/>
            <p:cNvSpPr/>
            <p:nvPr/>
          </p:nvSpPr>
          <p:spPr>
            <a:xfrm>
              <a:off x="5976170" y="3240125"/>
              <a:ext cx="1064895" cy="0"/>
            </a:xfrm>
            <a:custGeom>
              <a:avLst/>
              <a:gdLst/>
              <a:ahLst/>
              <a:cxnLst/>
              <a:rect l="l" t="t" r="r" b="b"/>
              <a:pathLst>
                <a:path w="1064895">
                  <a:moveTo>
                    <a:pt x="0" y="0"/>
                  </a:moveTo>
                  <a:lnTo>
                    <a:pt x="1064272" y="0"/>
                  </a:lnTo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700"/>
            </a:p>
          </p:txBody>
        </p:sp>
        <p:pic>
          <p:nvPicPr>
            <p:cNvPr id="58" name="object 5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361775" y="3375113"/>
              <a:ext cx="258264" cy="251286"/>
            </a:xfrm>
            <a:prstGeom prst="rect">
              <a:avLst/>
            </a:prstGeom>
          </p:spPr>
        </p:pic>
        <p:sp>
          <p:nvSpPr>
            <p:cNvPr id="59" name="object 59"/>
            <p:cNvSpPr/>
            <p:nvPr/>
          </p:nvSpPr>
          <p:spPr>
            <a:xfrm>
              <a:off x="6361775" y="3375113"/>
              <a:ext cx="258445" cy="251460"/>
            </a:xfrm>
            <a:custGeom>
              <a:avLst/>
              <a:gdLst/>
              <a:ahLst/>
              <a:cxnLst/>
              <a:rect l="l" t="t" r="r" b="b"/>
              <a:pathLst>
                <a:path w="258445" h="251460">
                  <a:moveTo>
                    <a:pt x="0" y="125643"/>
                  </a:moveTo>
                  <a:lnTo>
                    <a:pt x="129132" y="0"/>
                  </a:lnTo>
                  <a:lnTo>
                    <a:pt x="258265" y="125643"/>
                  </a:lnTo>
                  <a:lnTo>
                    <a:pt x="193698" y="125643"/>
                  </a:lnTo>
                  <a:lnTo>
                    <a:pt x="193698" y="251286"/>
                  </a:lnTo>
                  <a:lnTo>
                    <a:pt x="64566" y="251286"/>
                  </a:lnTo>
                  <a:lnTo>
                    <a:pt x="64566" y="125643"/>
                  </a:lnTo>
                  <a:lnTo>
                    <a:pt x="0" y="125643"/>
                  </a:lnTo>
                  <a:close/>
                </a:path>
              </a:pathLst>
            </a:custGeom>
            <a:ln w="6350">
              <a:solidFill>
                <a:srgbClr val="70AD47"/>
              </a:solidFill>
            </a:ln>
          </p:spPr>
          <p:txBody>
            <a:bodyPr wrap="square" lIns="0" tIns="0" rIns="0" bIns="0" rtlCol="0"/>
            <a:lstStyle/>
            <a:p>
              <a:endParaRPr sz="2700"/>
            </a:p>
          </p:txBody>
        </p:sp>
        <p:sp>
          <p:nvSpPr>
            <p:cNvPr id="60" name="object 60"/>
            <p:cNvSpPr/>
            <p:nvPr/>
          </p:nvSpPr>
          <p:spPr>
            <a:xfrm>
              <a:off x="656132" y="2160599"/>
              <a:ext cx="1051560" cy="243840"/>
            </a:xfrm>
            <a:custGeom>
              <a:avLst/>
              <a:gdLst/>
              <a:ahLst/>
              <a:cxnLst/>
              <a:rect l="l" t="t" r="r" b="b"/>
              <a:pathLst>
                <a:path w="1051560" h="243839">
                  <a:moveTo>
                    <a:pt x="1051560" y="0"/>
                  </a:moveTo>
                  <a:lnTo>
                    <a:pt x="1051560" y="0"/>
                  </a:lnTo>
                  <a:lnTo>
                    <a:pt x="0" y="0"/>
                  </a:lnTo>
                  <a:lnTo>
                    <a:pt x="0" y="243840"/>
                  </a:lnTo>
                  <a:lnTo>
                    <a:pt x="1051560" y="243840"/>
                  </a:lnTo>
                  <a:lnTo>
                    <a:pt x="1051560" y="0"/>
                  </a:lnTo>
                  <a:close/>
                </a:path>
              </a:pathLst>
            </a:custGeom>
            <a:solidFill>
              <a:srgbClr val="7030A0"/>
            </a:solidFill>
          </p:spPr>
          <p:txBody>
            <a:bodyPr wrap="square" lIns="0" tIns="0" rIns="0" bIns="0" rtlCol="0"/>
            <a:lstStyle/>
            <a:p>
              <a:endParaRPr sz="2700"/>
            </a:p>
          </p:txBody>
        </p:sp>
        <p:sp>
          <p:nvSpPr>
            <p:cNvPr id="61" name="object 61"/>
            <p:cNvSpPr/>
            <p:nvPr/>
          </p:nvSpPr>
          <p:spPr>
            <a:xfrm>
              <a:off x="649783" y="2154247"/>
              <a:ext cx="1064895" cy="269240"/>
            </a:xfrm>
            <a:custGeom>
              <a:avLst/>
              <a:gdLst/>
              <a:ahLst/>
              <a:cxnLst/>
              <a:rect l="l" t="t" r="r" b="b"/>
              <a:pathLst>
                <a:path w="1064895" h="269239">
                  <a:moveTo>
                    <a:pt x="214630" y="0"/>
                  </a:moveTo>
                  <a:lnTo>
                    <a:pt x="214630" y="269240"/>
                  </a:lnTo>
                </a:path>
                <a:path w="1064895" h="269239">
                  <a:moveTo>
                    <a:pt x="425453" y="0"/>
                  </a:moveTo>
                  <a:lnTo>
                    <a:pt x="425453" y="269240"/>
                  </a:lnTo>
                </a:path>
                <a:path w="1064895" h="269239">
                  <a:moveTo>
                    <a:pt x="636276" y="0"/>
                  </a:moveTo>
                  <a:lnTo>
                    <a:pt x="636276" y="269240"/>
                  </a:lnTo>
                </a:path>
                <a:path w="1064895" h="269239">
                  <a:moveTo>
                    <a:pt x="847099" y="0"/>
                  </a:moveTo>
                  <a:lnTo>
                    <a:pt x="847099" y="269240"/>
                  </a:lnTo>
                </a:path>
                <a:path w="1064895" h="269239">
                  <a:moveTo>
                    <a:pt x="6350" y="0"/>
                  </a:moveTo>
                  <a:lnTo>
                    <a:pt x="6350" y="269240"/>
                  </a:lnTo>
                </a:path>
                <a:path w="1064895" h="269239">
                  <a:moveTo>
                    <a:pt x="1057922" y="0"/>
                  </a:moveTo>
                  <a:lnTo>
                    <a:pt x="1057922" y="269240"/>
                  </a:lnTo>
                </a:path>
                <a:path w="1064895" h="269239">
                  <a:moveTo>
                    <a:pt x="0" y="6350"/>
                  </a:moveTo>
                  <a:lnTo>
                    <a:pt x="1064272" y="635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700"/>
            </a:p>
          </p:txBody>
        </p:sp>
        <p:sp>
          <p:nvSpPr>
            <p:cNvPr id="62" name="object 62"/>
            <p:cNvSpPr/>
            <p:nvPr/>
          </p:nvSpPr>
          <p:spPr>
            <a:xfrm>
              <a:off x="649783" y="2404437"/>
              <a:ext cx="1064895" cy="0"/>
            </a:xfrm>
            <a:custGeom>
              <a:avLst/>
              <a:gdLst/>
              <a:ahLst/>
              <a:cxnLst/>
              <a:rect l="l" t="t" r="r" b="b"/>
              <a:pathLst>
                <a:path w="1064895">
                  <a:moveTo>
                    <a:pt x="0" y="0"/>
                  </a:moveTo>
                  <a:lnTo>
                    <a:pt x="1064272" y="0"/>
                  </a:lnTo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700"/>
            </a:p>
          </p:txBody>
        </p:sp>
        <p:sp>
          <p:nvSpPr>
            <p:cNvPr id="63" name="object 63"/>
            <p:cNvSpPr/>
            <p:nvPr/>
          </p:nvSpPr>
          <p:spPr>
            <a:xfrm>
              <a:off x="1960359" y="2160599"/>
              <a:ext cx="1052195" cy="243840"/>
            </a:xfrm>
            <a:custGeom>
              <a:avLst/>
              <a:gdLst/>
              <a:ahLst/>
              <a:cxnLst/>
              <a:rect l="l" t="t" r="r" b="b"/>
              <a:pathLst>
                <a:path w="1052195" h="243839">
                  <a:moveTo>
                    <a:pt x="1051572" y="0"/>
                  </a:moveTo>
                  <a:lnTo>
                    <a:pt x="1051572" y="0"/>
                  </a:lnTo>
                  <a:lnTo>
                    <a:pt x="0" y="0"/>
                  </a:lnTo>
                  <a:lnTo>
                    <a:pt x="0" y="243840"/>
                  </a:lnTo>
                  <a:lnTo>
                    <a:pt x="1051572" y="243840"/>
                  </a:lnTo>
                  <a:lnTo>
                    <a:pt x="1051572" y="0"/>
                  </a:lnTo>
                  <a:close/>
                </a:path>
              </a:pathLst>
            </a:custGeom>
            <a:solidFill>
              <a:srgbClr val="7030A0"/>
            </a:solidFill>
          </p:spPr>
          <p:txBody>
            <a:bodyPr wrap="square" lIns="0" tIns="0" rIns="0" bIns="0" rtlCol="0"/>
            <a:lstStyle/>
            <a:p>
              <a:endParaRPr sz="2700"/>
            </a:p>
          </p:txBody>
        </p:sp>
        <p:sp>
          <p:nvSpPr>
            <p:cNvPr id="64" name="object 64"/>
            <p:cNvSpPr/>
            <p:nvPr/>
          </p:nvSpPr>
          <p:spPr>
            <a:xfrm>
              <a:off x="1954014" y="2154247"/>
              <a:ext cx="1064895" cy="269240"/>
            </a:xfrm>
            <a:custGeom>
              <a:avLst/>
              <a:gdLst/>
              <a:ahLst/>
              <a:cxnLst/>
              <a:rect l="l" t="t" r="r" b="b"/>
              <a:pathLst>
                <a:path w="1064895" h="269239">
                  <a:moveTo>
                    <a:pt x="214630" y="0"/>
                  </a:moveTo>
                  <a:lnTo>
                    <a:pt x="214630" y="269240"/>
                  </a:lnTo>
                </a:path>
                <a:path w="1064895" h="269239">
                  <a:moveTo>
                    <a:pt x="425453" y="0"/>
                  </a:moveTo>
                  <a:lnTo>
                    <a:pt x="425453" y="269240"/>
                  </a:lnTo>
                </a:path>
                <a:path w="1064895" h="269239">
                  <a:moveTo>
                    <a:pt x="636276" y="0"/>
                  </a:moveTo>
                  <a:lnTo>
                    <a:pt x="636276" y="269240"/>
                  </a:lnTo>
                </a:path>
                <a:path w="1064895" h="269239">
                  <a:moveTo>
                    <a:pt x="847099" y="0"/>
                  </a:moveTo>
                  <a:lnTo>
                    <a:pt x="847099" y="269240"/>
                  </a:lnTo>
                </a:path>
                <a:path w="1064895" h="269239">
                  <a:moveTo>
                    <a:pt x="6350" y="0"/>
                  </a:moveTo>
                  <a:lnTo>
                    <a:pt x="6350" y="269240"/>
                  </a:lnTo>
                </a:path>
                <a:path w="1064895" h="269239">
                  <a:moveTo>
                    <a:pt x="1057922" y="0"/>
                  </a:moveTo>
                  <a:lnTo>
                    <a:pt x="1057922" y="269240"/>
                  </a:lnTo>
                </a:path>
                <a:path w="1064895" h="269239">
                  <a:moveTo>
                    <a:pt x="0" y="6350"/>
                  </a:moveTo>
                  <a:lnTo>
                    <a:pt x="1064272" y="635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700"/>
            </a:p>
          </p:txBody>
        </p:sp>
        <p:sp>
          <p:nvSpPr>
            <p:cNvPr id="65" name="object 65"/>
            <p:cNvSpPr/>
            <p:nvPr/>
          </p:nvSpPr>
          <p:spPr>
            <a:xfrm>
              <a:off x="1954014" y="2404437"/>
              <a:ext cx="1064895" cy="0"/>
            </a:xfrm>
            <a:custGeom>
              <a:avLst/>
              <a:gdLst/>
              <a:ahLst/>
              <a:cxnLst/>
              <a:rect l="l" t="t" r="r" b="b"/>
              <a:pathLst>
                <a:path w="1064895">
                  <a:moveTo>
                    <a:pt x="0" y="0"/>
                  </a:moveTo>
                  <a:lnTo>
                    <a:pt x="1064272" y="0"/>
                  </a:lnTo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700"/>
            </a:p>
          </p:txBody>
        </p:sp>
        <p:sp>
          <p:nvSpPr>
            <p:cNvPr id="66" name="object 66"/>
            <p:cNvSpPr/>
            <p:nvPr/>
          </p:nvSpPr>
          <p:spPr>
            <a:xfrm>
              <a:off x="3299384" y="2160599"/>
              <a:ext cx="1052195" cy="243840"/>
            </a:xfrm>
            <a:custGeom>
              <a:avLst/>
              <a:gdLst/>
              <a:ahLst/>
              <a:cxnLst/>
              <a:rect l="l" t="t" r="r" b="b"/>
              <a:pathLst>
                <a:path w="1052195" h="243839">
                  <a:moveTo>
                    <a:pt x="1051572" y="0"/>
                  </a:moveTo>
                  <a:lnTo>
                    <a:pt x="1051572" y="0"/>
                  </a:lnTo>
                  <a:lnTo>
                    <a:pt x="0" y="0"/>
                  </a:lnTo>
                  <a:lnTo>
                    <a:pt x="0" y="243840"/>
                  </a:lnTo>
                  <a:lnTo>
                    <a:pt x="1051572" y="243840"/>
                  </a:lnTo>
                  <a:lnTo>
                    <a:pt x="1051572" y="0"/>
                  </a:lnTo>
                  <a:close/>
                </a:path>
              </a:pathLst>
            </a:custGeom>
            <a:solidFill>
              <a:srgbClr val="7030A0"/>
            </a:solidFill>
          </p:spPr>
          <p:txBody>
            <a:bodyPr wrap="square" lIns="0" tIns="0" rIns="0" bIns="0" rtlCol="0"/>
            <a:lstStyle/>
            <a:p>
              <a:endParaRPr sz="2700"/>
            </a:p>
          </p:txBody>
        </p:sp>
        <p:sp>
          <p:nvSpPr>
            <p:cNvPr id="67" name="object 67"/>
            <p:cNvSpPr/>
            <p:nvPr/>
          </p:nvSpPr>
          <p:spPr>
            <a:xfrm>
              <a:off x="3293041" y="2154247"/>
              <a:ext cx="1064895" cy="269240"/>
            </a:xfrm>
            <a:custGeom>
              <a:avLst/>
              <a:gdLst/>
              <a:ahLst/>
              <a:cxnLst/>
              <a:rect l="l" t="t" r="r" b="b"/>
              <a:pathLst>
                <a:path w="1064895" h="269239">
                  <a:moveTo>
                    <a:pt x="214630" y="0"/>
                  </a:moveTo>
                  <a:lnTo>
                    <a:pt x="214630" y="269240"/>
                  </a:lnTo>
                </a:path>
                <a:path w="1064895" h="269239">
                  <a:moveTo>
                    <a:pt x="425453" y="0"/>
                  </a:moveTo>
                  <a:lnTo>
                    <a:pt x="425453" y="269240"/>
                  </a:lnTo>
                </a:path>
                <a:path w="1064895" h="269239">
                  <a:moveTo>
                    <a:pt x="636276" y="0"/>
                  </a:moveTo>
                  <a:lnTo>
                    <a:pt x="636276" y="269240"/>
                  </a:lnTo>
                </a:path>
                <a:path w="1064895" h="269239">
                  <a:moveTo>
                    <a:pt x="847099" y="0"/>
                  </a:moveTo>
                  <a:lnTo>
                    <a:pt x="847099" y="269240"/>
                  </a:lnTo>
                </a:path>
                <a:path w="1064895" h="269239">
                  <a:moveTo>
                    <a:pt x="6350" y="0"/>
                  </a:moveTo>
                  <a:lnTo>
                    <a:pt x="6350" y="269240"/>
                  </a:lnTo>
                </a:path>
                <a:path w="1064895" h="269239">
                  <a:moveTo>
                    <a:pt x="1057922" y="0"/>
                  </a:moveTo>
                  <a:lnTo>
                    <a:pt x="1057922" y="269240"/>
                  </a:lnTo>
                </a:path>
                <a:path w="1064895" h="269239">
                  <a:moveTo>
                    <a:pt x="0" y="6350"/>
                  </a:moveTo>
                  <a:lnTo>
                    <a:pt x="1064272" y="635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700"/>
            </a:p>
          </p:txBody>
        </p:sp>
        <p:sp>
          <p:nvSpPr>
            <p:cNvPr id="68" name="object 68"/>
            <p:cNvSpPr/>
            <p:nvPr/>
          </p:nvSpPr>
          <p:spPr>
            <a:xfrm>
              <a:off x="3293041" y="2404437"/>
              <a:ext cx="1064895" cy="0"/>
            </a:xfrm>
            <a:custGeom>
              <a:avLst/>
              <a:gdLst/>
              <a:ahLst/>
              <a:cxnLst/>
              <a:rect l="l" t="t" r="r" b="b"/>
              <a:pathLst>
                <a:path w="1064895">
                  <a:moveTo>
                    <a:pt x="0" y="0"/>
                  </a:moveTo>
                  <a:lnTo>
                    <a:pt x="1064272" y="0"/>
                  </a:lnTo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700"/>
            </a:p>
          </p:txBody>
        </p:sp>
        <p:sp>
          <p:nvSpPr>
            <p:cNvPr id="69" name="object 69"/>
            <p:cNvSpPr/>
            <p:nvPr/>
          </p:nvSpPr>
          <p:spPr>
            <a:xfrm>
              <a:off x="4638408" y="2143277"/>
              <a:ext cx="1052195" cy="243840"/>
            </a:xfrm>
            <a:custGeom>
              <a:avLst/>
              <a:gdLst/>
              <a:ahLst/>
              <a:cxnLst/>
              <a:rect l="l" t="t" r="r" b="b"/>
              <a:pathLst>
                <a:path w="1052195" h="243839">
                  <a:moveTo>
                    <a:pt x="1051572" y="0"/>
                  </a:moveTo>
                  <a:lnTo>
                    <a:pt x="1051572" y="0"/>
                  </a:lnTo>
                  <a:lnTo>
                    <a:pt x="0" y="0"/>
                  </a:lnTo>
                  <a:lnTo>
                    <a:pt x="0" y="243840"/>
                  </a:lnTo>
                  <a:lnTo>
                    <a:pt x="1051572" y="243840"/>
                  </a:lnTo>
                  <a:lnTo>
                    <a:pt x="1051572" y="0"/>
                  </a:lnTo>
                  <a:close/>
                </a:path>
              </a:pathLst>
            </a:custGeom>
            <a:solidFill>
              <a:srgbClr val="7030A0"/>
            </a:solidFill>
          </p:spPr>
          <p:txBody>
            <a:bodyPr wrap="square" lIns="0" tIns="0" rIns="0" bIns="0" rtlCol="0"/>
            <a:lstStyle/>
            <a:p>
              <a:endParaRPr sz="2700"/>
            </a:p>
          </p:txBody>
        </p:sp>
        <p:sp>
          <p:nvSpPr>
            <p:cNvPr id="70" name="object 70"/>
            <p:cNvSpPr/>
            <p:nvPr/>
          </p:nvSpPr>
          <p:spPr>
            <a:xfrm>
              <a:off x="4632067" y="2136917"/>
              <a:ext cx="1064895" cy="269240"/>
            </a:xfrm>
            <a:custGeom>
              <a:avLst/>
              <a:gdLst/>
              <a:ahLst/>
              <a:cxnLst/>
              <a:rect l="l" t="t" r="r" b="b"/>
              <a:pathLst>
                <a:path w="1064895" h="269239">
                  <a:moveTo>
                    <a:pt x="214630" y="0"/>
                  </a:moveTo>
                  <a:lnTo>
                    <a:pt x="214630" y="269240"/>
                  </a:lnTo>
                </a:path>
                <a:path w="1064895" h="269239">
                  <a:moveTo>
                    <a:pt x="425453" y="0"/>
                  </a:moveTo>
                  <a:lnTo>
                    <a:pt x="425453" y="269240"/>
                  </a:lnTo>
                </a:path>
                <a:path w="1064895" h="269239">
                  <a:moveTo>
                    <a:pt x="636276" y="0"/>
                  </a:moveTo>
                  <a:lnTo>
                    <a:pt x="636276" y="269240"/>
                  </a:lnTo>
                </a:path>
                <a:path w="1064895" h="269239">
                  <a:moveTo>
                    <a:pt x="847099" y="0"/>
                  </a:moveTo>
                  <a:lnTo>
                    <a:pt x="847099" y="269240"/>
                  </a:lnTo>
                </a:path>
                <a:path w="1064895" h="269239">
                  <a:moveTo>
                    <a:pt x="6350" y="0"/>
                  </a:moveTo>
                  <a:lnTo>
                    <a:pt x="6350" y="269240"/>
                  </a:lnTo>
                </a:path>
                <a:path w="1064895" h="269239">
                  <a:moveTo>
                    <a:pt x="1057922" y="0"/>
                  </a:moveTo>
                  <a:lnTo>
                    <a:pt x="1057922" y="269240"/>
                  </a:lnTo>
                </a:path>
                <a:path w="1064895" h="269239">
                  <a:moveTo>
                    <a:pt x="0" y="6350"/>
                  </a:moveTo>
                  <a:lnTo>
                    <a:pt x="1064272" y="635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700"/>
            </a:p>
          </p:txBody>
        </p:sp>
        <p:sp>
          <p:nvSpPr>
            <p:cNvPr id="71" name="object 71"/>
            <p:cNvSpPr/>
            <p:nvPr/>
          </p:nvSpPr>
          <p:spPr>
            <a:xfrm>
              <a:off x="4632067" y="2387107"/>
              <a:ext cx="1064895" cy="0"/>
            </a:xfrm>
            <a:custGeom>
              <a:avLst/>
              <a:gdLst/>
              <a:ahLst/>
              <a:cxnLst/>
              <a:rect l="l" t="t" r="r" b="b"/>
              <a:pathLst>
                <a:path w="1064895">
                  <a:moveTo>
                    <a:pt x="0" y="0"/>
                  </a:moveTo>
                  <a:lnTo>
                    <a:pt x="1064272" y="0"/>
                  </a:lnTo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700"/>
            </a:p>
          </p:txBody>
        </p:sp>
        <p:sp>
          <p:nvSpPr>
            <p:cNvPr id="72" name="object 72"/>
            <p:cNvSpPr/>
            <p:nvPr/>
          </p:nvSpPr>
          <p:spPr>
            <a:xfrm>
              <a:off x="5982513" y="2143277"/>
              <a:ext cx="1052195" cy="243840"/>
            </a:xfrm>
            <a:custGeom>
              <a:avLst/>
              <a:gdLst/>
              <a:ahLst/>
              <a:cxnLst/>
              <a:rect l="l" t="t" r="r" b="b"/>
              <a:pathLst>
                <a:path w="1052195" h="243839">
                  <a:moveTo>
                    <a:pt x="1051572" y="0"/>
                  </a:moveTo>
                  <a:lnTo>
                    <a:pt x="1051572" y="0"/>
                  </a:lnTo>
                  <a:lnTo>
                    <a:pt x="0" y="0"/>
                  </a:lnTo>
                  <a:lnTo>
                    <a:pt x="0" y="243840"/>
                  </a:lnTo>
                  <a:lnTo>
                    <a:pt x="1051572" y="243840"/>
                  </a:lnTo>
                  <a:lnTo>
                    <a:pt x="1051572" y="0"/>
                  </a:lnTo>
                  <a:close/>
                </a:path>
              </a:pathLst>
            </a:custGeom>
            <a:solidFill>
              <a:srgbClr val="7030A0"/>
            </a:solidFill>
          </p:spPr>
          <p:txBody>
            <a:bodyPr wrap="square" lIns="0" tIns="0" rIns="0" bIns="0" rtlCol="0"/>
            <a:lstStyle/>
            <a:p>
              <a:endParaRPr sz="2700"/>
            </a:p>
          </p:txBody>
        </p:sp>
        <p:sp>
          <p:nvSpPr>
            <p:cNvPr id="73" name="object 73"/>
            <p:cNvSpPr/>
            <p:nvPr/>
          </p:nvSpPr>
          <p:spPr>
            <a:xfrm>
              <a:off x="5976169" y="2136917"/>
              <a:ext cx="1064895" cy="269240"/>
            </a:xfrm>
            <a:custGeom>
              <a:avLst/>
              <a:gdLst/>
              <a:ahLst/>
              <a:cxnLst/>
              <a:rect l="l" t="t" r="r" b="b"/>
              <a:pathLst>
                <a:path w="1064895" h="269239">
                  <a:moveTo>
                    <a:pt x="214630" y="0"/>
                  </a:moveTo>
                  <a:lnTo>
                    <a:pt x="214630" y="269240"/>
                  </a:lnTo>
                </a:path>
                <a:path w="1064895" h="269239">
                  <a:moveTo>
                    <a:pt x="425453" y="0"/>
                  </a:moveTo>
                  <a:lnTo>
                    <a:pt x="425453" y="269240"/>
                  </a:lnTo>
                </a:path>
                <a:path w="1064895" h="269239">
                  <a:moveTo>
                    <a:pt x="636276" y="0"/>
                  </a:moveTo>
                  <a:lnTo>
                    <a:pt x="636276" y="269240"/>
                  </a:lnTo>
                </a:path>
                <a:path w="1064895" h="269239">
                  <a:moveTo>
                    <a:pt x="847099" y="0"/>
                  </a:moveTo>
                  <a:lnTo>
                    <a:pt x="847099" y="269240"/>
                  </a:lnTo>
                </a:path>
                <a:path w="1064895" h="269239">
                  <a:moveTo>
                    <a:pt x="6350" y="0"/>
                  </a:moveTo>
                  <a:lnTo>
                    <a:pt x="6350" y="269240"/>
                  </a:lnTo>
                </a:path>
                <a:path w="1064895" h="269239">
                  <a:moveTo>
                    <a:pt x="1057922" y="0"/>
                  </a:moveTo>
                  <a:lnTo>
                    <a:pt x="1057922" y="269240"/>
                  </a:lnTo>
                </a:path>
                <a:path w="1064895" h="269239">
                  <a:moveTo>
                    <a:pt x="0" y="6350"/>
                  </a:moveTo>
                  <a:lnTo>
                    <a:pt x="1064272" y="635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700"/>
            </a:p>
          </p:txBody>
        </p:sp>
        <p:sp>
          <p:nvSpPr>
            <p:cNvPr id="74" name="object 74"/>
            <p:cNvSpPr/>
            <p:nvPr/>
          </p:nvSpPr>
          <p:spPr>
            <a:xfrm>
              <a:off x="5976169" y="2387107"/>
              <a:ext cx="1064895" cy="0"/>
            </a:xfrm>
            <a:custGeom>
              <a:avLst/>
              <a:gdLst/>
              <a:ahLst/>
              <a:cxnLst/>
              <a:rect l="l" t="t" r="r" b="b"/>
              <a:pathLst>
                <a:path w="1064895">
                  <a:moveTo>
                    <a:pt x="0" y="0"/>
                  </a:moveTo>
                  <a:lnTo>
                    <a:pt x="1064272" y="0"/>
                  </a:lnTo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700"/>
            </a:p>
          </p:txBody>
        </p:sp>
        <p:sp>
          <p:nvSpPr>
            <p:cNvPr id="75" name="object 75"/>
            <p:cNvSpPr/>
            <p:nvPr/>
          </p:nvSpPr>
          <p:spPr>
            <a:xfrm>
              <a:off x="3601148" y="2471309"/>
              <a:ext cx="448309" cy="451484"/>
            </a:xfrm>
            <a:custGeom>
              <a:avLst/>
              <a:gdLst/>
              <a:ahLst/>
              <a:cxnLst/>
              <a:rect l="l" t="t" r="r" b="b"/>
              <a:pathLst>
                <a:path w="448310" h="451485">
                  <a:moveTo>
                    <a:pt x="224028" y="0"/>
                  </a:moveTo>
                  <a:lnTo>
                    <a:pt x="224028" y="451388"/>
                  </a:lnTo>
                </a:path>
                <a:path w="448310" h="451485">
                  <a:moveTo>
                    <a:pt x="0" y="225694"/>
                  </a:moveTo>
                  <a:lnTo>
                    <a:pt x="448056" y="225694"/>
                  </a:lnTo>
                </a:path>
                <a:path w="448310" h="451485">
                  <a:moveTo>
                    <a:pt x="0" y="225694"/>
                  </a:moveTo>
                  <a:lnTo>
                    <a:pt x="4551" y="180208"/>
                  </a:lnTo>
                  <a:lnTo>
                    <a:pt x="17605" y="137843"/>
                  </a:lnTo>
                  <a:lnTo>
                    <a:pt x="38260" y="99506"/>
                  </a:lnTo>
                  <a:lnTo>
                    <a:pt x="65616" y="66104"/>
                  </a:lnTo>
                  <a:lnTo>
                    <a:pt x="98771" y="38544"/>
                  </a:lnTo>
                  <a:lnTo>
                    <a:pt x="136826" y="17736"/>
                  </a:lnTo>
                  <a:lnTo>
                    <a:pt x="178878" y="4585"/>
                  </a:lnTo>
                  <a:lnTo>
                    <a:pt x="224028" y="0"/>
                  </a:lnTo>
                  <a:lnTo>
                    <a:pt x="269177" y="4585"/>
                  </a:lnTo>
                  <a:lnTo>
                    <a:pt x="311229" y="17736"/>
                  </a:lnTo>
                  <a:lnTo>
                    <a:pt x="349284" y="38544"/>
                  </a:lnTo>
                  <a:lnTo>
                    <a:pt x="382439" y="66104"/>
                  </a:lnTo>
                  <a:lnTo>
                    <a:pt x="409795" y="99506"/>
                  </a:lnTo>
                  <a:lnTo>
                    <a:pt x="430450" y="137843"/>
                  </a:lnTo>
                  <a:lnTo>
                    <a:pt x="443504" y="180208"/>
                  </a:lnTo>
                  <a:lnTo>
                    <a:pt x="448056" y="225694"/>
                  </a:lnTo>
                  <a:lnTo>
                    <a:pt x="443504" y="271179"/>
                  </a:lnTo>
                  <a:lnTo>
                    <a:pt x="430450" y="313544"/>
                  </a:lnTo>
                  <a:lnTo>
                    <a:pt x="409795" y="351881"/>
                  </a:lnTo>
                  <a:lnTo>
                    <a:pt x="382439" y="385283"/>
                  </a:lnTo>
                  <a:lnTo>
                    <a:pt x="349284" y="412843"/>
                  </a:lnTo>
                  <a:lnTo>
                    <a:pt x="311229" y="433651"/>
                  </a:lnTo>
                  <a:lnTo>
                    <a:pt x="269177" y="446802"/>
                  </a:lnTo>
                  <a:lnTo>
                    <a:pt x="224028" y="451388"/>
                  </a:lnTo>
                  <a:lnTo>
                    <a:pt x="178878" y="446802"/>
                  </a:lnTo>
                  <a:lnTo>
                    <a:pt x="136826" y="433651"/>
                  </a:lnTo>
                  <a:lnTo>
                    <a:pt x="98771" y="412843"/>
                  </a:lnTo>
                  <a:lnTo>
                    <a:pt x="65616" y="385283"/>
                  </a:lnTo>
                  <a:lnTo>
                    <a:pt x="38260" y="351881"/>
                  </a:lnTo>
                  <a:lnTo>
                    <a:pt x="17605" y="313544"/>
                  </a:lnTo>
                  <a:lnTo>
                    <a:pt x="4551" y="271179"/>
                  </a:lnTo>
                  <a:lnTo>
                    <a:pt x="0" y="225694"/>
                  </a:lnTo>
                  <a:close/>
                </a:path>
              </a:pathLst>
            </a:custGeom>
            <a:ln w="50800">
              <a:solidFill>
                <a:srgbClr val="70AD47"/>
              </a:solidFill>
            </a:ln>
          </p:spPr>
          <p:txBody>
            <a:bodyPr wrap="square" lIns="0" tIns="0" rIns="0" bIns="0" rtlCol="0"/>
            <a:lstStyle/>
            <a:p>
              <a:endParaRPr sz="2700"/>
            </a:p>
          </p:txBody>
        </p:sp>
        <p:pic>
          <p:nvPicPr>
            <p:cNvPr id="76" name="object 7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22533" y="1804179"/>
              <a:ext cx="258264" cy="251286"/>
            </a:xfrm>
            <a:prstGeom prst="rect">
              <a:avLst/>
            </a:prstGeom>
          </p:spPr>
        </p:pic>
        <p:sp>
          <p:nvSpPr>
            <p:cNvPr id="77" name="object 77"/>
            <p:cNvSpPr/>
            <p:nvPr/>
          </p:nvSpPr>
          <p:spPr>
            <a:xfrm>
              <a:off x="1022533" y="1804179"/>
              <a:ext cx="258445" cy="251460"/>
            </a:xfrm>
            <a:custGeom>
              <a:avLst/>
              <a:gdLst/>
              <a:ahLst/>
              <a:cxnLst/>
              <a:rect l="l" t="t" r="r" b="b"/>
              <a:pathLst>
                <a:path w="258444" h="251460">
                  <a:moveTo>
                    <a:pt x="0" y="125643"/>
                  </a:moveTo>
                  <a:lnTo>
                    <a:pt x="129132" y="0"/>
                  </a:lnTo>
                  <a:lnTo>
                    <a:pt x="258265" y="125643"/>
                  </a:lnTo>
                  <a:lnTo>
                    <a:pt x="193698" y="125643"/>
                  </a:lnTo>
                  <a:lnTo>
                    <a:pt x="193698" y="251286"/>
                  </a:lnTo>
                  <a:lnTo>
                    <a:pt x="64566" y="251286"/>
                  </a:lnTo>
                  <a:lnTo>
                    <a:pt x="64566" y="125643"/>
                  </a:lnTo>
                  <a:lnTo>
                    <a:pt x="0" y="125643"/>
                  </a:lnTo>
                  <a:close/>
                </a:path>
              </a:pathLst>
            </a:custGeom>
            <a:ln w="6350">
              <a:solidFill>
                <a:srgbClr val="70AD47"/>
              </a:solidFill>
            </a:ln>
          </p:spPr>
          <p:txBody>
            <a:bodyPr wrap="square" lIns="0" tIns="0" rIns="0" bIns="0" rtlCol="0"/>
            <a:lstStyle/>
            <a:p>
              <a:endParaRPr sz="2700"/>
            </a:p>
          </p:txBody>
        </p:sp>
        <p:pic>
          <p:nvPicPr>
            <p:cNvPr id="78" name="object 7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326765" y="1804179"/>
              <a:ext cx="258264" cy="251286"/>
            </a:xfrm>
            <a:prstGeom prst="rect">
              <a:avLst/>
            </a:prstGeom>
          </p:spPr>
        </p:pic>
        <p:sp>
          <p:nvSpPr>
            <p:cNvPr id="79" name="object 79"/>
            <p:cNvSpPr/>
            <p:nvPr/>
          </p:nvSpPr>
          <p:spPr>
            <a:xfrm>
              <a:off x="2326765" y="1804179"/>
              <a:ext cx="258445" cy="251460"/>
            </a:xfrm>
            <a:custGeom>
              <a:avLst/>
              <a:gdLst/>
              <a:ahLst/>
              <a:cxnLst/>
              <a:rect l="l" t="t" r="r" b="b"/>
              <a:pathLst>
                <a:path w="258444" h="251460">
                  <a:moveTo>
                    <a:pt x="0" y="125643"/>
                  </a:moveTo>
                  <a:lnTo>
                    <a:pt x="129132" y="0"/>
                  </a:lnTo>
                  <a:lnTo>
                    <a:pt x="258265" y="125643"/>
                  </a:lnTo>
                  <a:lnTo>
                    <a:pt x="193698" y="125643"/>
                  </a:lnTo>
                  <a:lnTo>
                    <a:pt x="193698" y="251286"/>
                  </a:lnTo>
                  <a:lnTo>
                    <a:pt x="64566" y="251286"/>
                  </a:lnTo>
                  <a:lnTo>
                    <a:pt x="64566" y="125643"/>
                  </a:lnTo>
                  <a:lnTo>
                    <a:pt x="0" y="125643"/>
                  </a:lnTo>
                  <a:close/>
                </a:path>
              </a:pathLst>
            </a:custGeom>
            <a:ln w="6350">
              <a:solidFill>
                <a:srgbClr val="70AD47"/>
              </a:solidFill>
            </a:ln>
          </p:spPr>
          <p:txBody>
            <a:bodyPr wrap="square" lIns="0" tIns="0" rIns="0" bIns="0" rtlCol="0"/>
            <a:lstStyle/>
            <a:p>
              <a:endParaRPr sz="2700"/>
            </a:p>
          </p:txBody>
        </p:sp>
        <p:pic>
          <p:nvPicPr>
            <p:cNvPr id="80" name="object 8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665791" y="1804179"/>
              <a:ext cx="258264" cy="251286"/>
            </a:xfrm>
            <a:prstGeom prst="rect">
              <a:avLst/>
            </a:prstGeom>
          </p:spPr>
        </p:pic>
        <p:sp>
          <p:nvSpPr>
            <p:cNvPr id="81" name="object 81"/>
            <p:cNvSpPr/>
            <p:nvPr/>
          </p:nvSpPr>
          <p:spPr>
            <a:xfrm>
              <a:off x="3665791" y="1804179"/>
              <a:ext cx="258445" cy="251460"/>
            </a:xfrm>
            <a:custGeom>
              <a:avLst/>
              <a:gdLst/>
              <a:ahLst/>
              <a:cxnLst/>
              <a:rect l="l" t="t" r="r" b="b"/>
              <a:pathLst>
                <a:path w="258445" h="251460">
                  <a:moveTo>
                    <a:pt x="0" y="125643"/>
                  </a:moveTo>
                  <a:lnTo>
                    <a:pt x="129132" y="0"/>
                  </a:lnTo>
                  <a:lnTo>
                    <a:pt x="258265" y="125643"/>
                  </a:lnTo>
                  <a:lnTo>
                    <a:pt x="193698" y="125643"/>
                  </a:lnTo>
                  <a:lnTo>
                    <a:pt x="193698" y="251286"/>
                  </a:lnTo>
                  <a:lnTo>
                    <a:pt x="64566" y="251286"/>
                  </a:lnTo>
                  <a:lnTo>
                    <a:pt x="64566" y="125643"/>
                  </a:lnTo>
                  <a:lnTo>
                    <a:pt x="0" y="125643"/>
                  </a:lnTo>
                  <a:close/>
                </a:path>
              </a:pathLst>
            </a:custGeom>
            <a:ln w="6350">
              <a:solidFill>
                <a:srgbClr val="70AD47"/>
              </a:solidFill>
            </a:ln>
          </p:spPr>
          <p:txBody>
            <a:bodyPr wrap="square" lIns="0" tIns="0" rIns="0" bIns="0" rtlCol="0"/>
            <a:lstStyle/>
            <a:p>
              <a:endParaRPr sz="2700"/>
            </a:p>
          </p:txBody>
        </p:sp>
        <p:pic>
          <p:nvPicPr>
            <p:cNvPr id="82" name="object 8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004817" y="1786849"/>
              <a:ext cx="258265" cy="251286"/>
            </a:xfrm>
            <a:prstGeom prst="rect">
              <a:avLst/>
            </a:prstGeom>
          </p:spPr>
        </p:pic>
        <p:sp>
          <p:nvSpPr>
            <p:cNvPr id="83" name="object 83"/>
            <p:cNvSpPr/>
            <p:nvPr/>
          </p:nvSpPr>
          <p:spPr>
            <a:xfrm>
              <a:off x="5004817" y="1786849"/>
              <a:ext cx="258445" cy="251460"/>
            </a:xfrm>
            <a:custGeom>
              <a:avLst/>
              <a:gdLst/>
              <a:ahLst/>
              <a:cxnLst/>
              <a:rect l="l" t="t" r="r" b="b"/>
              <a:pathLst>
                <a:path w="258445" h="251460">
                  <a:moveTo>
                    <a:pt x="0" y="125643"/>
                  </a:moveTo>
                  <a:lnTo>
                    <a:pt x="129132" y="0"/>
                  </a:lnTo>
                  <a:lnTo>
                    <a:pt x="258265" y="125643"/>
                  </a:lnTo>
                  <a:lnTo>
                    <a:pt x="193698" y="125643"/>
                  </a:lnTo>
                  <a:lnTo>
                    <a:pt x="193698" y="251286"/>
                  </a:lnTo>
                  <a:lnTo>
                    <a:pt x="64566" y="251286"/>
                  </a:lnTo>
                  <a:lnTo>
                    <a:pt x="64566" y="125643"/>
                  </a:lnTo>
                  <a:lnTo>
                    <a:pt x="0" y="125643"/>
                  </a:lnTo>
                  <a:close/>
                </a:path>
              </a:pathLst>
            </a:custGeom>
            <a:ln w="6350">
              <a:solidFill>
                <a:srgbClr val="70AD47"/>
              </a:solidFill>
            </a:ln>
          </p:spPr>
          <p:txBody>
            <a:bodyPr wrap="square" lIns="0" tIns="0" rIns="0" bIns="0" rtlCol="0"/>
            <a:lstStyle/>
            <a:p>
              <a:endParaRPr sz="2700"/>
            </a:p>
          </p:txBody>
        </p:sp>
        <p:pic>
          <p:nvPicPr>
            <p:cNvPr id="84" name="object 8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348919" y="1786849"/>
              <a:ext cx="258265" cy="251286"/>
            </a:xfrm>
            <a:prstGeom prst="rect">
              <a:avLst/>
            </a:prstGeom>
          </p:spPr>
        </p:pic>
        <p:sp>
          <p:nvSpPr>
            <p:cNvPr id="85" name="object 85"/>
            <p:cNvSpPr/>
            <p:nvPr/>
          </p:nvSpPr>
          <p:spPr>
            <a:xfrm>
              <a:off x="6348919" y="1786849"/>
              <a:ext cx="258445" cy="251460"/>
            </a:xfrm>
            <a:custGeom>
              <a:avLst/>
              <a:gdLst/>
              <a:ahLst/>
              <a:cxnLst/>
              <a:rect l="l" t="t" r="r" b="b"/>
              <a:pathLst>
                <a:path w="258445" h="251460">
                  <a:moveTo>
                    <a:pt x="0" y="125643"/>
                  </a:moveTo>
                  <a:lnTo>
                    <a:pt x="129132" y="0"/>
                  </a:lnTo>
                  <a:lnTo>
                    <a:pt x="258265" y="125643"/>
                  </a:lnTo>
                  <a:lnTo>
                    <a:pt x="193698" y="125643"/>
                  </a:lnTo>
                  <a:lnTo>
                    <a:pt x="193698" y="251286"/>
                  </a:lnTo>
                  <a:lnTo>
                    <a:pt x="64566" y="251286"/>
                  </a:lnTo>
                  <a:lnTo>
                    <a:pt x="64566" y="125643"/>
                  </a:lnTo>
                  <a:lnTo>
                    <a:pt x="0" y="125643"/>
                  </a:lnTo>
                  <a:close/>
                </a:path>
              </a:pathLst>
            </a:custGeom>
            <a:ln w="6350">
              <a:solidFill>
                <a:srgbClr val="70AD47"/>
              </a:solidFill>
            </a:ln>
          </p:spPr>
          <p:txBody>
            <a:bodyPr wrap="square" lIns="0" tIns="0" rIns="0" bIns="0" rtlCol="0"/>
            <a:lstStyle/>
            <a:p>
              <a:endParaRPr sz="2700"/>
            </a:p>
          </p:txBody>
        </p:sp>
        <p:sp>
          <p:nvSpPr>
            <p:cNvPr id="86" name="object 86"/>
            <p:cNvSpPr/>
            <p:nvPr/>
          </p:nvSpPr>
          <p:spPr>
            <a:xfrm>
              <a:off x="207289" y="1962149"/>
              <a:ext cx="7529195" cy="1465580"/>
            </a:xfrm>
            <a:custGeom>
              <a:avLst/>
              <a:gdLst/>
              <a:ahLst/>
              <a:cxnLst/>
              <a:rect l="l" t="t" r="r" b="b"/>
              <a:pathLst>
                <a:path w="7529195" h="1465579">
                  <a:moveTo>
                    <a:pt x="7528827" y="0"/>
                  </a:moveTo>
                  <a:lnTo>
                    <a:pt x="7474674" y="0"/>
                  </a:lnTo>
                  <a:lnTo>
                    <a:pt x="7474674" y="54610"/>
                  </a:lnTo>
                  <a:lnTo>
                    <a:pt x="7474674" y="1410970"/>
                  </a:lnTo>
                  <a:lnTo>
                    <a:pt x="54152" y="1410970"/>
                  </a:lnTo>
                  <a:lnTo>
                    <a:pt x="54152" y="54610"/>
                  </a:lnTo>
                  <a:lnTo>
                    <a:pt x="7474674" y="54610"/>
                  </a:lnTo>
                  <a:lnTo>
                    <a:pt x="7474674" y="0"/>
                  </a:lnTo>
                  <a:lnTo>
                    <a:pt x="0" y="0"/>
                  </a:lnTo>
                  <a:lnTo>
                    <a:pt x="0" y="54610"/>
                  </a:lnTo>
                  <a:lnTo>
                    <a:pt x="0" y="1410970"/>
                  </a:lnTo>
                  <a:lnTo>
                    <a:pt x="0" y="1465580"/>
                  </a:lnTo>
                  <a:lnTo>
                    <a:pt x="7528827" y="1465580"/>
                  </a:lnTo>
                  <a:lnTo>
                    <a:pt x="7528827" y="1411160"/>
                  </a:lnTo>
                  <a:lnTo>
                    <a:pt x="7528827" y="1410970"/>
                  </a:lnTo>
                  <a:lnTo>
                    <a:pt x="7528827" y="54610"/>
                  </a:lnTo>
                  <a:lnTo>
                    <a:pt x="7528827" y="54305"/>
                  </a:lnTo>
                  <a:lnTo>
                    <a:pt x="752882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700"/>
            </a:p>
          </p:txBody>
        </p:sp>
        <p:sp>
          <p:nvSpPr>
            <p:cNvPr id="87" name="object 87"/>
            <p:cNvSpPr/>
            <p:nvPr/>
          </p:nvSpPr>
          <p:spPr>
            <a:xfrm>
              <a:off x="207291" y="1962294"/>
              <a:ext cx="7529195" cy="1465580"/>
            </a:xfrm>
            <a:custGeom>
              <a:avLst/>
              <a:gdLst/>
              <a:ahLst/>
              <a:cxnLst/>
              <a:rect l="l" t="t" r="r" b="b"/>
              <a:pathLst>
                <a:path w="7529195" h="1465579">
                  <a:moveTo>
                    <a:pt x="0" y="0"/>
                  </a:moveTo>
                  <a:lnTo>
                    <a:pt x="7528828" y="0"/>
                  </a:lnTo>
                  <a:lnTo>
                    <a:pt x="7528828" y="1465166"/>
                  </a:lnTo>
                  <a:lnTo>
                    <a:pt x="0" y="1465166"/>
                  </a:lnTo>
                  <a:lnTo>
                    <a:pt x="0" y="0"/>
                  </a:lnTo>
                  <a:close/>
                </a:path>
                <a:path w="7529195" h="1465579">
                  <a:moveTo>
                    <a:pt x="54152" y="54152"/>
                  </a:moveTo>
                  <a:lnTo>
                    <a:pt x="54152" y="1411013"/>
                  </a:lnTo>
                  <a:lnTo>
                    <a:pt x="7474675" y="1411013"/>
                  </a:lnTo>
                  <a:lnTo>
                    <a:pt x="7474675" y="54152"/>
                  </a:lnTo>
                  <a:lnTo>
                    <a:pt x="54152" y="54152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 sz="2700"/>
            </a:p>
          </p:txBody>
        </p:sp>
      </p:grpSp>
      <p:sp>
        <p:nvSpPr>
          <p:cNvPr id="88" name="object 88"/>
          <p:cNvSpPr txBox="1"/>
          <p:nvPr/>
        </p:nvSpPr>
        <p:spPr>
          <a:xfrm>
            <a:off x="4995389" y="8726729"/>
            <a:ext cx="1924050" cy="1211228"/>
          </a:xfrm>
          <a:prstGeom prst="rect">
            <a:avLst/>
          </a:prstGeom>
        </p:spPr>
        <p:txBody>
          <a:bodyPr vert="horz" wrap="square" lIns="0" tIns="165734" rIns="0" bIns="0" rtlCol="0">
            <a:spAutoFit/>
          </a:bodyPr>
          <a:lstStyle/>
          <a:p>
            <a:pPr marL="19050">
              <a:spcBef>
                <a:spcPts val="1303"/>
              </a:spcBef>
            </a:pPr>
            <a:r>
              <a:rPr sz="2700" dirty="0">
                <a:latin typeface="Calibri"/>
                <a:cs typeface="Calibri"/>
              </a:rPr>
              <a:t>I</a:t>
            </a:r>
            <a:r>
              <a:rPr sz="2700" spc="-45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ate</a:t>
            </a:r>
            <a:r>
              <a:rPr sz="2700" spc="-38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an</a:t>
            </a:r>
            <a:r>
              <a:rPr sz="2700" spc="-30" dirty="0">
                <a:latin typeface="Calibri"/>
                <a:cs typeface="Calibri"/>
              </a:rPr>
              <a:t> apple</a:t>
            </a:r>
            <a:endParaRPr sz="2700">
              <a:latin typeface="Calibri"/>
              <a:cs typeface="Calibri"/>
            </a:endParaRPr>
          </a:p>
          <a:p>
            <a:pPr marL="336231">
              <a:spcBef>
                <a:spcPts val="1283"/>
              </a:spcBef>
            </a:pPr>
            <a:r>
              <a:rPr sz="3000" spc="-15" dirty="0">
                <a:solidFill>
                  <a:srgbClr val="FF0000"/>
                </a:solidFill>
                <a:latin typeface="Calibri"/>
                <a:cs typeface="Calibri"/>
              </a:rPr>
              <a:t>Input</a:t>
            </a:r>
            <a:endParaRPr sz="3000">
              <a:latin typeface="Calibri"/>
              <a:cs typeface="Calibri"/>
            </a:endParaRPr>
          </a:p>
        </p:txBody>
      </p:sp>
      <p:sp>
        <p:nvSpPr>
          <p:cNvPr id="89" name="object 89"/>
          <p:cNvSpPr/>
          <p:nvPr/>
        </p:nvSpPr>
        <p:spPr>
          <a:xfrm>
            <a:off x="387398" y="7862099"/>
            <a:ext cx="10785158" cy="534353"/>
          </a:xfrm>
          <a:custGeom>
            <a:avLst/>
            <a:gdLst/>
            <a:ahLst/>
            <a:cxnLst/>
            <a:rect l="l" t="t" r="r" b="b"/>
            <a:pathLst>
              <a:path w="7190105" h="356235">
                <a:moveTo>
                  <a:pt x="7130225" y="0"/>
                </a:moveTo>
                <a:lnTo>
                  <a:pt x="59331" y="0"/>
                </a:lnTo>
                <a:lnTo>
                  <a:pt x="36236" y="4662"/>
                </a:lnTo>
                <a:lnTo>
                  <a:pt x="17377" y="17378"/>
                </a:lnTo>
                <a:lnTo>
                  <a:pt x="4662" y="36237"/>
                </a:lnTo>
                <a:lnTo>
                  <a:pt x="0" y="59331"/>
                </a:lnTo>
                <a:lnTo>
                  <a:pt x="0" y="296658"/>
                </a:lnTo>
                <a:lnTo>
                  <a:pt x="4662" y="319752"/>
                </a:lnTo>
                <a:lnTo>
                  <a:pt x="17377" y="338611"/>
                </a:lnTo>
                <a:lnTo>
                  <a:pt x="36236" y="351326"/>
                </a:lnTo>
                <a:lnTo>
                  <a:pt x="59331" y="355989"/>
                </a:lnTo>
                <a:lnTo>
                  <a:pt x="7130225" y="355989"/>
                </a:lnTo>
                <a:lnTo>
                  <a:pt x="7153320" y="351326"/>
                </a:lnTo>
                <a:lnTo>
                  <a:pt x="7172179" y="338611"/>
                </a:lnTo>
                <a:lnTo>
                  <a:pt x="7184894" y="319752"/>
                </a:lnTo>
                <a:lnTo>
                  <a:pt x="7189557" y="296658"/>
                </a:lnTo>
                <a:lnTo>
                  <a:pt x="7189557" y="59331"/>
                </a:lnTo>
                <a:lnTo>
                  <a:pt x="7184894" y="36237"/>
                </a:lnTo>
                <a:lnTo>
                  <a:pt x="7172179" y="17378"/>
                </a:lnTo>
                <a:lnTo>
                  <a:pt x="7153320" y="4662"/>
                </a:lnTo>
                <a:lnTo>
                  <a:pt x="7130225" y="0"/>
                </a:lnTo>
                <a:close/>
              </a:path>
            </a:pathLst>
          </a:custGeom>
          <a:solidFill>
            <a:srgbClr val="FFE699"/>
          </a:solidFill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90" name="object 90"/>
          <p:cNvSpPr txBox="1"/>
          <p:nvPr/>
        </p:nvSpPr>
        <p:spPr>
          <a:xfrm>
            <a:off x="5105289" y="7885937"/>
            <a:ext cx="1349691" cy="43473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sz="2700" spc="-45" dirty="0">
                <a:latin typeface="Calibri"/>
                <a:cs typeface="Calibri"/>
              </a:rPr>
              <a:t>Tokenizer</a:t>
            </a:r>
            <a:endParaRPr sz="2700">
              <a:latin typeface="Calibri"/>
              <a:cs typeface="Calibri"/>
            </a:endParaRPr>
          </a:p>
        </p:txBody>
      </p:sp>
      <p:grpSp>
        <p:nvGrpSpPr>
          <p:cNvPr id="91" name="object 91"/>
          <p:cNvGrpSpPr/>
          <p:nvPr/>
        </p:nvGrpSpPr>
        <p:grpSpPr>
          <a:xfrm>
            <a:off x="5539306" y="7424191"/>
            <a:ext cx="439103" cy="1421129"/>
            <a:chOff x="3692870" y="4949460"/>
            <a:chExt cx="292735" cy="947419"/>
          </a:xfrm>
        </p:grpSpPr>
        <p:pic>
          <p:nvPicPr>
            <p:cNvPr id="92" name="object 9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723910" y="5641827"/>
              <a:ext cx="258264" cy="251286"/>
            </a:xfrm>
            <a:prstGeom prst="rect">
              <a:avLst/>
            </a:prstGeom>
          </p:spPr>
        </p:pic>
        <p:sp>
          <p:nvSpPr>
            <p:cNvPr id="93" name="object 93"/>
            <p:cNvSpPr/>
            <p:nvPr/>
          </p:nvSpPr>
          <p:spPr>
            <a:xfrm>
              <a:off x="3723910" y="5641827"/>
              <a:ext cx="258445" cy="251460"/>
            </a:xfrm>
            <a:custGeom>
              <a:avLst/>
              <a:gdLst/>
              <a:ahLst/>
              <a:cxnLst/>
              <a:rect l="l" t="t" r="r" b="b"/>
              <a:pathLst>
                <a:path w="258445" h="251460">
                  <a:moveTo>
                    <a:pt x="0" y="125643"/>
                  </a:moveTo>
                  <a:lnTo>
                    <a:pt x="129132" y="0"/>
                  </a:lnTo>
                  <a:lnTo>
                    <a:pt x="258265" y="125643"/>
                  </a:lnTo>
                  <a:lnTo>
                    <a:pt x="193698" y="125643"/>
                  </a:lnTo>
                  <a:lnTo>
                    <a:pt x="193698" y="251286"/>
                  </a:lnTo>
                  <a:lnTo>
                    <a:pt x="64566" y="251286"/>
                  </a:lnTo>
                  <a:lnTo>
                    <a:pt x="64566" y="125643"/>
                  </a:lnTo>
                  <a:lnTo>
                    <a:pt x="0" y="125643"/>
                  </a:lnTo>
                  <a:close/>
                </a:path>
              </a:pathLst>
            </a:custGeom>
            <a:ln w="6350">
              <a:solidFill>
                <a:srgbClr val="70AD47"/>
              </a:solidFill>
            </a:ln>
          </p:spPr>
          <p:txBody>
            <a:bodyPr wrap="square" lIns="0" tIns="0" rIns="0" bIns="0" rtlCol="0"/>
            <a:lstStyle/>
            <a:p>
              <a:endParaRPr sz="2700"/>
            </a:p>
          </p:txBody>
        </p:sp>
        <p:pic>
          <p:nvPicPr>
            <p:cNvPr id="94" name="object 9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696045" y="4952635"/>
              <a:ext cx="258264" cy="251286"/>
            </a:xfrm>
            <a:prstGeom prst="rect">
              <a:avLst/>
            </a:prstGeom>
          </p:spPr>
        </p:pic>
        <p:sp>
          <p:nvSpPr>
            <p:cNvPr id="95" name="object 95"/>
            <p:cNvSpPr/>
            <p:nvPr/>
          </p:nvSpPr>
          <p:spPr>
            <a:xfrm>
              <a:off x="3696045" y="4952635"/>
              <a:ext cx="258445" cy="251460"/>
            </a:xfrm>
            <a:custGeom>
              <a:avLst/>
              <a:gdLst/>
              <a:ahLst/>
              <a:cxnLst/>
              <a:rect l="l" t="t" r="r" b="b"/>
              <a:pathLst>
                <a:path w="258445" h="251460">
                  <a:moveTo>
                    <a:pt x="0" y="125643"/>
                  </a:moveTo>
                  <a:lnTo>
                    <a:pt x="129132" y="0"/>
                  </a:lnTo>
                  <a:lnTo>
                    <a:pt x="258265" y="125643"/>
                  </a:lnTo>
                  <a:lnTo>
                    <a:pt x="193698" y="125643"/>
                  </a:lnTo>
                  <a:lnTo>
                    <a:pt x="193698" y="251286"/>
                  </a:lnTo>
                  <a:lnTo>
                    <a:pt x="64566" y="251286"/>
                  </a:lnTo>
                  <a:lnTo>
                    <a:pt x="64566" y="125643"/>
                  </a:lnTo>
                  <a:lnTo>
                    <a:pt x="0" y="125643"/>
                  </a:lnTo>
                  <a:close/>
                </a:path>
              </a:pathLst>
            </a:custGeom>
            <a:ln w="6350">
              <a:solidFill>
                <a:srgbClr val="70AD47"/>
              </a:solidFill>
            </a:ln>
          </p:spPr>
          <p:txBody>
            <a:bodyPr wrap="square" lIns="0" tIns="0" rIns="0" bIns="0" rtlCol="0"/>
            <a:lstStyle/>
            <a:p>
              <a:endParaRPr sz="2700"/>
            </a:p>
          </p:txBody>
        </p:sp>
      </p:grpSp>
      <p:grpSp>
        <p:nvGrpSpPr>
          <p:cNvPr id="96" name="object 96"/>
          <p:cNvGrpSpPr/>
          <p:nvPr/>
        </p:nvGrpSpPr>
        <p:grpSpPr>
          <a:xfrm>
            <a:off x="974675" y="2122560"/>
            <a:ext cx="1597343" cy="403860"/>
            <a:chOff x="649783" y="1415040"/>
            <a:chExt cx="1064895" cy="269240"/>
          </a:xfrm>
        </p:grpSpPr>
        <p:sp>
          <p:nvSpPr>
            <p:cNvPr id="97" name="object 97"/>
            <p:cNvSpPr/>
            <p:nvPr/>
          </p:nvSpPr>
          <p:spPr>
            <a:xfrm>
              <a:off x="656132" y="1421396"/>
              <a:ext cx="1051560" cy="243840"/>
            </a:xfrm>
            <a:custGeom>
              <a:avLst/>
              <a:gdLst/>
              <a:ahLst/>
              <a:cxnLst/>
              <a:rect l="l" t="t" r="r" b="b"/>
              <a:pathLst>
                <a:path w="1051560" h="243839">
                  <a:moveTo>
                    <a:pt x="1051560" y="0"/>
                  </a:moveTo>
                  <a:lnTo>
                    <a:pt x="1051560" y="0"/>
                  </a:lnTo>
                  <a:lnTo>
                    <a:pt x="0" y="0"/>
                  </a:lnTo>
                  <a:lnTo>
                    <a:pt x="0" y="243840"/>
                  </a:lnTo>
                  <a:lnTo>
                    <a:pt x="1051560" y="243840"/>
                  </a:lnTo>
                  <a:lnTo>
                    <a:pt x="1051560" y="0"/>
                  </a:lnTo>
                  <a:close/>
                </a:path>
              </a:pathLst>
            </a:custGeom>
            <a:solidFill>
              <a:srgbClr val="00B0F0"/>
            </a:solidFill>
          </p:spPr>
          <p:txBody>
            <a:bodyPr wrap="square" lIns="0" tIns="0" rIns="0" bIns="0" rtlCol="0"/>
            <a:lstStyle/>
            <a:p>
              <a:endParaRPr sz="2700"/>
            </a:p>
          </p:txBody>
        </p:sp>
        <p:sp>
          <p:nvSpPr>
            <p:cNvPr id="98" name="object 98"/>
            <p:cNvSpPr/>
            <p:nvPr/>
          </p:nvSpPr>
          <p:spPr>
            <a:xfrm>
              <a:off x="649783" y="1415040"/>
              <a:ext cx="1064895" cy="269240"/>
            </a:xfrm>
            <a:custGeom>
              <a:avLst/>
              <a:gdLst/>
              <a:ahLst/>
              <a:cxnLst/>
              <a:rect l="l" t="t" r="r" b="b"/>
              <a:pathLst>
                <a:path w="1064895" h="269239">
                  <a:moveTo>
                    <a:pt x="214630" y="0"/>
                  </a:moveTo>
                  <a:lnTo>
                    <a:pt x="214630" y="269240"/>
                  </a:lnTo>
                </a:path>
                <a:path w="1064895" h="269239">
                  <a:moveTo>
                    <a:pt x="425453" y="0"/>
                  </a:moveTo>
                  <a:lnTo>
                    <a:pt x="425453" y="269240"/>
                  </a:lnTo>
                </a:path>
                <a:path w="1064895" h="269239">
                  <a:moveTo>
                    <a:pt x="636276" y="0"/>
                  </a:moveTo>
                  <a:lnTo>
                    <a:pt x="636276" y="269240"/>
                  </a:lnTo>
                </a:path>
                <a:path w="1064895" h="269239">
                  <a:moveTo>
                    <a:pt x="847099" y="0"/>
                  </a:moveTo>
                  <a:lnTo>
                    <a:pt x="847099" y="269240"/>
                  </a:lnTo>
                </a:path>
                <a:path w="1064895" h="269239">
                  <a:moveTo>
                    <a:pt x="6350" y="0"/>
                  </a:moveTo>
                  <a:lnTo>
                    <a:pt x="6350" y="269240"/>
                  </a:lnTo>
                </a:path>
                <a:path w="1064895" h="269239">
                  <a:moveTo>
                    <a:pt x="1057922" y="0"/>
                  </a:moveTo>
                  <a:lnTo>
                    <a:pt x="1057922" y="269240"/>
                  </a:lnTo>
                </a:path>
                <a:path w="1064895" h="269239">
                  <a:moveTo>
                    <a:pt x="0" y="6350"/>
                  </a:moveTo>
                  <a:lnTo>
                    <a:pt x="1064272" y="635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700"/>
            </a:p>
          </p:txBody>
        </p:sp>
        <p:sp>
          <p:nvSpPr>
            <p:cNvPr id="99" name="object 99"/>
            <p:cNvSpPr/>
            <p:nvPr/>
          </p:nvSpPr>
          <p:spPr>
            <a:xfrm>
              <a:off x="649783" y="1665230"/>
              <a:ext cx="1064895" cy="0"/>
            </a:xfrm>
            <a:custGeom>
              <a:avLst/>
              <a:gdLst/>
              <a:ahLst/>
              <a:cxnLst/>
              <a:rect l="l" t="t" r="r" b="b"/>
              <a:pathLst>
                <a:path w="1064895">
                  <a:moveTo>
                    <a:pt x="0" y="0"/>
                  </a:moveTo>
                  <a:lnTo>
                    <a:pt x="1064272" y="0"/>
                  </a:lnTo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700"/>
            </a:p>
          </p:txBody>
        </p:sp>
      </p:grpSp>
      <p:grpSp>
        <p:nvGrpSpPr>
          <p:cNvPr id="100" name="object 100"/>
          <p:cNvGrpSpPr/>
          <p:nvPr/>
        </p:nvGrpSpPr>
        <p:grpSpPr>
          <a:xfrm>
            <a:off x="2931022" y="2122560"/>
            <a:ext cx="1597343" cy="403860"/>
            <a:chOff x="1954014" y="1415040"/>
            <a:chExt cx="1064895" cy="269240"/>
          </a:xfrm>
        </p:grpSpPr>
        <p:sp>
          <p:nvSpPr>
            <p:cNvPr id="101" name="object 101"/>
            <p:cNvSpPr/>
            <p:nvPr/>
          </p:nvSpPr>
          <p:spPr>
            <a:xfrm>
              <a:off x="1960359" y="1421396"/>
              <a:ext cx="1052195" cy="243840"/>
            </a:xfrm>
            <a:custGeom>
              <a:avLst/>
              <a:gdLst/>
              <a:ahLst/>
              <a:cxnLst/>
              <a:rect l="l" t="t" r="r" b="b"/>
              <a:pathLst>
                <a:path w="1052195" h="243839">
                  <a:moveTo>
                    <a:pt x="1051572" y="0"/>
                  </a:moveTo>
                  <a:lnTo>
                    <a:pt x="1051572" y="0"/>
                  </a:lnTo>
                  <a:lnTo>
                    <a:pt x="0" y="0"/>
                  </a:lnTo>
                  <a:lnTo>
                    <a:pt x="0" y="243840"/>
                  </a:lnTo>
                  <a:lnTo>
                    <a:pt x="1051572" y="243840"/>
                  </a:lnTo>
                  <a:lnTo>
                    <a:pt x="1051572" y="0"/>
                  </a:lnTo>
                  <a:close/>
                </a:path>
              </a:pathLst>
            </a:custGeom>
            <a:solidFill>
              <a:srgbClr val="00B0F0"/>
            </a:solidFill>
          </p:spPr>
          <p:txBody>
            <a:bodyPr wrap="square" lIns="0" tIns="0" rIns="0" bIns="0" rtlCol="0"/>
            <a:lstStyle/>
            <a:p>
              <a:endParaRPr sz="2700"/>
            </a:p>
          </p:txBody>
        </p:sp>
        <p:sp>
          <p:nvSpPr>
            <p:cNvPr id="102" name="object 102"/>
            <p:cNvSpPr/>
            <p:nvPr/>
          </p:nvSpPr>
          <p:spPr>
            <a:xfrm>
              <a:off x="1954014" y="1415040"/>
              <a:ext cx="1064895" cy="269240"/>
            </a:xfrm>
            <a:custGeom>
              <a:avLst/>
              <a:gdLst/>
              <a:ahLst/>
              <a:cxnLst/>
              <a:rect l="l" t="t" r="r" b="b"/>
              <a:pathLst>
                <a:path w="1064895" h="269239">
                  <a:moveTo>
                    <a:pt x="214630" y="0"/>
                  </a:moveTo>
                  <a:lnTo>
                    <a:pt x="214630" y="269240"/>
                  </a:lnTo>
                </a:path>
                <a:path w="1064895" h="269239">
                  <a:moveTo>
                    <a:pt x="425453" y="0"/>
                  </a:moveTo>
                  <a:lnTo>
                    <a:pt x="425453" y="269240"/>
                  </a:lnTo>
                </a:path>
                <a:path w="1064895" h="269239">
                  <a:moveTo>
                    <a:pt x="636276" y="0"/>
                  </a:moveTo>
                  <a:lnTo>
                    <a:pt x="636276" y="269240"/>
                  </a:lnTo>
                </a:path>
                <a:path w="1064895" h="269239">
                  <a:moveTo>
                    <a:pt x="847099" y="0"/>
                  </a:moveTo>
                  <a:lnTo>
                    <a:pt x="847099" y="269240"/>
                  </a:lnTo>
                </a:path>
                <a:path w="1064895" h="269239">
                  <a:moveTo>
                    <a:pt x="6350" y="0"/>
                  </a:moveTo>
                  <a:lnTo>
                    <a:pt x="6350" y="269240"/>
                  </a:lnTo>
                </a:path>
                <a:path w="1064895" h="269239">
                  <a:moveTo>
                    <a:pt x="1057922" y="0"/>
                  </a:moveTo>
                  <a:lnTo>
                    <a:pt x="1057922" y="269240"/>
                  </a:lnTo>
                </a:path>
                <a:path w="1064895" h="269239">
                  <a:moveTo>
                    <a:pt x="0" y="6350"/>
                  </a:moveTo>
                  <a:lnTo>
                    <a:pt x="1064272" y="635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700"/>
            </a:p>
          </p:txBody>
        </p:sp>
        <p:sp>
          <p:nvSpPr>
            <p:cNvPr id="103" name="object 103"/>
            <p:cNvSpPr/>
            <p:nvPr/>
          </p:nvSpPr>
          <p:spPr>
            <a:xfrm>
              <a:off x="1954014" y="1665230"/>
              <a:ext cx="1064895" cy="0"/>
            </a:xfrm>
            <a:custGeom>
              <a:avLst/>
              <a:gdLst/>
              <a:ahLst/>
              <a:cxnLst/>
              <a:rect l="l" t="t" r="r" b="b"/>
              <a:pathLst>
                <a:path w="1064895">
                  <a:moveTo>
                    <a:pt x="0" y="0"/>
                  </a:moveTo>
                  <a:lnTo>
                    <a:pt x="1064272" y="0"/>
                  </a:lnTo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700"/>
            </a:p>
          </p:txBody>
        </p:sp>
      </p:grpSp>
      <p:grpSp>
        <p:nvGrpSpPr>
          <p:cNvPr id="104" name="object 104"/>
          <p:cNvGrpSpPr/>
          <p:nvPr/>
        </p:nvGrpSpPr>
        <p:grpSpPr>
          <a:xfrm>
            <a:off x="4939562" y="2122560"/>
            <a:ext cx="1597343" cy="403860"/>
            <a:chOff x="3293041" y="1415040"/>
            <a:chExt cx="1064895" cy="269240"/>
          </a:xfrm>
        </p:grpSpPr>
        <p:sp>
          <p:nvSpPr>
            <p:cNvPr id="105" name="object 105"/>
            <p:cNvSpPr/>
            <p:nvPr/>
          </p:nvSpPr>
          <p:spPr>
            <a:xfrm>
              <a:off x="3299383" y="1421396"/>
              <a:ext cx="1052195" cy="243840"/>
            </a:xfrm>
            <a:custGeom>
              <a:avLst/>
              <a:gdLst/>
              <a:ahLst/>
              <a:cxnLst/>
              <a:rect l="l" t="t" r="r" b="b"/>
              <a:pathLst>
                <a:path w="1052195" h="243839">
                  <a:moveTo>
                    <a:pt x="1051572" y="0"/>
                  </a:moveTo>
                  <a:lnTo>
                    <a:pt x="1051572" y="0"/>
                  </a:lnTo>
                  <a:lnTo>
                    <a:pt x="0" y="0"/>
                  </a:lnTo>
                  <a:lnTo>
                    <a:pt x="0" y="243840"/>
                  </a:lnTo>
                  <a:lnTo>
                    <a:pt x="1051572" y="243840"/>
                  </a:lnTo>
                  <a:lnTo>
                    <a:pt x="1051572" y="0"/>
                  </a:lnTo>
                  <a:close/>
                </a:path>
              </a:pathLst>
            </a:custGeom>
            <a:solidFill>
              <a:srgbClr val="00B0F0"/>
            </a:solidFill>
          </p:spPr>
          <p:txBody>
            <a:bodyPr wrap="square" lIns="0" tIns="0" rIns="0" bIns="0" rtlCol="0"/>
            <a:lstStyle/>
            <a:p>
              <a:endParaRPr sz="2700"/>
            </a:p>
          </p:txBody>
        </p:sp>
        <p:sp>
          <p:nvSpPr>
            <p:cNvPr id="106" name="object 106"/>
            <p:cNvSpPr/>
            <p:nvPr/>
          </p:nvSpPr>
          <p:spPr>
            <a:xfrm>
              <a:off x="3293041" y="1415040"/>
              <a:ext cx="1064895" cy="269240"/>
            </a:xfrm>
            <a:custGeom>
              <a:avLst/>
              <a:gdLst/>
              <a:ahLst/>
              <a:cxnLst/>
              <a:rect l="l" t="t" r="r" b="b"/>
              <a:pathLst>
                <a:path w="1064895" h="269239">
                  <a:moveTo>
                    <a:pt x="214630" y="0"/>
                  </a:moveTo>
                  <a:lnTo>
                    <a:pt x="214630" y="269240"/>
                  </a:lnTo>
                </a:path>
                <a:path w="1064895" h="269239">
                  <a:moveTo>
                    <a:pt x="425453" y="0"/>
                  </a:moveTo>
                  <a:lnTo>
                    <a:pt x="425453" y="269240"/>
                  </a:lnTo>
                </a:path>
                <a:path w="1064895" h="269239">
                  <a:moveTo>
                    <a:pt x="636276" y="0"/>
                  </a:moveTo>
                  <a:lnTo>
                    <a:pt x="636276" y="269240"/>
                  </a:lnTo>
                </a:path>
                <a:path w="1064895" h="269239">
                  <a:moveTo>
                    <a:pt x="847099" y="0"/>
                  </a:moveTo>
                  <a:lnTo>
                    <a:pt x="847099" y="269240"/>
                  </a:lnTo>
                </a:path>
                <a:path w="1064895" h="269239">
                  <a:moveTo>
                    <a:pt x="6350" y="0"/>
                  </a:moveTo>
                  <a:lnTo>
                    <a:pt x="6350" y="269240"/>
                  </a:lnTo>
                </a:path>
                <a:path w="1064895" h="269239">
                  <a:moveTo>
                    <a:pt x="1057922" y="0"/>
                  </a:moveTo>
                  <a:lnTo>
                    <a:pt x="1057922" y="269240"/>
                  </a:lnTo>
                </a:path>
                <a:path w="1064895" h="269239">
                  <a:moveTo>
                    <a:pt x="0" y="6350"/>
                  </a:moveTo>
                  <a:lnTo>
                    <a:pt x="1064272" y="635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700"/>
            </a:p>
          </p:txBody>
        </p:sp>
        <p:sp>
          <p:nvSpPr>
            <p:cNvPr id="107" name="object 107"/>
            <p:cNvSpPr/>
            <p:nvPr/>
          </p:nvSpPr>
          <p:spPr>
            <a:xfrm>
              <a:off x="3293041" y="1665230"/>
              <a:ext cx="1064895" cy="0"/>
            </a:xfrm>
            <a:custGeom>
              <a:avLst/>
              <a:gdLst/>
              <a:ahLst/>
              <a:cxnLst/>
              <a:rect l="l" t="t" r="r" b="b"/>
              <a:pathLst>
                <a:path w="1064895">
                  <a:moveTo>
                    <a:pt x="0" y="0"/>
                  </a:moveTo>
                  <a:lnTo>
                    <a:pt x="1064272" y="0"/>
                  </a:lnTo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700"/>
            </a:p>
          </p:txBody>
        </p:sp>
      </p:grpSp>
      <p:grpSp>
        <p:nvGrpSpPr>
          <p:cNvPr id="108" name="object 108"/>
          <p:cNvGrpSpPr/>
          <p:nvPr/>
        </p:nvGrpSpPr>
        <p:grpSpPr>
          <a:xfrm>
            <a:off x="6948101" y="2096562"/>
            <a:ext cx="1597343" cy="403860"/>
            <a:chOff x="4632067" y="1397708"/>
            <a:chExt cx="1064895" cy="269240"/>
          </a:xfrm>
        </p:grpSpPr>
        <p:sp>
          <p:nvSpPr>
            <p:cNvPr id="109" name="object 109"/>
            <p:cNvSpPr/>
            <p:nvPr/>
          </p:nvSpPr>
          <p:spPr>
            <a:xfrm>
              <a:off x="4638408" y="1404060"/>
              <a:ext cx="1052195" cy="243840"/>
            </a:xfrm>
            <a:custGeom>
              <a:avLst/>
              <a:gdLst/>
              <a:ahLst/>
              <a:cxnLst/>
              <a:rect l="l" t="t" r="r" b="b"/>
              <a:pathLst>
                <a:path w="1052195" h="243839">
                  <a:moveTo>
                    <a:pt x="1051572" y="0"/>
                  </a:moveTo>
                  <a:lnTo>
                    <a:pt x="1051572" y="0"/>
                  </a:lnTo>
                  <a:lnTo>
                    <a:pt x="0" y="0"/>
                  </a:lnTo>
                  <a:lnTo>
                    <a:pt x="0" y="243840"/>
                  </a:lnTo>
                  <a:lnTo>
                    <a:pt x="1051572" y="243840"/>
                  </a:lnTo>
                  <a:lnTo>
                    <a:pt x="1051572" y="0"/>
                  </a:lnTo>
                  <a:close/>
                </a:path>
              </a:pathLst>
            </a:custGeom>
            <a:solidFill>
              <a:srgbClr val="00B0F0"/>
            </a:solidFill>
          </p:spPr>
          <p:txBody>
            <a:bodyPr wrap="square" lIns="0" tIns="0" rIns="0" bIns="0" rtlCol="0"/>
            <a:lstStyle/>
            <a:p>
              <a:endParaRPr sz="2700"/>
            </a:p>
          </p:txBody>
        </p:sp>
        <p:sp>
          <p:nvSpPr>
            <p:cNvPr id="110" name="object 110"/>
            <p:cNvSpPr/>
            <p:nvPr/>
          </p:nvSpPr>
          <p:spPr>
            <a:xfrm>
              <a:off x="4632067" y="1397708"/>
              <a:ext cx="1064895" cy="269240"/>
            </a:xfrm>
            <a:custGeom>
              <a:avLst/>
              <a:gdLst/>
              <a:ahLst/>
              <a:cxnLst/>
              <a:rect l="l" t="t" r="r" b="b"/>
              <a:pathLst>
                <a:path w="1064895" h="269239">
                  <a:moveTo>
                    <a:pt x="214630" y="0"/>
                  </a:moveTo>
                  <a:lnTo>
                    <a:pt x="214630" y="269240"/>
                  </a:lnTo>
                </a:path>
                <a:path w="1064895" h="269239">
                  <a:moveTo>
                    <a:pt x="425453" y="0"/>
                  </a:moveTo>
                  <a:lnTo>
                    <a:pt x="425453" y="269240"/>
                  </a:lnTo>
                </a:path>
                <a:path w="1064895" h="269239">
                  <a:moveTo>
                    <a:pt x="636276" y="0"/>
                  </a:moveTo>
                  <a:lnTo>
                    <a:pt x="636276" y="269240"/>
                  </a:lnTo>
                </a:path>
                <a:path w="1064895" h="269239">
                  <a:moveTo>
                    <a:pt x="847099" y="0"/>
                  </a:moveTo>
                  <a:lnTo>
                    <a:pt x="847099" y="269240"/>
                  </a:lnTo>
                </a:path>
                <a:path w="1064895" h="269239">
                  <a:moveTo>
                    <a:pt x="6350" y="0"/>
                  </a:moveTo>
                  <a:lnTo>
                    <a:pt x="6350" y="269240"/>
                  </a:lnTo>
                </a:path>
                <a:path w="1064895" h="269239">
                  <a:moveTo>
                    <a:pt x="1057922" y="0"/>
                  </a:moveTo>
                  <a:lnTo>
                    <a:pt x="1057922" y="269240"/>
                  </a:lnTo>
                </a:path>
                <a:path w="1064895" h="269239">
                  <a:moveTo>
                    <a:pt x="0" y="6350"/>
                  </a:moveTo>
                  <a:lnTo>
                    <a:pt x="1064272" y="635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700"/>
            </a:p>
          </p:txBody>
        </p:sp>
        <p:sp>
          <p:nvSpPr>
            <p:cNvPr id="111" name="object 111"/>
            <p:cNvSpPr/>
            <p:nvPr/>
          </p:nvSpPr>
          <p:spPr>
            <a:xfrm>
              <a:off x="4632067" y="1647898"/>
              <a:ext cx="1064895" cy="0"/>
            </a:xfrm>
            <a:custGeom>
              <a:avLst/>
              <a:gdLst/>
              <a:ahLst/>
              <a:cxnLst/>
              <a:rect l="l" t="t" r="r" b="b"/>
              <a:pathLst>
                <a:path w="1064895">
                  <a:moveTo>
                    <a:pt x="0" y="0"/>
                  </a:moveTo>
                  <a:lnTo>
                    <a:pt x="1064272" y="0"/>
                  </a:lnTo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700"/>
            </a:p>
          </p:txBody>
        </p:sp>
      </p:grpSp>
      <p:grpSp>
        <p:nvGrpSpPr>
          <p:cNvPr id="112" name="object 112"/>
          <p:cNvGrpSpPr/>
          <p:nvPr/>
        </p:nvGrpSpPr>
        <p:grpSpPr>
          <a:xfrm>
            <a:off x="8964254" y="2096562"/>
            <a:ext cx="1597343" cy="403860"/>
            <a:chOff x="5976169" y="1397708"/>
            <a:chExt cx="1064895" cy="269240"/>
          </a:xfrm>
        </p:grpSpPr>
        <p:sp>
          <p:nvSpPr>
            <p:cNvPr id="113" name="object 113"/>
            <p:cNvSpPr/>
            <p:nvPr/>
          </p:nvSpPr>
          <p:spPr>
            <a:xfrm>
              <a:off x="5982513" y="1404060"/>
              <a:ext cx="1052195" cy="243840"/>
            </a:xfrm>
            <a:custGeom>
              <a:avLst/>
              <a:gdLst/>
              <a:ahLst/>
              <a:cxnLst/>
              <a:rect l="l" t="t" r="r" b="b"/>
              <a:pathLst>
                <a:path w="1052195" h="243839">
                  <a:moveTo>
                    <a:pt x="1051572" y="0"/>
                  </a:moveTo>
                  <a:lnTo>
                    <a:pt x="1051572" y="0"/>
                  </a:lnTo>
                  <a:lnTo>
                    <a:pt x="0" y="0"/>
                  </a:lnTo>
                  <a:lnTo>
                    <a:pt x="0" y="243840"/>
                  </a:lnTo>
                  <a:lnTo>
                    <a:pt x="1051572" y="243840"/>
                  </a:lnTo>
                  <a:lnTo>
                    <a:pt x="1051572" y="0"/>
                  </a:lnTo>
                  <a:close/>
                </a:path>
              </a:pathLst>
            </a:custGeom>
            <a:solidFill>
              <a:srgbClr val="00B0F0"/>
            </a:solidFill>
          </p:spPr>
          <p:txBody>
            <a:bodyPr wrap="square" lIns="0" tIns="0" rIns="0" bIns="0" rtlCol="0"/>
            <a:lstStyle/>
            <a:p>
              <a:endParaRPr sz="2700"/>
            </a:p>
          </p:txBody>
        </p:sp>
        <p:sp>
          <p:nvSpPr>
            <p:cNvPr id="114" name="object 114"/>
            <p:cNvSpPr/>
            <p:nvPr/>
          </p:nvSpPr>
          <p:spPr>
            <a:xfrm>
              <a:off x="5976169" y="1397708"/>
              <a:ext cx="1064895" cy="269240"/>
            </a:xfrm>
            <a:custGeom>
              <a:avLst/>
              <a:gdLst/>
              <a:ahLst/>
              <a:cxnLst/>
              <a:rect l="l" t="t" r="r" b="b"/>
              <a:pathLst>
                <a:path w="1064895" h="269239">
                  <a:moveTo>
                    <a:pt x="214630" y="0"/>
                  </a:moveTo>
                  <a:lnTo>
                    <a:pt x="214630" y="269240"/>
                  </a:lnTo>
                </a:path>
                <a:path w="1064895" h="269239">
                  <a:moveTo>
                    <a:pt x="425453" y="0"/>
                  </a:moveTo>
                  <a:lnTo>
                    <a:pt x="425453" y="269240"/>
                  </a:lnTo>
                </a:path>
                <a:path w="1064895" h="269239">
                  <a:moveTo>
                    <a:pt x="636276" y="0"/>
                  </a:moveTo>
                  <a:lnTo>
                    <a:pt x="636276" y="269240"/>
                  </a:lnTo>
                </a:path>
                <a:path w="1064895" h="269239">
                  <a:moveTo>
                    <a:pt x="847099" y="0"/>
                  </a:moveTo>
                  <a:lnTo>
                    <a:pt x="847099" y="269240"/>
                  </a:lnTo>
                </a:path>
                <a:path w="1064895" h="269239">
                  <a:moveTo>
                    <a:pt x="6350" y="0"/>
                  </a:moveTo>
                  <a:lnTo>
                    <a:pt x="6350" y="269240"/>
                  </a:lnTo>
                </a:path>
                <a:path w="1064895" h="269239">
                  <a:moveTo>
                    <a:pt x="1057922" y="0"/>
                  </a:moveTo>
                  <a:lnTo>
                    <a:pt x="1057922" y="269240"/>
                  </a:lnTo>
                </a:path>
                <a:path w="1064895" h="269239">
                  <a:moveTo>
                    <a:pt x="0" y="6350"/>
                  </a:moveTo>
                  <a:lnTo>
                    <a:pt x="1064272" y="635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700"/>
            </a:p>
          </p:txBody>
        </p:sp>
        <p:sp>
          <p:nvSpPr>
            <p:cNvPr id="115" name="object 115"/>
            <p:cNvSpPr/>
            <p:nvPr/>
          </p:nvSpPr>
          <p:spPr>
            <a:xfrm>
              <a:off x="5976169" y="1647898"/>
              <a:ext cx="1064895" cy="0"/>
            </a:xfrm>
            <a:custGeom>
              <a:avLst/>
              <a:gdLst/>
              <a:ahLst/>
              <a:cxnLst/>
              <a:rect l="l" t="t" r="r" b="b"/>
              <a:pathLst>
                <a:path w="1064895">
                  <a:moveTo>
                    <a:pt x="0" y="0"/>
                  </a:moveTo>
                  <a:lnTo>
                    <a:pt x="1064272" y="0"/>
                  </a:lnTo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700"/>
            </a:p>
          </p:txBody>
        </p:sp>
      </p:grpSp>
      <p:sp>
        <p:nvSpPr>
          <p:cNvPr id="116" name="object 116"/>
          <p:cNvSpPr txBox="1"/>
          <p:nvPr/>
        </p:nvSpPr>
        <p:spPr>
          <a:xfrm>
            <a:off x="11925672" y="1978914"/>
            <a:ext cx="3310890" cy="2639056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sz="2700" dirty="0">
                <a:latin typeface="Calibri"/>
                <a:cs typeface="Calibri"/>
              </a:rPr>
              <a:t>Final</a:t>
            </a:r>
            <a:r>
              <a:rPr sz="2700" spc="-30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Input</a:t>
            </a:r>
            <a:r>
              <a:rPr sz="2700" spc="-30" dirty="0">
                <a:latin typeface="Calibri"/>
                <a:cs typeface="Calibri"/>
              </a:rPr>
              <a:t> </a:t>
            </a:r>
            <a:r>
              <a:rPr sz="2700" spc="-15" dirty="0">
                <a:latin typeface="Calibri"/>
                <a:cs typeface="Calibri"/>
              </a:rPr>
              <a:t>Embeddings</a:t>
            </a:r>
            <a:endParaRPr sz="2700">
              <a:latin typeface="Calibri"/>
              <a:cs typeface="Calibri"/>
            </a:endParaRPr>
          </a:p>
          <a:p>
            <a:pPr marL="56198" marR="676275" indent="-38100">
              <a:lnSpc>
                <a:spcPct val="280000"/>
              </a:lnSpc>
              <a:spcBef>
                <a:spcPts val="608"/>
              </a:spcBef>
            </a:pPr>
            <a:r>
              <a:rPr sz="2700" dirty="0">
                <a:latin typeface="Calibri"/>
                <a:cs typeface="Calibri"/>
              </a:rPr>
              <a:t>Position</a:t>
            </a:r>
            <a:r>
              <a:rPr sz="2700" spc="-120" dirty="0">
                <a:latin typeface="Calibri"/>
                <a:cs typeface="Calibri"/>
              </a:rPr>
              <a:t> </a:t>
            </a:r>
            <a:r>
              <a:rPr sz="2700" spc="-15" dirty="0">
                <a:latin typeface="Calibri"/>
                <a:cs typeface="Calibri"/>
              </a:rPr>
              <a:t>Encodings </a:t>
            </a:r>
            <a:r>
              <a:rPr sz="2700" dirty="0">
                <a:latin typeface="Calibri"/>
                <a:cs typeface="Calibri"/>
              </a:rPr>
              <a:t>Input</a:t>
            </a:r>
            <a:r>
              <a:rPr sz="2700" spc="-53" dirty="0">
                <a:latin typeface="Calibri"/>
                <a:cs typeface="Calibri"/>
              </a:rPr>
              <a:t> </a:t>
            </a:r>
            <a:r>
              <a:rPr sz="2700" spc="-15" dirty="0">
                <a:latin typeface="Calibri"/>
                <a:cs typeface="Calibri"/>
              </a:rPr>
              <a:t>Embeddings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117" name="object 117"/>
          <p:cNvSpPr txBox="1"/>
          <p:nvPr/>
        </p:nvSpPr>
        <p:spPr>
          <a:xfrm>
            <a:off x="11040621" y="6784085"/>
            <a:ext cx="986790" cy="43473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sz="2700" spc="-53" dirty="0">
                <a:latin typeface="Calibri"/>
                <a:cs typeface="Calibri"/>
              </a:rPr>
              <a:t>Tokens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118" name="object 118" descr="$PPTXTitle"/>
          <p:cNvSpPr txBox="1">
            <a:spLocks noGrp="1"/>
          </p:cNvSpPr>
          <p:nvPr>
            <p:ph type="title"/>
          </p:nvPr>
        </p:nvSpPr>
        <p:spPr>
          <a:xfrm>
            <a:off x="6343697" y="717104"/>
            <a:ext cx="5598794" cy="696344"/>
          </a:xfrm>
          <a:prstGeom prst="rect">
            <a:avLst/>
          </a:prstGeom>
        </p:spPr>
        <p:txBody>
          <a:bodyPr vert="horz" wrap="square" lIns="0" tIns="19050" rIns="0" bIns="0" rtlCol="0" anchor="ctr">
            <a:spAutoFit/>
          </a:bodyPr>
          <a:lstStyle/>
          <a:p>
            <a:pPr marL="19050">
              <a:spcBef>
                <a:spcPts val="150"/>
              </a:spcBef>
            </a:pPr>
            <a:r>
              <a:rPr dirty="0"/>
              <a:t>Positional</a:t>
            </a:r>
            <a:r>
              <a:rPr spc="-233" dirty="0"/>
              <a:t> </a:t>
            </a:r>
            <a:r>
              <a:rPr spc="-15" dirty="0"/>
              <a:t>Encoding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536424" y="2724911"/>
            <a:ext cx="2971800" cy="5230368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1096652" y="9047206"/>
            <a:ext cx="1525904" cy="534353"/>
          </a:xfrm>
          <a:custGeom>
            <a:avLst/>
            <a:gdLst/>
            <a:ahLst/>
            <a:cxnLst/>
            <a:rect l="l" t="t" r="r" b="b"/>
            <a:pathLst>
              <a:path w="1017269" h="356235">
                <a:moveTo>
                  <a:pt x="957445" y="0"/>
                </a:moveTo>
                <a:lnTo>
                  <a:pt x="59332" y="0"/>
                </a:lnTo>
                <a:lnTo>
                  <a:pt x="36237" y="4662"/>
                </a:lnTo>
                <a:lnTo>
                  <a:pt x="17377" y="17378"/>
                </a:lnTo>
                <a:lnTo>
                  <a:pt x="4662" y="36237"/>
                </a:lnTo>
                <a:lnTo>
                  <a:pt x="0" y="59332"/>
                </a:lnTo>
                <a:lnTo>
                  <a:pt x="0" y="296656"/>
                </a:lnTo>
                <a:lnTo>
                  <a:pt x="4662" y="319751"/>
                </a:lnTo>
                <a:lnTo>
                  <a:pt x="17377" y="338611"/>
                </a:lnTo>
                <a:lnTo>
                  <a:pt x="36237" y="351326"/>
                </a:lnTo>
                <a:lnTo>
                  <a:pt x="59332" y="355989"/>
                </a:lnTo>
                <a:lnTo>
                  <a:pt x="957445" y="355989"/>
                </a:lnTo>
                <a:lnTo>
                  <a:pt x="980540" y="351326"/>
                </a:lnTo>
                <a:lnTo>
                  <a:pt x="999399" y="338611"/>
                </a:lnTo>
                <a:lnTo>
                  <a:pt x="1012114" y="319751"/>
                </a:lnTo>
                <a:lnTo>
                  <a:pt x="1016777" y="296656"/>
                </a:lnTo>
                <a:lnTo>
                  <a:pt x="1016777" y="59332"/>
                </a:lnTo>
                <a:lnTo>
                  <a:pt x="1012114" y="36237"/>
                </a:lnTo>
                <a:lnTo>
                  <a:pt x="999399" y="17378"/>
                </a:lnTo>
                <a:lnTo>
                  <a:pt x="980540" y="4662"/>
                </a:lnTo>
                <a:lnTo>
                  <a:pt x="957445" y="0"/>
                </a:lnTo>
                <a:close/>
              </a:path>
            </a:pathLst>
          </a:custGeom>
          <a:solidFill>
            <a:srgbClr val="8FAADC"/>
          </a:solidFill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4" name="object 4"/>
          <p:cNvSpPr txBox="1"/>
          <p:nvPr/>
        </p:nvSpPr>
        <p:spPr>
          <a:xfrm>
            <a:off x="1797323" y="9070085"/>
            <a:ext cx="124778" cy="43473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sz="2700" spc="-75" dirty="0">
                <a:latin typeface="Calibri"/>
                <a:cs typeface="Calibri"/>
              </a:rPr>
              <a:t>I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105191" y="9047204"/>
            <a:ext cx="1525904" cy="534353"/>
          </a:xfrm>
          <a:custGeom>
            <a:avLst/>
            <a:gdLst/>
            <a:ahLst/>
            <a:cxnLst/>
            <a:rect l="l" t="t" r="r" b="b"/>
            <a:pathLst>
              <a:path w="1017269" h="356235">
                <a:moveTo>
                  <a:pt x="957445" y="0"/>
                </a:moveTo>
                <a:lnTo>
                  <a:pt x="59331" y="0"/>
                </a:lnTo>
                <a:lnTo>
                  <a:pt x="36237" y="4662"/>
                </a:lnTo>
                <a:lnTo>
                  <a:pt x="17377" y="17378"/>
                </a:lnTo>
                <a:lnTo>
                  <a:pt x="4662" y="36237"/>
                </a:lnTo>
                <a:lnTo>
                  <a:pt x="0" y="59332"/>
                </a:lnTo>
                <a:lnTo>
                  <a:pt x="0" y="296656"/>
                </a:lnTo>
                <a:lnTo>
                  <a:pt x="4662" y="319751"/>
                </a:lnTo>
                <a:lnTo>
                  <a:pt x="17377" y="338610"/>
                </a:lnTo>
                <a:lnTo>
                  <a:pt x="36237" y="351326"/>
                </a:lnTo>
                <a:lnTo>
                  <a:pt x="59331" y="355989"/>
                </a:lnTo>
                <a:lnTo>
                  <a:pt x="957445" y="355989"/>
                </a:lnTo>
                <a:lnTo>
                  <a:pt x="980540" y="351326"/>
                </a:lnTo>
                <a:lnTo>
                  <a:pt x="999400" y="338610"/>
                </a:lnTo>
                <a:lnTo>
                  <a:pt x="1012115" y="319751"/>
                </a:lnTo>
                <a:lnTo>
                  <a:pt x="1016778" y="296656"/>
                </a:lnTo>
                <a:lnTo>
                  <a:pt x="1016778" y="59332"/>
                </a:lnTo>
                <a:lnTo>
                  <a:pt x="1012115" y="36237"/>
                </a:lnTo>
                <a:lnTo>
                  <a:pt x="999400" y="17378"/>
                </a:lnTo>
                <a:lnTo>
                  <a:pt x="980540" y="4662"/>
                </a:lnTo>
                <a:lnTo>
                  <a:pt x="957445" y="0"/>
                </a:lnTo>
                <a:close/>
              </a:path>
            </a:pathLst>
          </a:custGeom>
          <a:solidFill>
            <a:srgbClr val="8FAADC"/>
          </a:solidFill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6" name="object 6"/>
          <p:cNvSpPr txBox="1"/>
          <p:nvPr/>
        </p:nvSpPr>
        <p:spPr>
          <a:xfrm>
            <a:off x="3627125" y="9070085"/>
            <a:ext cx="481013" cy="43473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sz="2700" spc="-38" dirty="0">
                <a:latin typeface="Calibri"/>
                <a:cs typeface="Calibri"/>
              </a:rPr>
              <a:t>ate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113730" y="9047204"/>
            <a:ext cx="1525904" cy="534353"/>
          </a:xfrm>
          <a:custGeom>
            <a:avLst/>
            <a:gdLst/>
            <a:ahLst/>
            <a:cxnLst/>
            <a:rect l="l" t="t" r="r" b="b"/>
            <a:pathLst>
              <a:path w="1017270" h="356235">
                <a:moveTo>
                  <a:pt x="957446" y="0"/>
                </a:moveTo>
                <a:lnTo>
                  <a:pt x="59331" y="0"/>
                </a:lnTo>
                <a:lnTo>
                  <a:pt x="36237" y="4662"/>
                </a:lnTo>
                <a:lnTo>
                  <a:pt x="17378" y="17378"/>
                </a:lnTo>
                <a:lnTo>
                  <a:pt x="4662" y="36237"/>
                </a:lnTo>
                <a:lnTo>
                  <a:pt x="0" y="59332"/>
                </a:lnTo>
                <a:lnTo>
                  <a:pt x="0" y="296656"/>
                </a:lnTo>
                <a:lnTo>
                  <a:pt x="4662" y="319751"/>
                </a:lnTo>
                <a:lnTo>
                  <a:pt x="17378" y="338610"/>
                </a:lnTo>
                <a:lnTo>
                  <a:pt x="36237" y="351326"/>
                </a:lnTo>
                <a:lnTo>
                  <a:pt x="59331" y="355989"/>
                </a:lnTo>
                <a:lnTo>
                  <a:pt x="957446" y="355989"/>
                </a:lnTo>
                <a:lnTo>
                  <a:pt x="980540" y="351326"/>
                </a:lnTo>
                <a:lnTo>
                  <a:pt x="999400" y="338610"/>
                </a:lnTo>
                <a:lnTo>
                  <a:pt x="1012115" y="319751"/>
                </a:lnTo>
                <a:lnTo>
                  <a:pt x="1016778" y="296656"/>
                </a:lnTo>
                <a:lnTo>
                  <a:pt x="1016778" y="59332"/>
                </a:lnTo>
                <a:lnTo>
                  <a:pt x="1012115" y="36237"/>
                </a:lnTo>
                <a:lnTo>
                  <a:pt x="999400" y="17378"/>
                </a:lnTo>
                <a:lnTo>
                  <a:pt x="980540" y="4662"/>
                </a:lnTo>
                <a:lnTo>
                  <a:pt x="957446" y="0"/>
                </a:lnTo>
                <a:close/>
              </a:path>
            </a:pathLst>
          </a:custGeom>
          <a:solidFill>
            <a:srgbClr val="8FAADC"/>
          </a:solidFill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8" name="object 8"/>
          <p:cNvSpPr txBox="1"/>
          <p:nvPr/>
        </p:nvSpPr>
        <p:spPr>
          <a:xfrm>
            <a:off x="5684622" y="9070085"/>
            <a:ext cx="382905" cy="43473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sz="2700" spc="-38" dirty="0">
                <a:latin typeface="Calibri"/>
                <a:cs typeface="Calibri"/>
              </a:rPr>
              <a:t>an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122269" y="9047204"/>
            <a:ext cx="1525904" cy="534353"/>
          </a:xfrm>
          <a:custGeom>
            <a:avLst/>
            <a:gdLst/>
            <a:ahLst/>
            <a:cxnLst/>
            <a:rect l="l" t="t" r="r" b="b"/>
            <a:pathLst>
              <a:path w="1017270" h="356235">
                <a:moveTo>
                  <a:pt x="957446" y="0"/>
                </a:moveTo>
                <a:lnTo>
                  <a:pt x="59333" y="0"/>
                </a:lnTo>
                <a:lnTo>
                  <a:pt x="36238" y="4662"/>
                </a:lnTo>
                <a:lnTo>
                  <a:pt x="17378" y="17378"/>
                </a:lnTo>
                <a:lnTo>
                  <a:pt x="4662" y="36237"/>
                </a:lnTo>
                <a:lnTo>
                  <a:pt x="0" y="59332"/>
                </a:lnTo>
                <a:lnTo>
                  <a:pt x="0" y="296656"/>
                </a:lnTo>
                <a:lnTo>
                  <a:pt x="4662" y="319751"/>
                </a:lnTo>
                <a:lnTo>
                  <a:pt x="17378" y="338610"/>
                </a:lnTo>
                <a:lnTo>
                  <a:pt x="36238" y="351326"/>
                </a:lnTo>
                <a:lnTo>
                  <a:pt x="59333" y="355989"/>
                </a:lnTo>
                <a:lnTo>
                  <a:pt x="957446" y="355989"/>
                </a:lnTo>
                <a:lnTo>
                  <a:pt x="980541" y="351326"/>
                </a:lnTo>
                <a:lnTo>
                  <a:pt x="999400" y="338610"/>
                </a:lnTo>
                <a:lnTo>
                  <a:pt x="1012115" y="319751"/>
                </a:lnTo>
                <a:lnTo>
                  <a:pt x="1016778" y="296656"/>
                </a:lnTo>
                <a:lnTo>
                  <a:pt x="1016778" y="59332"/>
                </a:lnTo>
                <a:lnTo>
                  <a:pt x="1012115" y="36237"/>
                </a:lnTo>
                <a:lnTo>
                  <a:pt x="999400" y="17378"/>
                </a:lnTo>
                <a:lnTo>
                  <a:pt x="980541" y="4662"/>
                </a:lnTo>
                <a:lnTo>
                  <a:pt x="957446" y="0"/>
                </a:lnTo>
                <a:close/>
              </a:path>
            </a:pathLst>
          </a:custGeom>
          <a:solidFill>
            <a:srgbClr val="8FAADC"/>
          </a:solidFill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10" name="object 10"/>
          <p:cNvSpPr txBox="1"/>
          <p:nvPr/>
        </p:nvSpPr>
        <p:spPr>
          <a:xfrm>
            <a:off x="7477660" y="9070085"/>
            <a:ext cx="814388" cy="43473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sz="2700" spc="-15" dirty="0">
                <a:latin typeface="Calibri"/>
                <a:cs typeface="Calibri"/>
              </a:rPr>
              <a:t>apple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9130810" y="9047204"/>
            <a:ext cx="1525904" cy="534353"/>
          </a:xfrm>
          <a:custGeom>
            <a:avLst/>
            <a:gdLst/>
            <a:ahLst/>
            <a:cxnLst/>
            <a:rect l="l" t="t" r="r" b="b"/>
            <a:pathLst>
              <a:path w="1017270" h="356235">
                <a:moveTo>
                  <a:pt x="957445" y="0"/>
                </a:moveTo>
                <a:lnTo>
                  <a:pt x="59331" y="0"/>
                </a:lnTo>
                <a:lnTo>
                  <a:pt x="36237" y="4662"/>
                </a:lnTo>
                <a:lnTo>
                  <a:pt x="17377" y="17378"/>
                </a:lnTo>
                <a:lnTo>
                  <a:pt x="4662" y="36237"/>
                </a:lnTo>
                <a:lnTo>
                  <a:pt x="0" y="59332"/>
                </a:lnTo>
                <a:lnTo>
                  <a:pt x="0" y="296656"/>
                </a:lnTo>
                <a:lnTo>
                  <a:pt x="4662" y="319751"/>
                </a:lnTo>
                <a:lnTo>
                  <a:pt x="17377" y="338610"/>
                </a:lnTo>
                <a:lnTo>
                  <a:pt x="36237" y="351326"/>
                </a:lnTo>
                <a:lnTo>
                  <a:pt x="59331" y="355989"/>
                </a:lnTo>
                <a:lnTo>
                  <a:pt x="957445" y="355989"/>
                </a:lnTo>
                <a:lnTo>
                  <a:pt x="980540" y="351326"/>
                </a:lnTo>
                <a:lnTo>
                  <a:pt x="999399" y="338610"/>
                </a:lnTo>
                <a:lnTo>
                  <a:pt x="1012114" y="319751"/>
                </a:lnTo>
                <a:lnTo>
                  <a:pt x="1016777" y="296656"/>
                </a:lnTo>
                <a:lnTo>
                  <a:pt x="1016777" y="59332"/>
                </a:lnTo>
                <a:lnTo>
                  <a:pt x="1012114" y="36237"/>
                </a:lnTo>
                <a:lnTo>
                  <a:pt x="999399" y="17378"/>
                </a:lnTo>
                <a:lnTo>
                  <a:pt x="980540" y="4662"/>
                </a:lnTo>
                <a:lnTo>
                  <a:pt x="957445" y="0"/>
                </a:lnTo>
                <a:close/>
              </a:path>
            </a:pathLst>
          </a:custGeom>
          <a:solidFill>
            <a:srgbClr val="8FAADC"/>
          </a:solidFill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12" name="object 12"/>
          <p:cNvSpPr txBox="1"/>
          <p:nvPr/>
        </p:nvSpPr>
        <p:spPr>
          <a:xfrm>
            <a:off x="9460002" y="9070085"/>
            <a:ext cx="866775" cy="43473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sz="2700" spc="-15" dirty="0">
                <a:latin typeface="Calibri"/>
                <a:cs typeface="Calibri"/>
              </a:rPr>
              <a:t>&lt;eos&gt;</a:t>
            </a:r>
            <a:endParaRPr sz="2700">
              <a:latin typeface="Calibri"/>
              <a:cs typeface="Calibri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775712" y="4098482"/>
            <a:ext cx="9889808" cy="4722495"/>
            <a:chOff x="517141" y="2732321"/>
            <a:chExt cx="6593205" cy="3148330"/>
          </a:xfrm>
        </p:grpSpPr>
        <p:sp>
          <p:nvSpPr>
            <p:cNvPr id="14" name="object 14"/>
            <p:cNvSpPr/>
            <p:nvPr/>
          </p:nvSpPr>
          <p:spPr>
            <a:xfrm>
              <a:off x="726020" y="4383087"/>
              <a:ext cx="1052195" cy="243840"/>
            </a:xfrm>
            <a:custGeom>
              <a:avLst/>
              <a:gdLst/>
              <a:ahLst/>
              <a:cxnLst/>
              <a:rect l="l" t="t" r="r" b="b"/>
              <a:pathLst>
                <a:path w="1052195" h="243839">
                  <a:moveTo>
                    <a:pt x="1051572" y="0"/>
                  </a:moveTo>
                  <a:lnTo>
                    <a:pt x="1051572" y="0"/>
                  </a:lnTo>
                  <a:lnTo>
                    <a:pt x="0" y="0"/>
                  </a:lnTo>
                  <a:lnTo>
                    <a:pt x="0" y="243840"/>
                  </a:lnTo>
                  <a:lnTo>
                    <a:pt x="1051572" y="243840"/>
                  </a:lnTo>
                  <a:lnTo>
                    <a:pt x="1051572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 sz="2700"/>
            </a:p>
          </p:txBody>
        </p:sp>
        <p:sp>
          <p:nvSpPr>
            <p:cNvPr id="15" name="object 15"/>
            <p:cNvSpPr/>
            <p:nvPr/>
          </p:nvSpPr>
          <p:spPr>
            <a:xfrm>
              <a:off x="719675" y="4376731"/>
              <a:ext cx="1064895" cy="269240"/>
            </a:xfrm>
            <a:custGeom>
              <a:avLst/>
              <a:gdLst/>
              <a:ahLst/>
              <a:cxnLst/>
              <a:rect l="l" t="t" r="r" b="b"/>
              <a:pathLst>
                <a:path w="1064895" h="269239">
                  <a:moveTo>
                    <a:pt x="214630" y="0"/>
                  </a:moveTo>
                  <a:lnTo>
                    <a:pt x="214630" y="269240"/>
                  </a:lnTo>
                </a:path>
                <a:path w="1064895" h="269239">
                  <a:moveTo>
                    <a:pt x="425453" y="0"/>
                  </a:moveTo>
                  <a:lnTo>
                    <a:pt x="425453" y="269240"/>
                  </a:lnTo>
                </a:path>
                <a:path w="1064895" h="269239">
                  <a:moveTo>
                    <a:pt x="636276" y="0"/>
                  </a:moveTo>
                  <a:lnTo>
                    <a:pt x="636276" y="269240"/>
                  </a:lnTo>
                </a:path>
                <a:path w="1064895" h="269239">
                  <a:moveTo>
                    <a:pt x="847099" y="0"/>
                  </a:moveTo>
                  <a:lnTo>
                    <a:pt x="847099" y="269240"/>
                  </a:lnTo>
                </a:path>
                <a:path w="1064895" h="269239">
                  <a:moveTo>
                    <a:pt x="6350" y="0"/>
                  </a:moveTo>
                  <a:lnTo>
                    <a:pt x="6350" y="269240"/>
                  </a:lnTo>
                </a:path>
                <a:path w="1064895" h="269239">
                  <a:moveTo>
                    <a:pt x="1057922" y="0"/>
                  </a:moveTo>
                  <a:lnTo>
                    <a:pt x="1057922" y="269240"/>
                  </a:lnTo>
                </a:path>
                <a:path w="1064895" h="269239">
                  <a:moveTo>
                    <a:pt x="0" y="6350"/>
                  </a:moveTo>
                  <a:lnTo>
                    <a:pt x="1064272" y="635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700"/>
            </a:p>
          </p:txBody>
        </p:sp>
        <p:sp>
          <p:nvSpPr>
            <p:cNvPr id="16" name="object 16"/>
            <p:cNvSpPr/>
            <p:nvPr/>
          </p:nvSpPr>
          <p:spPr>
            <a:xfrm>
              <a:off x="719675" y="4626921"/>
              <a:ext cx="1064895" cy="0"/>
            </a:xfrm>
            <a:custGeom>
              <a:avLst/>
              <a:gdLst/>
              <a:ahLst/>
              <a:cxnLst/>
              <a:rect l="l" t="t" r="r" b="b"/>
              <a:pathLst>
                <a:path w="1064895">
                  <a:moveTo>
                    <a:pt x="0" y="0"/>
                  </a:moveTo>
                  <a:lnTo>
                    <a:pt x="1064272" y="0"/>
                  </a:lnTo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700"/>
            </a:p>
          </p:txBody>
        </p:sp>
        <p:sp>
          <p:nvSpPr>
            <p:cNvPr id="17" name="object 17"/>
            <p:cNvSpPr/>
            <p:nvPr/>
          </p:nvSpPr>
          <p:spPr>
            <a:xfrm>
              <a:off x="2030247" y="4383087"/>
              <a:ext cx="1052195" cy="243840"/>
            </a:xfrm>
            <a:custGeom>
              <a:avLst/>
              <a:gdLst/>
              <a:ahLst/>
              <a:cxnLst/>
              <a:rect l="l" t="t" r="r" b="b"/>
              <a:pathLst>
                <a:path w="1052195" h="243839">
                  <a:moveTo>
                    <a:pt x="1051572" y="0"/>
                  </a:moveTo>
                  <a:lnTo>
                    <a:pt x="1051572" y="0"/>
                  </a:lnTo>
                  <a:lnTo>
                    <a:pt x="0" y="0"/>
                  </a:lnTo>
                  <a:lnTo>
                    <a:pt x="0" y="243840"/>
                  </a:lnTo>
                  <a:lnTo>
                    <a:pt x="1051572" y="243840"/>
                  </a:lnTo>
                  <a:lnTo>
                    <a:pt x="1051572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 sz="2700"/>
            </a:p>
          </p:txBody>
        </p:sp>
        <p:sp>
          <p:nvSpPr>
            <p:cNvPr id="18" name="object 18"/>
            <p:cNvSpPr/>
            <p:nvPr/>
          </p:nvSpPr>
          <p:spPr>
            <a:xfrm>
              <a:off x="2023907" y="4376731"/>
              <a:ext cx="1064895" cy="269240"/>
            </a:xfrm>
            <a:custGeom>
              <a:avLst/>
              <a:gdLst/>
              <a:ahLst/>
              <a:cxnLst/>
              <a:rect l="l" t="t" r="r" b="b"/>
              <a:pathLst>
                <a:path w="1064895" h="269239">
                  <a:moveTo>
                    <a:pt x="214630" y="0"/>
                  </a:moveTo>
                  <a:lnTo>
                    <a:pt x="214630" y="269240"/>
                  </a:lnTo>
                </a:path>
                <a:path w="1064895" h="269239">
                  <a:moveTo>
                    <a:pt x="425453" y="0"/>
                  </a:moveTo>
                  <a:lnTo>
                    <a:pt x="425453" y="269240"/>
                  </a:lnTo>
                </a:path>
                <a:path w="1064895" h="269239">
                  <a:moveTo>
                    <a:pt x="636276" y="0"/>
                  </a:moveTo>
                  <a:lnTo>
                    <a:pt x="636276" y="269240"/>
                  </a:lnTo>
                </a:path>
                <a:path w="1064895" h="269239">
                  <a:moveTo>
                    <a:pt x="847099" y="0"/>
                  </a:moveTo>
                  <a:lnTo>
                    <a:pt x="847099" y="269240"/>
                  </a:lnTo>
                </a:path>
                <a:path w="1064895" h="269239">
                  <a:moveTo>
                    <a:pt x="6350" y="0"/>
                  </a:moveTo>
                  <a:lnTo>
                    <a:pt x="6350" y="269240"/>
                  </a:lnTo>
                </a:path>
                <a:path w="1064895" h="269239">
                  <a:moveTo>
                    <a:pt x="1057922" y="0"/>
                  </a:moveTo>
                  <a:lnTo>
                    <a:pt x="1057922" y="269240"/>
                  </a:lnTo>
                </a:path>
                <a:path w="1064895" h="269239">
                  <a:moveTo>
                    <a:pt x="0" y="6350"/>
                  </a:moveTo>
                  <a:lnTo>
                    <a:pt x="1064272" y="635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700"/>
            </a:p>
          </p:txBody>
        </p:sp>
        <p:sp>
          <p:nvSpPr>
            <p:cNvPr id="19" name="object 19"/>
            <p:cNvSpPr/>
            <p:nvPr/>
          </p:nvSpPr>
          <p:spPr>
            <a:xfrm>
              <a:off x="2023907" y="4626921"/>
              <a:ext cx="1064895" cy="0"/>
            </a:xfrm>
            <a:custGeom>
              <a:avLst/>
              <a:gdLst/>
              <a:ahLst/>
              <a:cxnLst/>
              <a:rect l="l" t="t" r="r" b="b"/>
              <a:pathLst>
                <a:path w="1064895">
                  <a:moveTo>
                    <a:pt x="0" y="0"/>
                  </a:moveTo>
                  <a:lnTo>
                    <a:pt x="1064272" y="0"/>
                  </a:lnTo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700"/>
            </a:p>
          </p:txBody>
        </p:sp>
        <p:sp>
          <p:nvSpPr>
            <p:cNvPr id="20" name="object 20"/>
            <p:cNvSpPr/>
            <p:nvPr/>
          </p:nvSpPr>
          <p:spPr>
            <a:xfrm>
              <a:off x="3369272" y="4383087"/>
              <a:ext cx="1052195" cy="243840"/>
            </a:xfrm>
            <a:custGeom>
              <a:avLst/>
              <a:gdLst/>
              <a:ahLst/>
              <a:cxnLst/>
              <a:rect l="l" t="t" r="r" b="b"/>
              <a:pathLst>
                <a:path w="1052195" h="243839">
                  <a:moveTo>
                    <a:pt x="1051572" y="0"/>
                  </a:moveTo>
                  <a:lnTo>
                    <a:pt x="1051572" y="0"/>
                  </a:lnTo>
                  <a:lnTo>
                    <a:pt x="0" y="0"/>
                  </a:lnTo>
                  <a:lnTo>
                    <a:pt x="0" y="243840"/>
                  </a:lnTo>
                  <a:lnTo>
                    <a:pt x="1051572" y="243840"/>
                  </a:lnTo>
                  <a:lnTo>
                    <a:pt x="1051572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 sz="2700"/>
            </a:p>
          </p:txBody>
        </p:sp>
        <p:sp>
          <p:nvSpPr>
            <p:cNvPr id="21" name="object 21"/>
            <p:cNvSpPr/>
            <p:nvPr/>
          </p:nvSpPr>
          <p:spPr>
            <a:xfrm>
              <a:off x="3362933" y="4376731"/>
              <a:ext cx="1064895" cy="269240"/>
            </a:xfrm>
            <a:custGeom>
              <a:avLst/>
              <a:gdLst/>
              <a:ahLst/>
              <a:cxnLst/>
              <a:rect l="l" t="t" r="r" b="b"/>
              <a:pathLst>
                <a:path w="1064895" h="269239">
                  <a:moveTo>
                    <a:pt x="214630" y="0"/>
                  </a:moveTo>
                  <a:lnTo>
                    <a:pt x="214630" y="269240"/>
                  </a:lnTo>
                </a:path>
                <a:path w="1064895" h="269239">
                  <a:moveTo>
                    <a:pt x="425453" y="0"/>
                  </a:moveTo>
                  <a:lnTo>
                    <a:pt x="425453" y="269240"/>
                  </a:lnTo>
                </a:path>
                <a:path w="1064895" h="269239">
                  <a:moveTo>
                    <a:pt x="636276" y="0"/>
                  </a:moveTo>
                  <a:lnTo>
                    <a:pt x="636276" y="269240"/>
                  </a:lnTo>
                </a:path>
                <a:path w="1064895" h="269239">
                  <a:moveTo>
                    <a:pt x="847099" y="0"/>
                  </a:moveTo>
                  <a:lnTo>
                    <a:pt x="847099" y="269240"/>
                  </a:lnTo>
                </a:path>
                <a:path w="1064895" h="269239">
                  <a:moveTo>
                    <a:pt x="6350" y="0"/>
                  </a:moveTo>
                  <a:lnTo>
                    <a:pt x="6350" y="269240"/>
                  </a:lnTo>
                </a:path>
                <a:path w="1064895" h="269239">
                  <a:moveTo>
                    <a:pt x="1057922" y="0"/>
                  </a:moveTo>
                  <a:lnTo>
                    <a:pt x="1057922" y="269240"/>
                  </a:lnTo>
                </a:path>
                <a:path w="1064895" h="269239">
                  <a:moveTo>
                    <a:pt x="0" y="6350"/>
                  </a:moveTo>
                  <a:lnTo>
                    <a:pt x="1064272" y="635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700"/>
            </a:p>
          </p:txBody>
        </p:sp>
        <p:sp>
          <p:nvSpPr>
            <p:cNvPr id="22" name="object 22"/>
            <p:cNvSpPr/>
            <p:nvPr/>
          </p:nvSpPr>
          <p:spPr>
            <a:xfrm>
              <a:off x="3362933" y="4626921"/>
              <a:ext cx="1064895" cy="0"/>
            </a:xfrm>
            <a:custGeom>
              <a:avLst/>
              <a:gdLst/>
              <a:ahLst/>
              <a:cxnLst/>
              <a:rect l="l" t="t" r="r" b="b"/>
              <a:pathLst>
                <a:path w="1064895">
                  <a:moveTo>
                    <a:pt x="0" y="0"/>
                  </a:moveTo>
                  <a:lnTo>
                    <a:pt x="1064272" y="0"/>
                  </a:lnTo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700"/>
            </a:p>
          </p:txBody>
        </p:sp>
        <p:sp>
          <p:nvSpPr>
            <p:cNvPr id="23" name="object 23"/>
            <p:cNvSpPr/>
            <p:nvPr/>
          </p:nvSpPr>
          <p:spPr>
            <a:xfrm>
              <a:off x="4708309" y="4365751"/>
              <a:ext cx="1052195" cy="243840"/>
            </a:xfrm>
            <a:custGeom>
              <a:avLst/>
              <a:gdLst/>
              <a:ahLst/>
              <a:cxnLst/>
              <a:rect l="l" t="t" r="r" b="b"/>
              <a:pathLst>
                <a:path w="1052195" h="243839">
                  <a:moveTo>
                    <a:pt x="1051572" y="0"/>
                  </a:moveTo>
                  <a:lnTo>
                    <a:pt x="1051572" y="0"/>
                  </a:lnTo>
                  <a:lnTo>
                    <a:pt x="0" y="0"/>
                  </a:lnTo>
                  <a:lnTo>
                    <a:pt x="0" y="243840"/>
                  </a:lnTo>
                  <a:lnTo>
                    <a:pt x="1051572" y="243840"/>
                  </a:lnTo>
                  <a:lnTo>
                    <a:pt x="1051572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 sz="2700"/>
            </a:p>
          </p:txBody>
        </p:sp>
        <p:sp>
          <p:nvSpPr>
            <p:cNvPr id="24" name="object 24"/>
            <p:cNvSpPr/>
            <p:nvPr/>
          </p:nvSpPr>
          <p:spPr>
            <a:xfrm>
              <a:off x="4701959" y="4359399"/>
              <a:ext cx="1064895" cy="269240"/>
            </a:xfrm>
            <a:custGeom>
              <a:avLst/>
              <a:gdLst/>
              <a:ahLst/>
              <a:cxnLst/>
              <a:rect l="l" t="t" r="r" b="b"/>
              <a:pathLst>
                <a:path w="1064895" h="269239">
                  <a:moveTo>
                    <a:pt x="214630" y="0"/>
                  </a:moveTo>
                  <a:lnTo>
                    <a:pt x="214630" y="269240"/>
                  </a:lnTo>
                </a:path>
                <a:path w="1064895" h="269239">
                  <a:moveTo>
                    <a:pt x="425453" y="0"/>
                  </a:moveTo>
                  <a:lnTo>
                    <a:pt x="425453" y="269240"/>
                  </a:lnTo>
                </a:path>
                <a:path w="1064895" h="269239">
                  <a:moveTo>
                    <a:pt x="636276" y="0"/>
                  </a:moveTo>
                  <a:lnTo>
                    <a:pt x="636276" y="269240"/>
                  </a:lnTo>
                </a:path>
                <a:path w="1064895" h="269239">
                  <a:moveTo>
                    <a:pt x="847099" y="0"/>
                  </a:moveTo>
                  <a:lnTo>
                    <a:pt x="847099" y="269240"/>
                  </a:lnTo>
                </a:path>
                <a:path w="1064895" h="269239">
                  <a:moveTo>
                    <a:pt x="6350" y="0"/>
                  </a:moveTo>
                  <a:lnTo>
                    <a:pt x="6350" y="269240"/>
                  </a:lnTo>
                </a:path>
                <a:path w="1064895" h="269239">
                  <a:moveTo>
                    <a:pt x="1057922" y="0"/>
                  </a:moveTo>
                  <a:lnTo>
                    <a:pt x="1057922" y="269240"/>
                  </a:lnTo>
                </a:path>
                <a:path w="1064895" h="269239">
                  <a:moveTo>
                    <a:pt x="0" y="6350"/>
                  </a:moveTo>
                  <a:lnTo>
                    <a:pt x="1064272" y="635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700"/>
            </a:p>
          </p:txBody>
        </p:sp>
        <p:sp>
          <p:nvSpPr>
            <p:cNvPr id="25" name="object 25"/>
            <p:cNvSpPr/>
            <p:nvPr/>
          </p:nvSpPr>
          <p:spPr>
            <a:xfrm>
              <a:off x="4701959" y="4609589"/>
              <a:ext cx="1064895" cy="0"/>
            </a:xfrm>
            <a:custGeom>
              <a:avLst/>
              <a:gdLst/>
              <a:ahLst/>
              <a:cxnLst/>
              <a:rect l="l" t="t" r="r" b="b"/>
              <a:pathLst>
                <a:path w="1064895">
                  <a:moveTo>
                    <a:pt x="0" y="0"/>
                  </a:moveTo>
                  <a:lnTo>
                    <a:pt x="1064272" y="0"/>
                  </a:lnTo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700"/>
            </a:p>
          </p:txBody>
        </p:sp>
        <p:sp>
          <p:nvSpPr>
            <p:cNvPr id="26" name="object 26"/>
            <p:cNvSpPr/>
            <p:nvPr/>
          </p:nvSpPr>
          <p:spPr>
            <a:xfrm>
              <a:off x="6052401" y="4365751"/>
              <a:ext cx="1052195" cy="243840"/>
            </a:xfrm>
            <a:custGeom>
              <a:avLst/>
              <a:gdLst/>
              <a:ahLst/>
              <a:cxnLst/>
              <a:rect l="l" t="t" r="r" b="b"/>
              <a:pathLst>
                <a:path w="1052195" h="243839">
                  <a:moveTo>
                    <a:pt x="1051572" y="0"/>
                  </a:moveTo>
                  <a:lnTo>
                    <a:pt x="1051572" y="0"/>
                  </a:lnTo>
                  <a:lnTo>
                    <a:pt x="0" y="0"/>
                  </a:lnTo>
                  <a:lnTo>
                    <a:pt x="0" y="243840"/>
                  </a:lnTo>
                  <a:lnTo>
                    <a:pt x="1051572" y="243840"/>
                  </a:lnTo>
                  <a:lnTo>
                    <a:pt x="1051572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 sz="2700"/>
            </a:p>
          </p:txBody>
        </p:sp>
        <p:sp>
          <p:nvSpPr>
            <p:cNvPr id="27" name="object 27"/>
            <p:cNvSpPr/>
            <p:nvPr/>
          </p:nvSpPr>
          <p:spPr>
            <a:xfrm>
              <a:off x="6046062" y="4359399"/>
              <a:ext cx="1064895" cy="269240"/>
            </a:xfrm>
            <a:custGeom>
              <a:avLst/>
              <a:gdLst/>
              <a:ahLst/>
              <a:cxnLst/>
              <a:rect l="l" t="t" r="r" b="b"/>
              <a:pathLst>
                <a:path w="1064895" h="269239">
                  <a:moveTo>
                    <a:pt x="214630" y="0"/>
                  </a:moveTo>
                  <a:lnTo>
                    <a:pt x="214630" y="269240"/>
                  </a:lnTo>
                </a:path>
                <a:path w="1064895" h="269239">
                  <a:moveTo>
                    <a:pt x="425453" y="0"/>
                  </a:moveTo>
                  <a:lnTo>
                    <a:pt x="425453" y="269240"/>
                  </a:lnTo>
                </a:path>
                <a:path w="1064895" h="269239">
                  <a:moveTo>
                    <a:pt x="636276" y="0"/>
                  </a:moveTo>
                  <a:lnTo>
                    <a:pt x="636276" y="269240"/>
                  </a:lnTo>
                </a:path>
                <a:path w="1064895" h="269239">
                  <a:moveTo>
                    <a:pt x="847099" y="0"/>
                  </a:moveTo>
                  <a:lnTo>
                    <a:pt x="847099" y="269240"/>
                  </a:lnTo>
                </a:path>
                <a:path w="1064895" h="269239">
                  <a:moveTo>
                    <a:pt x="6350" y="0"/>
                  </a:moveTo>
                  <a:lnTo>
                    <a:pt x="6350" y="269240"/>
                  </a:lnTo>
                </a:path>
                <a:path w="1064895" h="269239">
                  <a:moveTo>
                    <a:pt x="1057922" y="0"/>
                  </a:moveTo>
                  <a:lnTo>
                    <a:pt x="1057922" y="269240"/>
                  </a:lnTo>
                </a:path>
                <a:path w="1064895" h="269239">
                  <a:moveTo>
                    <a:pt x="0" y="6350"/>
                  </a:moveTo>
                  <a:lnTo>
                    <a:pt x="1064272" y="635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700"/>
            </a:p>
          </p:txBody>
        </p:sp>
        <p:sp>
          <p:nvSpPr>
            <p:cNvPr id="28" name="object 28"/>
            <p:cNvSpPr/>
            <p:nvPr/>
          </p:nvSpPr>
          <p:spPr>
            <a:xfrm>
              <a:off x="6046062" y="4609589"/>
              <a:ext cx="1064895" cy="0"/>
            </a:xfrm>
            <a:custGeom>
              <a:avLst/>
              <a:gdLst/>
              <a:ahLst/>
              <a:cxnLst/>
              <a:rect l="l" t="t" r="r" b="b"/>
              <a:pathLst>
                <a:path w="1064895">
                  <a:moveTo>
                    <a:pt x="0" y="0"/>
                  </a:moveTo>
                  <a:lnTo>
                    <a:pt x="1064272" y="0"/>
                  </a:lnTo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700"/>
            </a:p>
          </p:txBody>
        </p:sp>
        <p:pic>
          <p:nvPicPr>
            <p:cNvPr id="29" name="object 2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7141" y="2732321"/>
              <a:ext cx="6103052" cy="2139087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524141" y="4859962"/>
              <a:ext cx="220005" cy="1010394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05000" y="4859962"/>
              <a:ext cx="220007" cy="1010394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146565" y="4870079"/>
              <a:ext cx="220005" cy="1010394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485591" y="4870079"/>
              <a:ext cx="220005" cy="1010394"/>
            </a:xfrm>
            <a:prstGeom prst="rect">
              <a:avLst/>
            </a:prstGeom>
          </p:spPr>
        </p:pic>
      </p:grpSp>
      <p:pic>
        <p:nvPicPr>
          <p:cNvPr id="34" name="object 3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684019" y="7289943"/>
            <a:ext cx="330008" cy="1515591"/>
          </a:xfrm>
          <a:prstGeom prst="rect">
            <a:avLst/>
          </a:prstGeom>
        </p:spPr>
      </p:pic>
      <p:grpSp>
        <p:nvGrpSpPr>
          <p:cNvPr id="35" name="object 35"/>
          <p:cNvGrpSpPr/>
          <p:nvPr/>
        </p:nvGrpSpPr>
        <p:grpSpPr>
          <a:xfrm>
            <a:off x="1215823" y="2507327"/>
            <a:ext cx="1597343" cy="403860"/>
            <a:chOff x="810548" y="1671551"/>
            <a:chExt cx="1064895" cy="269240"/>
          </a:xfrm>
        </p:grpSpPr>
        <p:sp>
          <p:nvSpPr>
            <p:cNvPr id="36" name="object 36"/>
            <p:cNvSpPr/>
            <p:nvPr/>
          </p:nvSpPr>
          <p:spPr>
            <a:xfrm>
              <a:off x="816889" y="1677910"/>
              <a:ext cx="1052195" cy="243840"/>
            </a:xfrm>
            <a:custGeom>
              <a:avLst/>
              <a:gdLst/>
              <a:ahLst/>
              <a:cxnLst/>
              <a:rect l="l" t="t" r="r" b="b"/>
              <a:pathLst>
                <a:path w="1052195" h="243839">
                  <a:moveTo>
                    <a:pt x="1051572" y="0"/>
                  </a:moveTo>
                  <a:lnTo>
                    <a:pt x="1051572" y="0"/>
                  </a:lnTo>
                  <a:lnTo>
                    <a:pt x="0" y="0"/>
                  </a:lnTo>
                  <a:lnTo>
                    <a:pt x="0" y="243840"/>
                  </a:lnTo>
                  <a:lnTo>
                    <a:pt x="1051572" y="243840"/>
                  </a:lnTo>
                  <a:lnTo>
                    <a:pt x="1051572" y="0"/>
                  </a:lnTo>
                  <a:close/>
                </a:path>
              </a:pathLst>
            </a:custGeom>
            <a:solidFill>
              <a:srgbClr val="D0CECE"/>
            </a:solidFill>
          </p:spPr>
          <p:txBody>
            <a:bodyPr wrap="square" lIns="0" tIns="0" rIns="0" bIns="0" rtlCol="0"/>
            <a:lstStyle/>
            <a:p>
              <a:endParaRPr sz="2700"/>
            </a:p>
          </p:txBody>
        </p:sp>
        <p:sp>
          <p:nvSpPr>
            <p:cNvPr id="37" name="object 37"/>
            <p:cNvSpPr/>
            <p:nvPr/>
          </p:nvSpPr>
          <p:spPr>
            <a:xfrm>
              <a:off x="810548" y="1671551"/>
              <a:ext cx="1064895" cy="269240"/>
            </a:xfrm>
            <a:custGeom>
              <a:avLst/>
              <a:gdLst/>
              <a:ahLst/>
              <a:cxnLst/>
              <a:rect l="l" t="t" r="r" b="b"/>
              <a:pathLst>
                <a:path w="1064895" h="269239">
                  <a:moveTo>
                    <a:pt x="214630" y="0"/>
                  </a:moveTo>
                  <a:lnTo>
                    <a:pt x="214630" y="269240"/>
                  </a:lnTo>
                </a:path>
                <a:path w="1064895" h="269239">
                  <a:moveTo>
                    <a:pt x="425453" y="0"/>
                  </a:moveTo>
                  <a:lnTo>
                    <a:pt x="425453" y="269240"/>
                  </a:lnTo>
                </a:path>
                <a:path w="1064895" h="269239">
                  <a:moveTo>
                    <a:pt x="636276" y="0"/>
                  </a:moveTo>
                  <a:lnTo>
                    <a:pt x="636276" y="269240"/>
                  </a:lnTo>
                </a:path>
                <a:path w="1064895" h="269239">
                  <a:moveTo>
                    <a:pt x="847099" y="0"/>
                  </a:moveTo>
                  <a:lnTo>
                    <a:pt x="847099" y="269240"/>
                  </a:lnTo>
                </a:path>
                <a:path w="1064895" h="269239">
                  <a:moveTo>
                    <a:pt x="6350" y="0"/>
                  </a:moveTo>
                  <a:lnTo>
                    <a:pt x="6350" y="269240"/>
                  </a:lnTo>
                </a:path>
                <a:path w="1064895" h="269239">
                  <a:moveTo>
                    <a:pt x="1057922" y="0"/>
                  </a:moveTo>
                  <a:lnTo>
                    <a:pt x="1057922" y="269240"/>
                  </a:lnTo>
                </a:path>
                <a:path w="1064895" h="269239">
                  <a:moveTo>
                    <a:pt x="0" y="6350"/>
                  </a:moveTo>
                  <a:lnTo>
                    <a:pt x="1064272" y="635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700"/>
            </a:p>
          </p:txBody>
        </p:sp>
        <p:sp>
          <p:nvSpPr>
            <p:cNvPr id="38" name="object 38"/>
            <p:cNvSpPr/>
            <p:nvPr/>
          </p:nvSpPr>
          <p:spPr>
            <a:xfrm>
              <a:off x="810548" y="1921741"/>
              <a:ext cx="1064895" cy="0"/>
            </a:xfrm>
            <a:custGeom>
              <a:avLst/>
              <a:gdLst/>
              <a:ahLst/>
              <a:cxnLst/>
              <a:rect l="l" t="t" r="r" b="b"/>
              <a:pathLst>
                <a:path w="1064895">
                  <a:moveTo>
                    <a:pt x="0" y="0"/>
                  </a:moveTo>
                  <a:lnTo>
                    <a:pt x="1064272" y="0"/>
                  </a:lnTo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700"/>
            </a:p>
          </p:txBody>
        </p:sp>
      </p:grpSp>
      <p:grpSp>
        <p:nvGrpSpPr>
          <p:cNvPr id="39" name="object 39"/>
          <p:cNvGrpSpPr/>
          <p:nvPr/>
        </p:nvGrpSpPr>
        <p:grpSpPr>
          <a:xfrm>
            <a:off x="3069572" y="2507327"/>
            <a:ext cx="1597343" cy="403860"/>
            <a:chOff x="2046381" y="1671551"/>
            <a:chExt cx="1064895" cy="269240"/>
          </a:xfrm>
        </p:grpSpPr>
        <p:sp>
          <p:nvSpPr>
            <p:cNvPr id="40" name="object 40"/>
            <p:cNvSpPr/>
            <p:nvPr/>
          </p:nvSpPr>
          <p:spPr>
            <a:xfrm>
              <a:off x="2052726" y="1677910"/>
              <a:ext cx="1052195" cy="243840"/>
            </a:xfrm>
            <a:custGeom>
              <a:avLst/>
              <a:gdLst/>
              <a:ahLst/>
              <a:cxnLst/>
              <a:rect l="l" t="t" r="r" b="b"/>
              <a:pathLst>
                <a:path w="1052195" h="243839">
                  <a:moveTo>
                    <a:pt x="1051572" y="0"/>
                  </a:moveTo>
                  <a:lnTo>
                    <a:pt x="1051572" y="0"/>
                  </a:lnTo>
                  <a:lnTo>
                    <a:pt x="0" y="0"/>
                  </a:lnTo>
                  <a:lnTo>
                    <a:pt x="0" y="243840"/>
                  </a:lnTo>
                  <a:lnTo>
                    <a:pt x="1051572" y="243840"/>
                  </a:lnTo>
                  <a:lnTo>
                    <a:pt x="1051572" y="0"/>
                  </a:lnTo>
                  <a:close/>
                </a:path>
              </a:pathLst>
            </a:custGeom>
            <a:solidFill>
              <a:srgbClr val="D0CECE"/>
            </a:solidFill>
          </p:spPr>
          <p:txBody>
            <a:bodyPr wrap="square" lIns="0" tIns="0" rIns="0" bIns="0" rtlCol="0"/>
            <a:lstStyle/>
            <a:p>
              <a:endParaRPr sz="2700"/>
            </a:p>
          </p:txBody>
        </p:sp>
        <p:sp>
          <p:nvSpPr>
            <p:cNvPr id="41" name="object 41"/>
            <p:cNvSpPr/>
            <p:nvPr/>
          </p:nvSpPr>
          <p:spPr>
            <a:xfrm>
              <a:off x="2046381" y="1671551"/>
              <a:ext cx="1064895" cy="269240"/>
            </a:xfrm>
            <a:custGeom>
              <a:avLst/>
              <a:gdLst/>
              <a:ahLst/>
              <a:cxnLst/>
              <a:rect l="l" t="t" r="r" b="b"/>
              <a:pathLst>
                <a:path w="1064895" h="269239">
                  <a:moveTo>
                    <a:pt x="214630" y="0"/>
                  </a:moveTo>
                  <a:lnTo>
                    <a:pt x="214630" y="269240"/>
                  </a:lnTo>
                </a:path>
                <a:path w="1064895" h="269239">
                  <a:moveTo>
                    <a:pt x="425453" y="0"/>
                  </a:moveTo>
                  <a:lnTo>
                    <a:pt x="425453" y="269240"/>
                  </a:lnTo>
                </a:path>
                <a:path w="1064895" h="269239">
                  <a:moveTo>
                    <a:pt x="636276" y="0"/>
                  </a:moveTo>
                  <a:lnTo>
                    <a:pt x="636276" y="269240"/>
                  </a:lnTo>
                </a:path>
                <a:path w="1064895" h="269239">
                  <a:moveTo>
                    <a:pt x="847099" y="0"/>
                  </a:moveTo>
                  <a:lnTo>
                    <a:pt x="847099" y="269240"/>
                  </a:lnTo>
                </a:path>
                <a:path w="1064895" h="269239">
                  <a:moveTo>
                    <a:pt x="6350" y="0"/>
                  </a:moveTo>
                  <a:lnTo>
                    <a:pt x="6350" y="269240"/>
                  </a:lnTo>
                </a:path>
                <a:path w="1064895" h="269239">
                  <a:moveTo>
                    <a:pt x="1057922" y="0"/>
                  </a:moveTo>
                  <a:lnTo>
                    <a:pt x="1057922" y="269240"/>
                  </a:lnTo>
                </a:path>
                <a:path w="1064895" h="269239">
                  <a:moveTo>
                    <a:pt x="0" y="6350"/>
                  </a:moveTo>
                  <a:lnTo>
                    <a:pt x="1064272" y="635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700"/>
            </a:p>
          </p:txBody>
        </p:sp>
        <p:sp>
          <p:nvSpPr>
            <p:cNvPr id="42" name="object 42"/>
            <p:cNvSpPr/>
            <p:nvPr/>
          </p:nvSpPr>
          <p:spPr>
            <a:xfrm>
              <a:off x="2046381" y="1921741"/>
              <a:ext cx="1064895" cy="0"/>
            </a:xfrm>
            <a:custGeom>
              <a:avLst/>
              <a:gdLst/>
              <a:ahLst/>
              <a:cxnLst/>
              <a:rect l="l" t="t" r="r" b="b"/>
              <a:pathLst>
                <a:path w="1064895">
                  <a:moveTo>
                    <a:pt x="0" y="0"/>
                  </a:moveTo>
                  <a:lnTo>
                    <a:pt x="1064272" y="0"/>
                  </a:lnTo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700"/>
            </a:p>
          </p:txBody>
        </p:sp>
      </p:grpSp>
      <p:grpSp>
        <p:nvGrpSpPr>
          <p:cNvPr id="43" name="object 43"/>
          <p:cNvGrpSpPr/>
          <p:nvPr/>
        </p:nvGrpSpPr>
        <p:grpSpPr>
          <a:xfrm>
            <a:off x="4951432" y="2507327"/>
            <a:ext cx="1597343" cy="403860"/>
            <a:chOff x="3300954" y="1671551"/>
            <a:chExt cx="1064895" cy="269240"/>
          </a:xfrm>
        </p:grpSpPr>
        <p:sp>
          <p:nvSpPr>
            <p:cNvPr id="44" name="object 44"/>
            <p:cNvSpPr/>
            <p:nvPr/>
          </p:nvSpPr>
          <p:spPr>
            <a:xfrm>
              <a:off x="3307295" y="1677910"/>
              <a:ext cx="1052195" cy="243840"/>
            </a:xfrm>
            <a:custGeom>
              <a:avLst/>
              <a:gdLst/>
              <a:ahLst/>
              <a:cxnLst/>
              <a:rect l="l" t="t" r="r" b="b"/>
              <a:pathLst>
                <a:path w="1052195" h="243839">
                  <a:moveTo>
                    <a:pt x="419100" y="0"/>
                  </a:moveTo>
                  <a:lnTo>
                    <a:pt x="208280" y="0"/>
                  </a:lnTo>
                  <a:lnTo>
                    <a:pt x="0" y="0"/>
                  </a:lnTo>
                  <a:lnTo>
                    <a:pt x="0" y="243840"/>
                  </a:lnTo>
                  <a:lnTo>
                    <a:pt x="208280" y="243840"/>
                  </a:lnTo>
                  <a:lnTo>
                    <a:pt x="419100" y="243840"/>
                  </a:lnTo>
                  <a:lnTo>
                    <a:pt x="419100" y="0"/>
                  </a:lnTo>
                  <a:close/>
                </a:path>
                <a:path w="1052195" h="243839">
                  <a:moveTo>
                    <a:pt x="1051572" y="0"/>
                  </a:moveTo>
                  <a:lnTo>
                    <a:pt x="840752" y="0"/>
                  </a:lnTo>
                  <a:lnTo>
                    <a:pt x="629932" y="0"/>
                  </a:lnTo>
                  <a:lnTo>
                    <a:pt x="419112" y="0"/>
                  </a:lnTo>
                  <a:lnTo>
                    <a:pt x="419112" y="243840"/>
                  </a:lnTo>
                  <a:lnTo>
                    <a:pt x="629932" y="243840"/>
                  </a:lnTo>
                  <a:lnTo>
                    <a:pt x="840752" y="243840"/>
                  </a:lnTo>
                  <a:lnTo>
                    <a:pt x="1051572" y="243840"/>
                  </a:lnTo>
                  <a:lnTo>
                    <a:pt x="1051572" y="0"/>
                  </a:lnTo>
                  <a:close/>
                </a:path>
              </a:pathLst>
            </a:custGeom>
            <a:solidFill>
              <a:srgbClr val="D0CECE"/>
            </a:solidFill>
          </p:spPr>
          <p:txBody>
            <a:bodyPr wrap="square" lIns="0" tIns="0" rIns="0" bIns="0" rtlCol="0"/>
            <a:lstStyle/>
            <a:p>
              <a:endParaRPr sz="2700"/>
            </a:p>
          </p:txBody>
        </p:sp>
        <p:sp>
          <p:nvSpPr>
            <p:cNvPr id="45" name="object 45"/>
            <p:cNvSpPr/>
            <p:nvPr/>
          </p:nvSpPr>
          <p:spPr>
            <a:xfrm>
              <a:off x="3300954" y="1671551"/>
              <a:ext cx="1064895" cy="269240"/>
            </a:xfrm>
            <a:custGeom>
              <a:avLst/>
              <a:gdLst/>
              <a:ahLst/>
              <a:cxnLst/>
              <a:rect l="l" t="t" r="r" b="b"/>
              <a:pathLst>
                <a:path w="1064895" h="269239">
                  <a:moveTo>
                    <a:pt x="214630" y="0"/>
                  </a:moveTo>
                  <a:lnTo>
                    <a:pt x="214630" y="269240"/>
                  </a:lnTo>
                </a:path>
                <a:path w="1064895" h="269239">
                  <a:moveTo>
                    <a:pt x="425453" y="0"/>
                  </a:moveTo>
                  <a:lnTo>
                    <a:pt x="425453" y="269240"/>
                  </a:lnTo>
                </a:path>
                <a:path w="1064895" h="269239">
                  <a:moveTo>
                    <a:pt x="636276" y="0"/>
                  </a:moveTo>
                  <a:lnTo>
                    <a:pt x="636276" y="269240"/>
                  </a:lnTo>
                </a:path>
                <a:path w="1064895" h="269239">
                  <a:moveTo>
                    <a:pt x="847099" y="0"/>
                  </a:moveTo>
                  <a:lnTo>
                    <a:pt x="847099" y="269240"/>
                  </a:lnTo>
                </a:path>
                <a:path w="1064895" h="269239">
                  <a:moveTo>
                    <a:pt x="6350" y="0"/>
                  </a:moveTo>
                  <a:lnTo>
                    <a:pt x="6350" y="269240"/>
                  </a:lnTo>
                </a:path>
                <a:path w="1064895" h="269239">
                  <a:moveTo>
                    <a:pt x="1057922" y="0"/>
                  </a:moveTo>
                  <a:lnTo>
                    <a:pt x="1057922" y="269240"/>
                  </a:lnTo>
                </a:path>
                <a:path w="1064895" h="269239">
                  <a:moveTo>
                    <a:pt x="0" y="6350"/>
                  </a:moveTo>
                  <a:lnTo>
                    <a:pt x="1064272" y="635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700"/>
            </a:p>
          </p:txBody>
        </p:sp>
        <p:sp>
          <p:nvSpPr>
            <p:cNvPr id="46" name="object 46"/>
            <p:cNvSpPr/>
            <p:nvPr/>
          </p:nvSpPr>
          <p:spPr>
            <a:xfrm>
              <a:off x="3300954" y="1921741"/>
              <a:ext cx="1064895" cy="0"/>
            </a:xfrm>
            <a:custGeom>
              <a:avLst/>
              <a:gdLst/>
              <a:ahLst/>
              <a:cxnLst/>
              <a:rect l="l" t="t" r="r" b="b"/>
              <a:pathLst>
                <a:path w="1064895">
                  <a:moveTo>
                    <a:pt x="0" y="0"/>
                  </a:moveTo>
                  <a:lnTo>
                    <a:pt x="1064272" y="0"/>
                  </a:lnTo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700"/>
            </a:p>
          </p:txBody>
        </p:sp>
      </p:grpSp>
      <p:grpSp>
        <p:nvGrpSpPr>
          <p:cNvPr id="47" name="object 47"/>
          <p:cNvGrpSpPr/>
          <p:nvPr/>
        </p:nvGrpSpPr>
        <p:grpSpPr>
          <a:xfrm>
            <a:off x="7043416" y="2507327"/>
            <a:ext cx="1597343" cy="403860"/>
            <a:chOff x="4695610" y="1671551"/>
            <a:chExt cx="1064895" cy="269240"/>
          </a:xfrm>
        </p:grpSpPr>
        <p:sp>
          <p:nvSpPr>
            <p:cNvPr id="48" name="object 48"/>
            <p:cNvSpPr/>
            <p:nvPr/>
          </p:nvSpPr>
          <p:spPr>
            <a:xfrm>
              <a:off x="4701959" y="1677910"/>
              <a:ext cx="1052195" cy="243840"/>
            </a:xfrm>
            <a:custGeom>
              <a:avLst/>
              <a:gdLst/>
              <a:ahLst/>
              <a:cxnLst/>
              <a:rect l="l" t="t" r="r" b="b"/>
              <a:pathLst>
                <a:path w="1052195" h="243839">
                  <a:moveTo>
                    <a:pt x="1051572" y="0"/>
                  </a:moveTo>
                  <a:lnTo>
                    <a:pt x="1051572" y="0"/>
                  </a:lnTo>
                  <a:lnTo>
                    <a:pt x="0" y="0"/>
                  </a:lnTo>
                  <a:lnTo>
                    <a:pt x="0" y="243840"/>
                  </a:lnTo>
                  <a:lnTo>
                    <a:pt x="1051572" y="243840"/>
                  </a:lnTo>
                  <a:lnTo>
                    <a:pt x="1051572" y="0"/>
                  </a:lnTo>
                  <a:close/>
                </a:path>
              </a:pathLst>
            </a:custGeom>
            <a:solidFill>
              <a:srgbClr val="D0CECE"/>
            </a:solidFill>
          </p:spPr>
          <p:txBody>
            <a:bodyPr wrap="square" lIns="0" tIns="0" rIns="0" bIns="0" rtlCol="0"/>
            <a:lstStyle/>
            <a:p>
              <a:endParaRPr sz="2700"/>
            </a:p>
          </p:txBody>
        </p:sp>
        <p:sp>
          <p:nvSpPr>
            <p:cNvPr id="49" name="object 49"/>
            <p:cNvSpPr/>
            <p:nvPr/>
          </p:nvSpPr>
          <p:spPr>
            <a:xfrm>
              <a:off x="4695610" y="1671551"/>
              <a:ext cx="1064895" cy="269240"/>
            </a:xfrm>
            <a:custGeom>
              <a:avLst/>
              <a:gdLst/>
              <a:ahLst/>
              <a:cxnLst/>
              <a:rect l="l" t="t" r="r" b="b"/>
              <a:pathLst>
                <a:path w="1064895" h="269239">
                  <a:moveTo>
                    <a:pt x="214630" y="0"/>
                  </a:moveTo>
                  <a:lnTo>
                    <a:pt x="214630" y="269240"/>
                  </a:lnTo>
                </a:path>
                <a:path w="1064895" h="269239">
                  <a:moveTo>
                    <a:pt x="425453" y="0"/>
                  </a:moveTo>
                  <a:lnTo>
                    <a:pt x="425453" y="269240"/>
                  </a:lnTo>
                </a:path>
                <a:path w="1064895" h="269239">
                  <a:moveTo>
                    <a:pt x="636276" y="0"/>
                  </a:moveTo>
                  <a:lnTo>
                    <a:pt x="636276" y="269240"/>
                  </a:lnTo>
                </a:path>
                <a:path w="1064895" h="269239">
                  <a:moveTo>
                    <a:pt x="847099" y="0"/>
                  </a:moveTo>
                  <a:lnTo>
                    <a:pt x="847099" y="269240"/>
                  </a:lnTo>
                </a:path>
                <a:path w="1064895" h="269239">
                  <a:moveTo>
                    <a:pt x="6350" y="0"/>
                  </a:moveTo>
                  <a:lnTo>
                    <a:pt x="6350" y="269240"/>
                  </a:lnTo>
                </a:path>
                <a:path w="1064895" h="269239">
                  <a:moveTo>
                    <a:pt x="1057922" y="0"/>
                  </a:moveTo>
                  <a:lnTo>
                    <a:pt x="1057922" y="269240"/>
                  </a:lnTo>
                </a:path>
                <a:path w="1064895" h="269239">
                  <a:moveTo>
                    <a:pt x="0" y="6350"/>
                  </a:moveTo>
                  <a:lnTo>
                    <a:pt x="1064272" y="635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700"/>
            </a:p>
          </p:txBody>
        </p:sp>
        <p:sp>
          <p:nvSpPr>
            <p:cNvPr id="50" name="object 50"/>
            <p:cNvSpPr/>
            <p:nvPr/>
          </p:nvSpPr>
          <p:spPr>
            <a:xfrm>
              <a:off x="4695610" y="1921741"/>
              <a:ext cx="1064895" cy="0"/>
            </a:xfrm>
            <a:custGeom>
              <a:avLst/>
              <a:gdLst/>
              <a:ahLst/>
              <a:cxnLst/>
              <a:rect l="l" t="t" r="r" b="b"/>
              <a:pathLst>
                <a:path w="1064895">
                  <a:moveTo>
                    <a:pt x="0" y="0"/>
                  </a:moveTo>
                  <a:lnTo>
                    <a:pt x="1064272" y="0"/>
                  </a:lnTo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700"/>
            </a:p>
          </p:txBody>
        </p:sp>
      </p:grpSp>
      <p:grpSp>
        <p:nvGrpSpPr>
          <p:cNvPr id="51" name="object 51"/>
          <p:cNvGrpSpPr/>
          <p:nvPr/>
        </p:nvGrpSpPr>
        <p:grpSpPr>
          <a:xfrm>
            <a:off x="9260192" y="2507327"/>
            <a:ext cx="1597343" cy="403860"/>
            <a:chOff x="6173461" y="1671551"/>
            <a:chExt cx="1064895" cy="269240"/>
          </a:xfrm>
        </p:grpSpPr>
        <p:sp>
          <p:nvSpPr>
            <p:cNvPr id="52" name="object 52"/>
            <p:cNvSpPr/>
            <p:nvPr/>
          </p:nvSpPr>
          <p:spPr>
            <a:xfrm>
              <a:off x="6179807" y="1677910"/>
              <a:ext cx="1052195" cy="243840"/>
            </a:xfrm>
            <a:custGeom>
              <a:avLst/>
              <a:gdLst/>
              <a:ahLst/>
              <a:cxnLst/>
              <a:rect l="l" t="t" r="r" b="b"/>
              <a:pathLst>
                <a:path w="1052195" h="243839">
                  <a:moveTo>
                    <a:pt x="1051572" y="0"/>
                  </a:moveTo>
                  <a:lnTo>
                    <a:pt x="1051572" y="0"/>
                  </a:lnTo>
                  <a:lnTo>
                    <a:pt x="0" y="0"/>
                  </a:lnTo>
                  <a:lnTo>
                    <a:pt x="0" y="243840"/>
                  </a:lnTo>
                  <a:lnTo>
                    <a:pt x="1051572" y="243840"/>
                  </a:lnTo>
                  <a:lnTo>
                    <a:pt x="1051572" y="0"/>
                  </a:lnTo>
                  <a:close/>
                </a:path>
              </a:pathLst>
            </a:custGeom>
            <a:solidFill>
              <a:srgbClr val="D0CECE"/>
            </a:solidFill>
          </p:spPr>
          <p:txBody>
            <a:bodyPr wrap="square" lIns="0" tIns="0" rIns="0" bIns="0" rtlCol="0"/>
            <a:lstStyle/>
            <a:p>
              <a:endParaRPr sz="2700"/>
            </a:p>
          </p:txBody>
        </p:sp>
        <p:sp>
          <p:nvSpPr>
            <p:cNvPr id="53" name="object 53"/>
            <p:cNvSpPr/>
            <p:nvPr/>
          </p:nvSpPr>
          <p:spPr>
            <a:xfrm>
              <a:off x="6173461" y="1671551"/>
              <a:ext cx="1064895" cy="269240"/>
            </a:xfrm>
            <a:custGeom>
              <a:avLst/>
              <a:gdLst/>
              <a:ahLst/>
              <a:cxnLst/>
              <a:rect l="l" t="t" r="r" b="b"/>
              <a:pathLst>
                <a:path w="1064895" h="269239">
                  <a:moveTo>
                    <a:pt x="214630" y="0"/>
                  </a:moveTo>
                  <a:lnTo>
                    <a:pt x="214630" y="269240"/>
                  </a:lnTo>
                </a:path>
                <a:path w="1064895" h="269239">
                  <a:moveTo>
                    <a:pt x="425453" y="0"/>
                  </a:moveTo>
                  <a:lnTo>
                    <a:pt x="425453" y="269240"/>
                  </a:lnTo>
                </a:path>
                <a:path w="1064895" h="269239">
                  <a:moveTo>
                    <a:pt x="636276" y="0"/>
                  </a:moveTo>
                  <a:lnTo>
                    <a:pt x="636276" y="269240"/>
                  </a:lnTo>
                </a:path>
                <a:path w="1064895" h="269239">
                  <a:moveTo>
                    <a:pt x="847099" y="0"/>
                  </a:moveTo>
                  <a:lnTo>
                    <a:pt x="847099" y="269240"/>
                  </a:lnTo>
                </a:path>
                <a:path w="1064895" h="269239">
                  <a:moveTo>
                    <a:pt x="6350" y="0"/>
                  </a:moveTo>
                  <a:lnTo>
                    <a:pt x="6350" y="269240"/>
                  </a:lnTo>
                </a:path>
                <a:path w="1064895" h="269239">
                  <a:moveTo>
                    <a:pt x="1057922" y="0"/>
                  </a:moveTo>
                  <a:lnTo>
                    <a:pt x="1057922" y="269240"/>
                  </a:lnTo>
                </a:path>
                <a:path w="1064895" h="269239">
                  <a:moveTo>
                    <a:pt x="0" y="6350"/>
                  </a:moveTo>
                  <a:lnTo>
                    <a:pt x="1064272" y="635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700"/>
            </a:p>
          </p:txBody>
        </p:sp>
        <p:sp>
          <p:nvSpPr>
            <p:cNvPr id="54" name="object 54"/>
            <p:cNvSpPr/>
            <p:nvPr/>
          </p:nvSpPr>
          <p:spPr>
            <a:xfrm>
              <a:off x="6173461" y="1921741"/>
              <a:ext cx="1064895" cy="0"/>
            </a:xfrm>
            <a:custGeom>
              <a:avLst/>
              <a:gdLst/>
              <a:ahLst/>
              <a:cxnLst/>
              <a:rect l="l" t="t" r="r" b="b"/>
              <a:pathLst>
                <a:path w="1064895">
                  <a:moveTo>
                    <a:pt x="0" y="0"/>
                  </a:moveTo>
                  <a:lnTo>
                    <a:pt x="1064272" y="0"/>
                  </a:lnTo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700"/>
            </a:p>
          </p:txBody>
        </p:sp>
      </p:grpSp>
      <p:graphicFrame>
        <p:nvGraphicFramePr>
          <p:cNvPr id="55" name="object 55"/>
          <p:cNvGraphicFramePr>
            <a:graphicFrameLocks noGrp="1"/>
          </p:cNvGraphicFramePr>
          <p:nvPr/>
        </p:nvGraphicFramePr>
        <p:xfrm>
          <a:off x="447675" y="3648076"/>
          <a:ext cx="10954702" cy="409384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85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775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85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87643"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ED7D31"/>
                      </a:solidFill>
                      <a:prstDash val="solid"/>
                    </a:lnL>
                    <a:lnR w="12700">
                      <a:solidFill>
                        <a:srgbClr val="ED7D31"/>
                      </a:solidFill>
                      <a:prstDash val="solid"/>
                    </a:lnR>
                    <a:lnT w="12700">
                      <a:solidFill>
                        <a:srgbClr val="ED7D31"/>
                      </a:solidFill>
                      <a:prstDash val="solid"/>
                    </a:lnT>
                    <a:solidFill>
                      <a:srgbClr val="0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85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ED7D31"/>
                      </a:solidFill>
                      <a:prstDash val="solid"/>
                    </a:lnL>
                    <a:lnR w="12700">
                      <a:solidFill>
                        <a:srgbClr val="ED7D31"/>
                      </a:solidFill>
                      <a:prstDash val="solid"/>
                    </a:ln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336550" marR="5875655" algn="ctr">
                        <a:lnSpc>
                          <a:spcPts val="1900"/>
                        </a:lnSpc>
                        <a:spcBef>
                          <a:spcPts val="1019"/>
                        </a:spcBef>
                      </a:pPr>
                      <a:r>
                        <a:rPr sz="2400" b="1" dirty="0">
                          <a:latin typeface="Calibri"/>
                          <a:cs typeface="Calibri"/>
                        </a:rPr>
                        <a:t>LEARN</a:t>
                      </a:r>
                      <a:r>
                        <a:rPr sz="2400" b="1" spc="-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00" b="1" spc="-35" dirty="0">
                          <a:latin typeface="Calibri"/>
                          <a:cs typeface="Calibri"/>
                        </a:rPr>
                        <a:t>TO </a:t>
                      </a:r>
                      <a:r>
                        <a:rPr sz="2400" b="1" spc="-25" dirty="0">
                          <a:latin typeface="Calibri"/>
                          <a:cs typeface="Calibri"/>
                        </a:rPr>
                        <a:t>ADD </a:t>
                      </a:r>
                      <a:r>
                        <a:rPr sz="2400" b="1" spc="-10" dirty="0">
                          <a:latin typeface="Calibri"/>
                          <a:cs typeface="Calibri"/>
                        </a:rPr>
                        <a:t>CONTEXT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94309" marB="0">
                    <a:lnL w="12700">
                      <a:solidFill>
                        <a:srgbClr val="ED7D31"/>
                      </a:solidFill>
                      <a:prstDash val="solid"/>
                    </a:lnL>
                    <a:lnR w="12700">
                      <a:solidFill>
                        <a:srgbClr val="ED7D31"/>
                      </a:solidFill>
                      <a:prstDash val="solid"/>
                    </a:lnR>
                    <a:lnT w="12700">
                      <a:solidFill>
                        <a:srgbClr val="ED7D31"/>
                      </a:solidFill>
                      <a:prstDash val="solid"/>
                    </a:lnT>
                    <a:lnB w="12700">
                      <a:solidFill>
                        <a:srgbClr val="ED7D3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ED7D31"/>
                      </a:solidFill>
                      <a:prstDash val="solid"/>
                    </a:lnL>
                    <a:lnR w="12700">
                      <a:solidFill>
                        <a:srgbClr val="ED7D31"/>
                      </a:solidFill>
                      <a:prstDash val="solid"/>
                    </a:lnR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7643"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ED7D31"/>
                      </a:solidFill>
                      <a:prstDash val="solid"/>
                    </a:lnL>
                    <a:lnR w="12700">
                      <a:solidFill>
                        <a:srgbClr val="ED7D31"/>
                      </a:solidFill>
                      <a:prstDash val="solid"/>
                    </a:lnR>
                    <a:lnB w="12700">
                      <a:solidFill>
                        <a:srgbClr val="ED7D31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56" name="object 56"/>
          <p:cNvGrpSpPr/>
          <p:nvPr/>
        </p:nvGrpSpPr>
        <p:grpSpPr>
          <a:xfrm>
            <a:off x="1609379" y="3132654"/>
            <a:ext cx="397193" cy="386715"/>
            <a:chOff x="1072919" y="2088436"/>
            <a:chExt cx="264795" cy="257810"/>
          </a:xfrm>
        </p:grpSpPr>
        <p:pic>
          <p:nvPicPr>
            <p:cNvPr id="57" name="object 5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76095" y="2091611"/>
              <a:ext cx="258264" cy="251286"/>
            </a:xfrm>
            <a:prstGeom prst="rect">
              <a:avLst/>
            </a:prstGeom>
          </p:spPr>
        </p:pic>
        <p:sp>
          <p:nvSpPr>
            <p:cNvPr id="58" name="object 58"/>
            <p:cNvSpPr/>
            <p:nvPr/>
          </p:nvSpPr>
          <p:spPr>
            <a:xfrm>
              <a:off x="1076094" y="2091611"/>
              <a:ext cx="258445" cy="251460"/>
            </a:xfrm>
            <a:custGeom>
              <a:avLst/>
              <a:gdLst/>
              <a:ahLst/>
              <a:cxnLst/>
              <a:rect l="l" t="t" r="r" b="b"/>
              <a:pathLst>
                <a:path w="258444" h="251460">
                  <a:moveTo>
                    <a:pt x="0" y="125643"/>
                  </a:moveTo>
                  <a:lnTo>
                    <a:pt x="129132" y="0"/>
                  </a:lnTo>
                  <a:lnTo>
                    <a:pt x="258265" y="125643"/>
                  </a:lnTo>
                  <a:lnTo>
                    <a:pt x="193698" y="125643"/>
                  </a:lnTo>
                  <a:lnTo>
                    <a:pt x="193698" y="251286"/>
                  </a:lnTo>
                  <a:lnTo>
                    <a:pt x="64566" y="251286"/>
                  </a:lnTo>
                  <a:lnTo>
                    <a:pt x="64566" y="125643"/>
                  </a:lnTo>
                  <a:lnTo>
                    <a:pt x="0" y="125643"/>
                  </a:lnTo>
                  <a:close/>
                </a:path>
              </a:pathLst>
            </a:custGeom>
            <a:ln w="6350">
              <a:solidFill>
                <a:srgbClr val="70AD47"/>
              </a:solidFill>
            </a:ln>
          </p:spPr>
          <p:txBody>
            <a:bodyPr wrap="square" lIns="0" tIns="0" rIns="0" bIns="0" rtlCol="0"/>
            <a:lstStyle/>
            <a:p>
              <a:endParaRPr sz="2700"/>
            </a:p>
          </p:txBody>
        </p:sp>
      </p:grpSp>
      <p:grpSp>
        <p:nvGrpSpPr>
          <p:cNvPr id="59" name="object 59"/>
          <p:cNvGrpSpPr/>
          <p:nvPr/>
        </p:nvGrpSpPr>
        <p:grpSpPr>
          <a:xfrm>
            <a:off x="3565727" y="3132654"/>
            <a:ext cx="397193" cy="386715"/>
            <a:chOff x="2377151" y="2088436"/>
            <a:chExt cx="264795" cy="257810"/>
          </a:xfrm>
        </p:grpSpPr>
        <p:pic>
          <p:nvPicPr>
            <p:cNvPr id="60" name="object 6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380326" y="2091611"/>
              <a:ext cx="258265" cy="251286"/>
            </a:xfrm>
            <a:prstGeom prst="rect">
              <a:avLst/>
            </a:prstGeom>
          </p:spPr>
        </p:pic>
        <p:sp>
          <p:nvSpPr>
            <p:cNvPr id="61" name="object 61"/>
            <p:cNvSpPr/>
            <p:nvPr/>
          </p:nvSpPr>
          <p:spPr>
            <a:xfrm>
              <a:off x="2380326" y="2091611"/>
              <a:ext cx="258445" cy="251460"/>
            </a:xfrm>
            <a:custGeom>
              <a:avLst/>
              <a:gdLst/>
              <a:ahLst/>
              <a:cxnLst/>
              <a:rect l="l" t="t" r="r" b="b"/>
              <a:pathLst>
                <a:path w="258444" h="251460">
                  <a:moveTo>
                    <a:pt x="0" y="125643"/>
                  </a:moveTo>
                  <a:lnTo>
                    <a:pt x="129132" y="0"/>
                  </a:lnTo>
                  <a:lnTo>
                    <a:pt x="258265" y="125643"/>
                  </a:lnTo>
                  <a:lnTo>
                    <a:pt x="193698" y="125643"/>
                  </a:lnTo>
                  <a:lnTo>
                    <a:pt x="193698" y="251286"/>
                  </a:lnTo>
                  <a:lnTo>
                    <a:pt x="64566" y="251286"/>
                  </a:lnTo>
                  <a:lnTo>
                    <a:pt x="64566" y="125643"/>
                  </a:lnTo>
                  <a:lnTo>
                    <a:pt x="0" y="125643"/>
                  </a:lnTo>
                  <a:close/>
                </a:path>
              </a:pathLst>
            </a:custGeom>
            <a:ln w="6350">
              <a:solidFill>
                <a:srgbClr val="70AD47"/>
              </a:solidFill>
            </a:ln>
          </p:spPr>
          <p:txBody>
            <a:bodyPr wrap="square" lIns="0" tIns="0" rIns="0" bIns="0" rtlCol="0"/>
            <a:lstStyle/>
            <a:p>
              <a:endParaRPr sz="2700"/>
            </a:p>
          </p:txBody>
        </p:sp>
      </p:grpSp>
      <p:grpSp>
        <p:nvGrpSpPr>
          <p:cNvPr id="62" name="object 62"/>
          <p:cNvGrpSpPr/>
          <p:nvPr/>
        </p:nvGrpSpPr>
        <p:grpSpPr>
          <a:xfrm>
            <a:off x="5574266" y="3132654"/>
            <a:ext cx="397193" cy="386715"/>
            <a:chOff x="3716177" y="2088436"/>
            <a:chExt cx="264795" cy="257810"/>
          </a:xfrm>
        </p:grpSpPr>
        <p:pic>
          <p:nvPicPr>
            <p:cNvPr id="63" name="object 6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719352" y="2091611"/>
              <a:ext cx="258265" cy="251286"/>
            </a:xfrm>
            <a:prstGeom prst="rect">
              <a:avLst/>
            </a:prstGeom>
          </p:spPr>
        </p:pic>
        <p:sp>
          <p:nvSpPr>
            <p:cNvPr id="64" name="object 64"/>
            <p:cNvSpPr/>
            <p:nvPr/>
          </p:nvSpPr>
          <p:spPr>
            <a:xfrm>
              <a:off x="3719352" y="2091611"/>
              <a:ext cx="258445" cy="251460"/>
            </a:xfrm>
            <a:custGeom>
              <a:avLst/>
              <a:gdLst/>
              <a:ahLst/>
              <a:cxnLst/>
              <a:rect l="l" t="t" r="r" b="b"/>
              <a:pathLst>
                <a:path w="258445" h="251460">
                  <a:moveTo>
                    <a:pt x="0" y="125643"/>
                  </a:moveTo>
                  <a:lnTo>
                    <a:pt x="129132" y="0"/>
                  </a:lnTo>
                  <a:lnTo>
                    <a:pt x="258265" y="125643"/>
                  </a:lnTo>
                  <a:lnTo>
                    <a:pt x="193698" y="125643"/>
                  </a:lnTo>
                  <a:lnTo>
                    <a:pt x="193698" y="251286"/>
                  </a:lnTo>
                  <a:lnTo>
                    <a:pt x="64566" y="251286"/>
                  </a:lnTo>
                  <a:lnTo>
                    <a:pt x="64566" y="125643"/>
                  </a:lnTo>
                  <a:lnTo>
                    <a:pt x="0" y="125643"/>
                  </a:lnTo>
                  <a:close/>
                </a:path>
              </a:pathLst>
            </a:custGeom>
            <a:ln w="6350">
              <a:solidFill>
                <a:srgbClr val="70AD47"/>
              </a:solidFill>
            </a:ln>
          </p:spPr>
          <p:txBody>
            <a:bodyPr wrap="square" lIns="0" tIns="0" rIns="0" bIns="0" rtlCol="0"/>
            <a:lstStyle/>
            <a:p>
              <a:endParaRPr sz="2700"/>
            </a:p>
          </p:txBody>
        </p:sp>
      </p:grpSp>
      <p:grpSp>
        <p:nvGrpSpPr>
          <p:cNvPr id="65" name="object 65"/>
          <p:cNvGrpSpPr/>
          <p:nvPr/>
        </p:nvGrpSpPr>
        <p:grpSpPr>
          <a:xfrm>
            <a:off x="7582805" y="3106656"/>
            <a:ext cx="397193" cy="386715"/>
            <a:chOff x="5055203" y="2071104"/>
            <a:chExt cx="264795" cy="257810"/>
          </a:xfrm>
        </p:grpSpPr>
        <p:pic>
          <p:nvPicPr>
            <p:cNvPr id="66" name="object 6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058378" y="2074279"/>
              <a:ext cx="258265" cy="251286"/>
            </a:xfrm>
            <a:prstGeom prst="rect">
              <a:avLst/>
            </a:prstGeom>
          </p:spPr>
        </p:pic>
        <p:sp>
          <p:nvSpPr>
            <p:cNvPr id="67" name="object 67"/>
            <p:cNvSpPr/>
            <p:nvPr/>
          </p:nvSpPr>
          <p:spPr>
            <a:xfrm>
              <a:off x="5058378" y="2074279"/>
              <a:ext cx="258445" cy="251460"/>
            </a:xfrm>
            <a:custGeom>
              <a:avLst/>
              <a:gdLst/>
              <a:ahLst/>
              <a:cxnLst/>
              <a:rect l="l" t="t" r="r" b="b"/>
              <a:pathLst>
                <a:path w="258445" h="251460">
                  <a:moveTo>
                    <a:pt x="0" y="125643"/>
                  </a:moveTo>
                  <a:lnTo>
                    <a:pt x="129132" y="0"/>
                  </a:lnTo>
                  <a:lnTo>
                    <a:pt x="258265" y="125643"/>
                  </a:lnTo>
                  <a:lnTo>
                    <a:pt x="193698" y="125643"/>
                  </a:lnTo>
                  <a:lnTo>
                    <a:pt x="193698" y="251286"/>
                  </a:lnTo>
                  <a:lnTo>
                    <a:pt x="64566" y="251286"/>
                  </a:lnTo>
                  <a:lnTo>
                    <a:pt x="64566" y="125643"/>
                  </a:lnTo>
                  <a:lnTo>
                    <a:pt x="0" y="125643"/>
                  </a:lnTo>
                  <a:close/>
                </a:path>
              </a:pathLst>
            </a:custGeom>
            <a:ln w="6350">
              <a:solidFill>
                <a:srgbClr val="70AD47"/>
              </a:solidFill>
            </a:ln>
          </p:spPr>
          <p:txBody>
            <a:bodyPr wrap="square" lIns="0" tIns="0" rIns="0" bIns="0" rtlCol="0"/>
            <a:lstStyle/>
            <a:p>
              <a:endParaRPr sz="2700"/>
            </a:p>
          </p:txBody>
        </p:sp>
      </p:grpSp>
      <p:grpSp>
        <p:nvGrpSpPr>
          <p:cNvPr id="68" name="object 68"/>
          <p:cNvGrpSpPr/>
          <p:nvPr/>
        </p:nvGrpSpPr>
        <p:grpSpPr>
          <a:xfrm>
            <a:off x="9598960" y="3106656"/>
            <a:ext cx="397193" cy="386715"/>
            <a:chOff x="6399306" y="2071104"/>
            <a:chExt cx="264795" cy="257810"/>
          </a:xfrm>
        </p:grpSpPr>
        <p:pic>
          <p:nvPicPr>
            <p:cNvPr id="69" name="object 6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402481" y="2074279"/>
              <a:ext cx="258264" cy="251286"/>
            </a:xfrm>
            <a:prstGeom prst="rect">
              <a:avLst/>
            </a:prstGeom>
          </p:spPr>
        </p:pic>
        <p:sp>
          <p:nvSpPr>
            <p:cNvPr id="70" name="object 70"/>
            <p:cNvSpPr/>
            <p:nvPr/>
          </p:nvSpPr>
          <p:spPr>
            <a:xfrm>
              <a:off x="6402481" y="2074279"/>
              <a:ext cx="258445" cy="251460"/>
            </a:xfrm>
            <a:custGeom>
              <a:avLst/>
              <a:gdLst/>
              <a:ahLst/>
              <a:cxnLst/>
              <a:rect l="l" t="t" r="r" b="b"/>
              <a:pathLst>
                <a:path w="258445" h="251460">
                  <a:moveTo>
                    <a:pt x="0" y="125643"/>
                  </a:moveTo>
                  <a:lnTo>
                    <a:pt x="129132" y="0"/>
                  </a:lnTo>
                  <a:lnTo>
                    <a:pt x="258265" y="125643"/>
                  </a:lnTo>
                  <a:lnTo>
                    <a:pt x="193698" y="125643"/>
                  </a:lnTo>
                  <a:lnTo>
                    <a:pt x="193698" y="251286"/>
                  </a:lnTo>
                  <a:lnTo>
                    <a:pt x="64566" y="251286"/>
                  </a:lnTo>
                  <a:lnTo>
                    <a:pt x="64566" y="125643"/>
                  </a:lnTo>
                  <a:lnTo>
                    <a:pt x="0" y="125643"/>
                  </a:lnTo>
                  <a:close/>
                </a:path>
              </a:pathLst>
            </a:custGeom>
            <a:ln w="6350">
              <a:solidFill>
                <a:srgbClr val="70AD47"/>
              </a:solidFill>
            </a:ln>
          </p:spPr>
          <p:txBody>
            <a:bodyPr wrap="square" lIns="0" tIns="0" rIns="0" bIns="0" rtlCol="0"/>
            <a:lstStyle/>
            <a:p>
              <a:endParaRPr sz="2700"/>
            </a:p>
          </p:txBody>
        </p:sp>
      </p:grpSp>
      <p:sp>
        <p:nvSpPr>
          <p:cNvPr id="71" name="object 71"/>
          <p:cNvSpPr txBox="1"/>
          <p:nvPr/>
        </p:nvSpPr>
        <p:spPr>
          <a:xfrm>
            <a:off x="3728765" y="634745"/>
            <a:ext cx="6499860" cy="1501693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4165283">
              <a:spcBef>
                <a:spcPts val="150"/>
              </a:spcBef>
            </a:pPr>
            <a:r>
              <a:rPr sz="5400" b="1" spc="-15" dirty="0">
                <a:solidFill>
                  <a:srgbClr val="0000FF"/>
                </a:solidFill>
                <a:latin typeface="Calibri"/>
                <a:cs typeface="Calibri"/>
              </a:rPr>
              <a:t>Encoder</a:t>
            </a:r>
            <a:endParaRPr sz="5400" dirty="0">
              <a:latin typeface="Calibri"/>
              <a:cs typeface="Calibri"/>
            </a:endParaRPr>
          </a:p>
          <a:p>
            <a:pPr marL="19050">
              <a:spcBef>
                <a:spcPts val="2243"/>
              </a:spcBef>
            </a:pPr>
            <a:r>
              <a:rPr sz="2400" b="1" spc="-30" dirty="0">
                <a:latin typeface="Calibri"/>
                <a:cs typeface="Calibri"/>
              </a:rPr>
              <a:t>CONTEXTUALLY</a:t>
            </a:r>
            <a:r>
              <a:rPr sz="2400" b="1" spc="-38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RICH</a:t>
            </a:r>
            <a:r>
              <a:rPr sz="2400" b="1" spc="-38" dirty="0">
                <a:latin typeface="Calibri"/>
                <a:cs typeface="Calibri"/>
              </a:rPr>
              <a:t> </a:t>
            </a:r>
            <a:r>
              <a:rPr sz="2400" b="1" spc="-15" dirty="0">
                <a:latin typeface="Calibri"/>
                <a:cs typeface="Calibri"/>
              </a:rPr>
              <a:t>EMBEDDINGS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72" name="object 72"/>
          <p:cNvSpPr txBox="1"/>
          <p:nvPr/>
        </p:nvSpPr>
        <p:spPr>
          <a:xfrm>
            <a:off x="10835588" y="2871978"/>
            <a:ext cx="1453515" cy="757900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11443" marR="7620" indent="-93345">
              <a:spcBef>
                <a:spcPts val="150"/>
              </a:spcBef>
            </a:pPr>
            <a:r>
              <a:rPr sz="2400" b="1" dirty="0">
                <a:latin typeface="Calibri"/>
                <a:cs typeface="Calibri"/>
              </a:rPr>
              <a:t>BLACK</a:t>
            </a:r>
            <a:r>
              <a:rPr sz="2400" b="1" spc="-83" dirty="0">
                <a:latin typeface="Calibri"/>
                <a:cs typeface="Calibri"/>
              </a:rPr>
              <a:t> </a:t>
            </a:r>
            <a:r>
              <a:rPr sz="2400" b="1" spc="-45" dirty="0">
                <a:latin typeface="Calibri"/>
                <a:cs typeface="Calibri"/>
              </a:rPr>
              <a:t>BOX </a:t>
            </a:r>
            <a:r>
              <a:rPr sz="2400" b="1" dirty="0">
                <a:latin typeface="Calibri"/>
                <a:cs typeface="Calibri"/>
              </a:rPr>
              <a:t>OF</a:t>
            </a:r>
            <a:r>
              <a:rPr sz="2400" b="1" spc="-23" dirty="0">
                <a:latin typeface="Calibri"/>
                <a:cs typeface="Calibri"/>
              </a:rPr>
              <a:t> </a:t>
            </a:r>
            <a:r>
              <a:rPr sz="2400" b="1" spc="-15" dirty="0">
                <a:latin typeface="Calibri"/>
                <a:cs typeface="Calibri"/>
              </a:rPr>
              <a:t>SORTS</a:t>
            </a:r>
            <a:endParaRPr sz="2400" dirty="0">
              <a:latin typeface="Calibri"/>
              <a:cs typeface="Calibri"/>
            </a:endParaRPr>
          </a:p>
        </p:txBody>
      </p:sp>
      <p:grpSp>
        <p:nvGrpSpPr>
          <p:cNvPr id="75" name="object 75"/>
          <p:cNvGrpSpPr/>
          <p:nvPr/>
        </p:nvGrpSpPr>
        <p:grpSpPr>
          <a:xfrm>
            <a:off x="12413873" y="2213472"/>
            <a:ext cx="3080384" cy="3777615"/>
            <a:chOff x="8275915" y="1475648"/>
            <a:chExt cx="2053589" cy="2518410"/>
          </a:xfrm>
        </p:grpSpPr>
        <p:pic>
          <p:nvPicPr>
            <p:cNvPr id="76" name="object 7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284464" y="1484375"/>
              <a:ext cx="2036064" cy="2502408"/>
            </a:xfrm>
            <a:prstGeom prst="rect">
              <a:avLst/>
            </a:prstGeom>
          </p:spPr>
        </p:pic>
        <p:sp>
          <p:nvSpPr>
            <p:cNvPr id="77" name="object 77"/>
            <p:cNvSpPr/>
            <p:nvPr/>
          </p:nvSpPr>
          <p:spPr>
            <a:xfrm>
              <a:off x="8280678" y="1480411"/>
              <a:ext cx="2044064" cy="2508885"/>
            </a:xfrm>
            <a:custGeom>
              <a:avLst/>
              <a:gdLst/>
              <a:ahLst/>
              <a:cxnLst/>
              <a:rect l="l" t="t" r="r" b="b"/>
              <a:pathLst>
                <a:path w="2044065" h="2508885">
                  <a:moveTo>
                    <a:pt x="0" y="0"/>
                  </a:moveTo>
                  <a:lnTo>
                    <a:pt x="2043529" y="0"/>
                  </a:lnTo>
                  <a:lnTo>
                    <a:pt x="2043529" y="2508523"/>
                  </a:lnTo>
                  <a:lnTo>
                    <a:pt x="0" y="2508523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700"/>
            </a:p>
          </p:txBody>
        </p:sp>
      </p:grpSp>
      <p:sp>
        <p:nvSpPr>
          <p:cNvPr id="78" name="object 78"/>
          <p:cNvSpPr/>
          <p:nvPr/>
        </p:nvSpPr>
        <p:spPr>
          <a:xfrm>
            <a:off x="10655977" y="2507384"/>
            <a:ext cx="1614488" cy="1213485"/>
          </a:xfrm>
          <a:custGeom>
            <a:avLst/>
            <a:gdLst/>
            <a:ahLst/>
            <a:cxnLst/>
            <a:rect l="l" t="t" r="r" b="b"/>
            <a:pathLst>
              <a:path w="1076325" h="808989">
                <a:moveTo>
                  <a:pt x="1076222" y="0"/>
                </a:moveTo>
                <a:lnTo>
                  <a:pt x="0" y="808952"/>
                </a:lnTo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79" name="object 79"/>
          <p:cNvSpPr txBox="1">
            <a:spLocks noGrp="1"/>
          </p:cNvSpPr>
          <p:nvPr>
            <p:ph type="sldNum" sz="quarter" idx="7"/>
          </p:nvPr>
        </p:nvSpPr>
        <p:spPr>
          <a:xfrm>
            <a:off x="11664267" y="6371008"/>
            <a:ext cx="322579" cy="2114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193675">
              <a:spcBef>
                <a:spcPts val="40"/>
              </a:spcBef>
            </a:pPr>
            <a:fld id="{81D60167-4931-47E6-BA6A-407CBD079E47}" type="slidenum">
              <a:rPr lang="en-GB" spc="-50" smtClean="0"/>
              <a:pPr marL="193675">
                <a:spcBef>
                  <a:spcPts val="40"/>
                </a:spcBef>
              </a:pPr>
              <a:t>57</a:t>
            </a:fld>
            <a:endParaRPr spc="-38" dirty="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2413873" y="2493097"/>
            <a:ext cx="3094671" cy="5462588"/>
            <a:chOff x="8275915" y="1662064"/>
            <a:chExt cx="2063114" cy="364172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57616" y="1816607"/>
              <a:ext cx="1981200" cy="3486912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84464" y="1670303"/>
              <a:ext cx="2036064" cy="2319528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8280678" y="1666826"/>
              <a:ext cx="2044064" cy="2326640"/>
            </a:xfrm>
            <a:custGeom>
              <a:avLst/>
              <a:gdLst/>
              <a:ahLst/>
              <a:cxnLst/>
              <a:rect l="l" t="t" r="r" b="b"/>
              <a:pathLst>
                <a:path w="2044065" h="2326640">
                  <a:moveTo>
                    <a:pt x="0" y="0"/>
                  </a:moveTo>
                  <a:lnTo>
                    <a:pt x="2043529" y="0"/>
                  </a:lnTo>
                  <a:lnTo>
                    <a:pt x="2043529" y="2326042"/>
                  </a:lnTo>
                  <a:lnTo>
                    <a:pt x="0" y="2326042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700"/>
            </a:p>
          </p:txBody>
        </p:sp>
      </p:grpSp>
      <p:sp>
        <p:nvSpPr>
          <p:cNvPr id="6" name="object 6" descr="$PPTXTitle"/>
          <p:cNvSpPr txBox="1">
            <a:spLocks noGrp="1"/>
          </p:cNvSpPr>
          <p:nvPr>
            <p:ph type="ctrTitle"/>
          </p:nvPr>
        </p:nvSpPr>
        <p:spPr>
          <a:xfrm>
            <a:off x="7872578" y="1092474"/>
            <a:ext cx="11686842" cy="914865"/>
          </a:xfrm>
          <a:prstGeom prst="rect">
            <a:avLst/>
          </a:prstGeom>
        </p:spPr>
        <p:txBody>
          <a:bodyPr vert="horz" wrap="square" lIns="0" tIns="83057" rIns="0" bIns="0" rtlCol="0" anchor="ctr">
            <a:spAutoFit/>
          </a:bodyPr>
          <a:lstStyle/>
          <a:p>
            <a:pPr marL="1843088">
              <a:spcBef>
                <a:spcPts val="150"/>
              </a:spcBef>
            </a:pPr>
            <a:r>
              <a:rPr dirty="0"/>
              <a:t>Self</a:t>
            </a:r>
            <a:r>
              <a:rPr spc="-60" dirty="0"/>
              <a:t> </a:t>
            </a:r>
            <a:r>
              <a:rPr spc="-38" dirty="0"/>
              <a:t>Attention</a:t>
            </a: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096189" y="5536451"/>
            <a:ext cx="7769432" cy="1119612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xfrm>
            <a:off x="9829800" y="9666023"/>
            <a:ext cx="3200400" cy="284693"/>
          </a:xfrm>
          <a:prstGeom prst="rect">
            <a:avLst/>
          </a:prstGeom>
        </p:spPr>
        <p:txBody>
          <a:bodyPr vert="horz" wrap="square" lIns="0" tIns="7620" rIns="0" bIns="0" rtlCol="0" anchor="ctr">
            <a:spAutoFit/>
          </a:bodyPr>
          <a:lstStyle/>
          <a:p>
            <a:pPr marL="173355">
              <a:spcBef>
                <a:spcPts val="60"/>
              </a:spcBef>
            </a:pPr>
            <a:fld id="{81D60167-4931-47E6-BA6A-407CBD079E47}" type="slidenum">
              <a:rPr spc="-38" dirty="0"/>
              <a:pPr marL="173355">
                <a:spcBef>
                  <a:spcPts val="60"/>
                </a:spcBef>
              </a:pPr>
              <a:t>58</a:t>
            </a:fld>
            <a:endParaRPr spc="-38" dirty="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32734" y="5143504"/>
            <a:ext cx="1371600" cy="534353"/>
          </a:xfrm>
          <a:custGeom>
            <a:avLst/>
            <a:gdLst/>
            <a:ahLst/>
            <a:cxnLst/>
            <a:rect l="l" t="t" r="r" b="b"/>
            <a:pathLst>
              <a:path w="914400" h="356235">
                <a:moveTo>
                  <a:pt x="855066" y="0"/>
                </a:moveTo>
                <a:lnTo>
                  <a:pt x="59333" y="0"/>
                </a:lnTo>
                <a:lnTo>
                  <a:pt x="36237" y="4662"/>
                </a:lnTo>
                <a:lnTo>
                  <a:pt x="17378" y="17378"/>
                </a:lnTo>
                <a:lnTo>
                  <a:pt x="4662" y="36238"/>
                </a:lnTo>
                <a:lnTo>
                  <a:pt x="0" y="59333"/>
                </a:lnTo>
                <a:lnTo>
                  <a:pt x="0" y="296656"/>
                </a:lnTo>
                <a:lnTo>
                  <a:pt x="4662" y="319751"/>
                </a:lnTo>
                <a:lnTo>
                  <a:pt x="17378" y="338611"/>
                </a:lnTo>
                <a:lnTo>
                  <a:pt x="36237" y="351327"/>
                </a:lnTo>
                <a:lnTo>
                  <a:pt x="59333" y="355989"/>
                </a:lnTo>
                <a:lnTo>
                  <a:pt x="855066" y="355989"/>
                </a:lnTo>
                <a:lnTo>
                  <a:pt x="878162" y="351327"/>
                </a:lnTo>
                <a:lnTo>
                  <a:pt x="897021" y="338611"/>
                </a:lnTo>
                <a:lnTo>
                  <a:pt x="909737" y="319751"/>
                </a:lnTo>
                <a:lnTo>
                  <a:pt x="914400" y="296656"/>
                </a:lnTo>
                <a:lnTo>
                  <a:pt x="914400" y="59333"/>
                </a:lnTo>
                <a:lnTo>
                  <a:pt x="909737" y="36238"/>
                </a:lnTo>
                <a:lnTo>
                  <a:pt x="897021" y="17378"/>
                </a:lnTo>
                <a:lnTo>
                  <a:pt x="878162" y="4662"/>
                </a:lnTo>
                <a:lnTo>
                  <a:pt x="855066" y="0"/>
                </a:lnTo>
                <a:close/>
              </a:path>
            </a:pathLst>
          </a:custGeom>
          <a:solidFill>
            <a:srgbClr val="8FAADC"/>
          </a:solidFill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3" name="object 3"/>
          <p:cNvSpPr txBox="1"/>
          <p:nvPr/>
        </p:nvSpPr>
        <p:spPr>
          <a:xfrm>
            <a:off x="869691" y="5189982"/>
            <a:ext cx="497205" cy="388568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sz="2400" spc="-38" dirty="0">
                <a:latin typeface="Calibri"/>
                <a:cs typeface="Calibri"/>
              </a:rPr>
              <a:t>The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057760" y="5164901"/>
            <a:ext cx="1371600" cy="534353"/>
          </a:xfrm>
          <a:custGeom>
            <a:avLst/>
            <a:gdLst/>
            <a:ahLst/>
            <a:cxnLst/>
            <a:rect l="l" t="t" r="r" b="b"/>
            <a:pathLst>
              <a:path w="914400" h="356235">
                <a:moveTo>
                  <a:pt x="855066" y="0"/>
                </a:moveTo>
                <a:lnTo>
                  <a:pt x="59333" y="0"/>
                </a:lnTo>
                <a:lnTo>
                  <a:pt x="36238" y="4662"/>
                </a:lnTo>
                <a:lnTo>
                  <a:pt x="17378" y="17378"/>
                </a:lnTo>
                <a:lnTo>
                  <a:pt x="4662" y="36238"/>
                </a:lnTo>
                <a:lnTo>
                  <a:pt x="0" y="59333"/>
                </a:lnTo>
                <a:lnTo>
                  <a:pt x="0" y="296655"/>
                </a:lnTo>
                <a:lnTo>
                  <a:pt x="4662" y="319750"/>
                </a:lnTo>
                <a:lnTo>
                  <a:pt x="17378" y="338610"/>
                </a:lnTo>
                <a:lnTo>
                  <a:pt x="36238" y="351325"/>
                </a:lnTo>
                <a:lnTo>
                  <a:pt x="59333" y="355988"/>
                </a:lnTo>
                <a:lnTo>
                  <a:pt x="855066" y="355988"/>
                </a:lnTo>
                <a:lnTo>
                  <a:pt x="878161" y="351325"/>
                </a:lnTo>
                <a:lnTo>
                  <a:pt x="897021" y="338610"/>
                </a:lnTo>
                <a:lnTo>
                  <a:pt x="909737" y="319750"/>
                </a:lnTo>
                <a:lnTo>
                  <a:pt x="914400" y="296655"/>
                </a:lnTo>
                <a:lnTo>
                  <a:pt x="914400" y="59333"/>
                </a:lnTo>
                <a:lnTo>
                  <a:pt x="909737" y="36238"/>
                </a:lnTo>
                <a:lnTo>
                  <a:pt x="897021" y="17378"/>
                </a:lnTo>
                <a:lnTo>
                  <a:pt x="878161" y="4662"/>
                </a:lnTo>
                <a:lnTo>
                  <a:pt x="855066" y="0"/>
                </a:lnTo>
                <a:close/>
              </a:path>
            </a:pathLst>
          </a:custGeom>
          <a:solidFill>
            <a:srgbClr val="8FAADC"/>
          </a:solidFill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5" name="object 5"/>
          <p:cNvSpPr txBox="1"/>
          <p:nvPr/>
        </p:nvSpPr>
        <p:spPr>
          <a:xfrm>
            <a:off x="2308982" y="5212842"/>
            <a:ext cx="869633" cy="388568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sz="2400" spc="-15" dirty="0">
                <a:latin typeface="Calibri"/>
                <a:cs typeface="Calibri"/>
              </a:rPr>
              <a:t>animal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682785" y="5164898"/>
            <a:ext cx="1371600" cy="534353"/>
          </a:xfrm>
          <a:custGeom>
            <a:avLst/>
            <a:gdLst/>
            <a:ahLst/>
            <a:cxnLst/>
            <a:rect l="l" t="t" r="r" b="b"/>
            <a:pathLst>
              <a:path w="914400" h="356235">
                <a:moveTo>
                  <a:pt x="855066" y="0"/>
                </a:moveTo>
                <a:lnTo>
                  <a:pt x="59333" y="0"/>
                </a:lnTo>
                <a:lnTo>
                  <a:pt x="36238" y="4662"/>
                </a:lnTo>
                <a:lnTo>
                  <a:pt x="17378" y="17378"/>
                </a:lnTo>
                <a:lnTo>
                  <a:pt x="4662" y="36238"/>
                </a:lnTo>
                <a:lnTo>
                  <a:pt x="0" y="59333"/>
                </a:lnTo>
                <a:lnTo>
                  <a:pt x="0" y="296655"/>
                </a:lnTo>
                <a:lnTo>
                  <a:pt x="4662" y="319750"/>
                </a:lnTo>
                <a:lnTo>
                  <a:pt x="17378" y="338610"/>
                </a:lnTo>
                <a:lnTo>
                  <a:pt x="36238" y="351325"/>
                </a:lnTo>
                <a:lnTo>
                  <a:pt x="59333" y="355988"/>
                </a:lnTo>
                <a:lnTo>
                  <a:pt x="855066" y="355988"/>
                </a:lnTo>
                <a:lnTo>
                  <a:pt x="878161" y="351325"/>
                </a:lnTo>
                <a:lnTo>
                  <a:pt x="897021" y="338610"/>
                </a:lnTo>
                <a:lnTo>
                  <a:pt x="909737" y="319750"/>
                </a:lnTo>
                <a:lnTo>
                  <a:pt x="914399" y="296655"/>
                </a:lnTo>
                <a:lnTo>
                  <a:pt x="914399" y="59333"/>
                </a:lnTo>
                <a:lnTo>
                  <a:pt x="909737" y="36238"/>
                </a:lnTo>
                <a:lnTo>
                  <a:pt x="897021" y="17378"/>
                </a:lnTo>
                <a:lnTo>
                  <a:pt x="878161" y="4662"/>
                </a:lnTo>
                <a:lnTo>
                  <a:pt x="855066" y="0"/>
                </a:lnTo>
                <a:close/>
              </a:path>
            </a:pathLst>
          </a:custGeom>
          <a:solidFill>
            <a:srgbClr val="8FAADC"/>
          </a:solidFill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7" name="object 7"/>
          <p:cNvSpPr txBox="1"/>
          <p:nvPr/>
        </p:nvSpPr>
        <p:spPr>
          <a:xfrm>
            <a:off x="3986395" y="5212842"/>
            <a:ext cx="764858" cy="388568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sz="2400" spc="-15" dirty="0">
                <a:latin typeface="Calibri"/>
                <a:cs typeface="Calibri"/>
              </a:rPr>
              <a:t>didn’t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308439" y="5164898"/>
            <a:ext cx="1371600" cy="534353"/>
          </a:xfrm>
          <a:custGeom>
            <a:avLst/>
            <a:gdLst/>
            <a:ahLst/>
            <a:cxnLst/>
            <a:rect l="l" t="t" r="r" b="b"/>
            <a:pathLst>
              <a:path w="914400" h="356235">
                <a:moveTo>
                  <a:pt x="855066" y="0"/>
                </a:moveTo>
                <a:lnTo>
                  <a:pt x="59333" y="0"/>
                </a:lnTo>
                <a:lnTo>
                  <a:pt x="36238" y="4662"/>
                </a:lnTo>
                <a:lnTo>
                  <a:pt x="17378" y="17378"/>
                </a:lnTo>
                <a:lnTo>
                  <a:pt x="4662" y="36238"/>
                </a:lnTo>
                <a:lnTo>
                  <a:pt x="0" y="59333"/>
                </a:lnTo>
                <a:lnTo>
                  <a:pt x="0" y="296655"/>
                </a:lnTo>
                <a:lnTo>
                  <a:pt x="4662" y="319750"/>
                </a:lnTo>
                <a:lnTo>
                  <a:pt x="17378" y="338610"/>
                </a:lnTo>
                <a:lnTo>
                  <a:pt x="36238" y="351325"/>
                </a:lnTo>
                <a:lnTo>
                  <a:pt x="59333" y="355988"/>
                </a:lnTo>
                <a:lnTo>
                  <a:pt x="855066" y="355988"/>
                </a:lnTo>
                <a:lnTo>
                  <a:pt x="878161" y="351325"/>
                </a:lnTo>
                <a:lnTo>
                  <a:pt x="897021" y="338610"/>
                </a:lnTo>
                <a:lnTo>
                  <a:pt x="909737" y="319750"/>
                </a:lnTo>
                <a:lnTo>
                  <a:pt x="914400" y="296655"/>
                </a:lnTo>
                <a:lnTo>
                  <a:pt x="914400" y="59333"/>
                </a:lnTo>
                <a:lnTo>
                  <a:pt x="909737" y="36238"/>
                </a:lnTo>
                <a:lnTo>
                  <a:pt x="897021" y="17378"/>
                </a:lnTo>
                <a:lnTo>
                  <a:pt x="878161" y="4662"/>
                </a:lnTo>
                <a:lnTo>
                  <a:pt x="855066" y="0"/>
                </a:lnTo>
                <a:close/>
              </a:path>
            </a:pathLst>
          </a:custGeom>
          <a:solidFill>
            <a:srgbClr val="8FAADC"/>
          </a:solidFill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9" name="object 9"/>
          <p:cNvSpPr txBox="1"/>
          <p:nvPr/>
        </p:nvSpPr>
        <p:spPr>
          <a:xfrm>
            <a:off x="5659766" y="5212842"/>
            <a:ext cx="669608" cy="388568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sz="2400" spc="-15" dirty="0">
                <a:latin typeface="Calibri"/>
                <a:cs typeface="Calibri"/>
              </a:rPr>
              <a:t>cross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932840" y="5164898"/>
            <a:ext cx="1371600" cy="534353"/>
          </a:xfrm>
          <a:custGeom>
            <a:avLst/>
            <a:gdLst/>
            <a:ahLst/>
            <a:cxnLst/>
            <a:rect l="l" t="t" r="r" b="b"/>
            <a:pathLst>
              <a:path w="914400" h="356235">
                <a:moveTo>
                  <a:pt x="855066" y="0"/>
                </a:moveTo>
                <a:lnTo>
                  <a:pt x="59333" y="0"/>
                </a:lnTo>
                <a:lnTo>
                  <a:pt x="36238" y="4662"/>
                </a:lnTo>
                <a:lnTo>
                  <a:pt x="17378" y="17378"/>
                </a:lnTo>
                <a:lnTo>
                  <a:pt x="4662" y="36238"/>
                </a:lnTo>
                <a:lnTo>
                  <a:pt x="0" y="59333"/>
                </a:lnTo>
                <a:lnTo>
                  <a:pt x="0" y="296655"/>
                </a:lnTo>
                <a:lnTo>
                  <a:pt x="4662" y="319750"/>
                </a:lnTo>
                <a:lnTo>
                  <a:pt x="17378" y="338610"/>
                </a:lnTo>
                <a:lnTo>
                  <a:pt x="36238" y="351325"/>
                </a:lnTo>
                <a:lnTo>
                  <a:pt x="59333" y="355988"/>
                </a:lnTo>
                <a:lnTo>
                  <a:pt x="855066" y="355988"/>
                </a:lnTo>
                <a:lnTo>
                  <a:pt x="878161" y="351325"/>
                </a:lnTo>
                <a:lnTo>
                  <a:pt x="897021" y="338610"/>
                </a:lnTo>
                <a:lnTo>
                  <a:pt x="909737" y="319750"/>
                </a:lnTo>
                <a:lnTo>
                  <a:pt x="914400" y="296655"/>
                </a:lnTo>
                <a:lnTo>
                  <a:pt x="914400" y="59333"/>
                </a:lnTo>
                <a:lnTo>
                  <a:pt x="909737" y="36238"/>
                </a:lnTo>
                <a:lnTo>
                  <a:pt x="897021" y="17378"/>
                </a:lnTo>
                <a:lnTo>
                  <a:pt x="878161" y="4662"/>
                </a:lnTo>
                <a:lnTo>
                  <a:pt x="855066" y="0"/>
                </a:lnTo>
                <a:close/>
              </a:path>
            </a:pathLst>
          </a:custGeom>
          <a:solidFill>
            <a:srgbClr val="8FAADC"/>
          </a:solidFill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11" name="object 11"/>
          <p:cNvSpPr txBox="1"/>
          <p:nvPr/>
        </p:nvSpPr>
        <p:spPr>
          <a:xfrm>
            <a:off x="7392420" y="5212842"/>
            <a:ext cx="451485" cy="388568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sz="2400" spc="-38" dirty="0">
                <a:latin typeface="Calibri"/>
                <a:cs typeface="Calibri"/>
              </a:rPr>
              <a:t>the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8557241" y="5143502"/>
            <a:ext cx="1371600" cy="534353"/>
          </a:xfrm>
          <a:custGeom>
            <a:avLst/>
            <a:gdLst/>
            <a:ahLst/>
            <a:cxnLst/>
            <a:rect l="l" t="t" r="r" b="b"/>
            <a:pathLst>
              <a:path w="914400" h="356235">
                <a:moveTo>
                  <a:pt x="855066" y="0"/>
                </a:moveTo>
                <a:lnTo>
                  <a:pt x="59331" y="0"/>
                </a:lnTo>
                <a:lnTo>
                  <a:pt x="36237" y="4662"/>
                </a:lnTo>
                <a:lnTo>
                  <a:pt x="17377" y="17378"/>
                </a:lnTo>
                <a:lnTo>
                  <a:pt x="4662" y="36238"/>
                </a:lnTo>
                <a:lnTo>
                  <a:pt x="0" y="59333"/>
                </a:lnTo>
                <a:lnTo>
                  <a:pt x="0" y="296656"/>
                </a:lnTo>
                <a:lnTo>
                  <a:pt x="4662" y="319751"/>
                </a:lnTo>
                <a:lnTo>
                  <a:pt x="17377" y="338611"/>
                </a:lnTo>
                <a:lnTo>
                  <a:pt x="36237" y="351327"/>
                </a:lnTo>
                <a:lnTo>
                  <a:pt x="59331" y="355989"/>
                </a:lnTo>
                <a:lnTo>
                  <a:pt x="855066" y="355989"/>
                </a:lnTo>
                <a:lnTo>
                  <a:pt x="878161" y="351327"/>
                </a:lnTo>
                <a:lnTo>
                  <a:pt x="897021" y="338611"/>
                </a:lnTo>
                <a:lnTo>
                  <a:pt x="909737" y="319751"/>
                </a:lnTo>
                <a:lnTo>
                  <a:pt x="914399" y="296656"/>
                </a:lnTo>
                <a:lnTo>
                  <a:pt x="914399" y="59333"/>
                </a:lnTo>
                <a:lnTo>
                  <a:pt x="909737" y="36238"/>
                </a:lnTo>
                <a:lnTo>
                  <a:pt x="897021" y="17378"/>
                </a:lnTo>
                <a:lnTo>
                  <a:pt x="878161" y="4662"/>
                </a:lnTo>
                <a:lnTo>
                  <a:pt x="855066" y="0"/>
                </a:lnTo>
                <a:close/>
              </a:path>
            </a:pathLst>
          </a:custGeom>
          <a:solidFill>
            <a:srgbClr val="8FAADC"/>
          </a:solidFill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13" name="object 13"/>
          <p:cNvSpPr txBox="1"/>
          <p:nvPr/>
        </p:nvSpPr>
        <p:spPr>
          <a:xfrm>
            <a:off x="8860612" y="5189982"/>
            <a:ext cx="764858" cy="388568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sz="2400" spc="-15" dirty="0">
                <a:latin typeface="Calibri"/>
                <a:cs typeface="Calibri"/>
              </a:rPr>
              <a:t>street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0181642" y="5143502"/>
            <a:ext cx="1371600" cy="534353"/>
          </a:xfrm>
          <a:custGeom>
            <a:avLst/>
            <a:gdLst/>
            <a:ahLst/>
            <a:cxnLst/>
            <a:rect l="l" t="t" r="r" b="b"/>
            <a:pathLst>
              <a:path w="914400" h="356235">
                <a:moveTo>
                  <a:pt x="855066" y="0"/>
                </a:moveTo>
                <a:lnTo>
                  <a:pt x="59333" y="0"/>
                </a:lnTo>
                <a:lnTo>
                  <a:pt x="36238" y="4662"/>
                </a:lnTo>
                <a:lnTo>
                  <a:pt x="17378" y="17378"/>
                </a:lnTo>
                <a:lnTo>
                  <a:pt x="4662" y="36238"/>
                </a:lnTo>
                <a:lnTo>
                  <a:pt x="0" y="59333"/>
                </a:lnTo>
                <a:lnTo>
                  <a:pt x="0" y="296655"/>
                </a:lnTo>
                <a:lnTo>
                  <a:pt x="4662" y="319750"/>
                </a:lnTo>
                <a:lnTo>
                  <a:pt x="17378" y="338610"/>
                </a:lnTo>
                <a:lnTo>
                  <a:pt x="36238" y="351325"/>
                </a:lnTo>
                <a:lnTo>
                  <a:pt x="59333" y="355988"/>
                </a:lnTo>
                <a:lnTo>
                  <a:pt x="855066" y="355988"/>
                </a:lnTo>
                <a:lnTo>
                  <a:pt x="878161" y="351325"/>
                </a:lnTo>
                <a:lnTo>
                  <a:pt x="897021" y="338610"/>
                </a:lnTo>
                <a:lnTo>
                  <a:pt x="909737" y="319750"/>
                </a:lnTo>
                <a:lnTo>
                  <a:pt x="914400" y="296655"/>
                </a:lnTo>
                <a:lnTo>
                  <a:pt x="914400" y="59333"/>
                </a:lnTo>
                <a:lnTo>
                  <a:pt x="909737" y="36238"/>
                </a:lnTo>
                <a:lnTo>
                  <a:pt x="897021" y="17378"/>
                </a:lnTo>
                <a:lnTo>
                  <a:pt x="878161" y="4662"/>
                </a:lnTo>
                <a:lnTo>
                  <a:pt x="855066" y="0"/>
                </a:lnTo>
                <a:close/>
              </a:path>
            </a:pathLst>
          </a:custGeom>
          <a:solidFill>
            <a:srgbClr val="8FAADC"/>
          </a:solidFill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15" name="object 15"/>
          <p:cNvSpPr txBox="1"/>
          <p:nvPr/>
        </p:nvSpPr>
        <p:spPr>
          <a:xfrm>
            <a:off x="10341280" y="5189982"/>
            <a:ext cx="1052513" cy="388568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sz="2400" spc="-15" dirty="0">
                <a:latin typeface="Calibri"/>
                <a:cs typeface="Calibri"/>
              </a:rPr>
              <a:t>because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1806043" y="5143501"/>
            <a:ext cx="1371600" cy="534353"/>
          </a:xfrm>
          <a:custGeom>
            <a:avLst/>
            <a:gdLst/>
            <a:ahLst/>
            <a:cxnLst/>
            <a:rect l="l" t="t" r="r" b="b"/>
            <a:pathLst>
              <a:path w="914400" h="356235">
                <a:moveTo>
                  <a:pt x="855066" y="0"/>
                </a:moveTo>
                <a:lnTo>
                  <a:pt x="59331" y="0"/>
                </a:lnTo>
                <a:lnTo>
                  <a:pt x="36237" y="4662"/>
                </a:lnTo>
                <a:lnTo>
                  <a:pt x="17377" y="17378"/>
                </a:lnTo>
                <a:lnTo>
                  <a:pt x="4662" y="36238"/>
                </a:lnTo>
                <a:lnTo>
                  <a:pt x="0" y="59333"/>
                </a:lnTo>
                <a:lnTo>
                  <a:pt x="0" y="296655"/>
                </a:lnTo>
                <a:lnTo>
                  <a:pt x="4662" y="319750"/>
                </a:lnTo>
                <a:lnTo>
                  <a:pt x="17377" y="338610"/>
                </a:lnTo>
                <a:lnTo>
                  <a:pt x="36237" y="351325"/>
                </a:lnTo>
                <a:lnTo>
                  <a:pt x="59331" y="355988"/>
                </a:lnTo>
                <a:lnTo>
                  <a:pt x="855066" y="355988"/>
                </a:lnTo>
                <a:lnTo>
                  <a:pt x="878161" y="351325"/>
                </a:lnTo>
                <a:lnTo>
                  <a:pt x="897021" y="338610"/>
                </a:lnTo>
                <a:lnTo>
                  <a:pt x="909736" y="319750"/>
                </a:lnTo>
                <a:lnTo>
                  <a:pt x="914398" y="296655"/>
                </a:lnTo>
                <a:lnTo>
                  <a:pt x="914398" y="59333"/>
                </a:lnTo>
                <a:lnTo>
                  <a:pt x="909736" y="36238"/>
                </a:lnTo>
                <a:lnTo>
                  <a:pt x="897021" y="17378"/>
                </a:lnTo>
                <a:lnTo>
                  <a:pt x="878161" y="4662"/>
                </a:lnTo>
                <a:lnTo>
                  <a:pt x="855066" y="0"/>
                </a:lnTo>
                <a:close/>
              </a:path>
            </a:pathLst>
          </a:custGeom>
          <a:solidFill>
            <a:srgbClr val="8FAADC"/>
          </a:solidFill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17" name="object 17"/>
          <p:cNvSpPr txBox="1"/>
          <p:nvPr/>
        </p:nvSpPr>
        <p:spPr>
          <a:xfrm>
            <a:off x="12387066" y="5189982"/>
            <a:ext cx="209550" cy="388568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sz="2400" spc="-38" dirty="0">
                <a:latin typeface="Calibri"/>
                <a:cs typeface="Calibri"/>
              </a:rPr>
              <a:t>it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3430441" y="5143501"/>
            <a:ext cx="1371600" cy="534353"/>
          </a:xfrm>
          <a:custGeom>
            <a:avLst/>
            <a:gdLst/>
            <a:ahLst/>
            <a:cxnLst/>
            <a:rect l="l" t="t" r="r" b="b"/>
            <a:pathLst>
              <a:path w="914400" h="356235">
                <a:moveTo>
                  <a:pt x="855066" y="0"/>
                </a:moveTo>
                <a:lnTo>
                  <a:pt x="59333" y="0"/>
                </a:lnTo>
                <a:lnTo>
                  <a:pt x="36238" y="4662"/>
                </a:lnTo>
                <a:lnTo>
                  <a:pt x="17378" y="17378"/>
                </a:lnTo>
                <a:lnTo>
                  <a:pt x="4662" y="36238"/>
                </a:lnTo>
                <a:lnTo>
                  <a:pt x="0" y="59333"/>
                </a:lnTo>
                <a:lnTo>
                  <a:pt x="0" y="296655"/>
                </a:lnTo>
                <a:lnTo>
                  <a:pt x="4662" y="319750"/>
                </a:lnTo>
                <a:lnTo>
                  <a:pt x="17378" y="338610"/>
                </a:lnTo>
                <a:lnTo>
                  <a:pt x="36238" y="351325"/>
                </a:lnTo>
                <a:lnTo>
                  <a:pt x="59333" y="355988"/>
                </a:lnTo>
                <a:lnTo>
                  <a:pt x="855066" y="355988"/>
                </a:lnTo>
                <a:lnTo>
                  <a:pt x="878161" y="351325"/>
                </a:lnTo>
                <a:lnTo>
                  <a:pt x="897021" y="338610"/>
                </a:lnTo>
                <a:lnTo>
                  <a:pt x="909737" y="319750"/>
                </a:lnTo>
                <a:lnTo>
                  <a:pt x="914400" y="296655"/>
                </a:lnTo>
                <a:lnTo>
                  <a:pt x="914400" y="59333"/>
                </a:lnTo>
                <a:lnTo>
                  <a:pt x="909737" y="36238"/>
                </a:lnTo>
                <a:lnTo>
                  <a:pt x="897021" y="17378"/>
                </a:lnTo>
                <a:lnTo>
                  <a:pt x="878161" y="4662"/>
                </a:lnTo>
                <a:lnTo>
                  <a:pt x="855066" y="0"/>
                </a:lnTo>
                <a:close/>
              </a:path>
            </a:pathLst>
          </a:custGeom>
          <a:solidFill>
            <a:srgbClr val="8FAADC"/>
          </a:solidFill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19" name="object 19"/>
          <p:cNvSpPr txBox="1"/>
          <p:nvPr/>
        </p:nvSpPr>
        <p:spPr>
          <a:xfrm>
            <a:off x="13857209" y="5189982"/>
            <a:ext cx="518160" cy="388568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sz="2400" spc="-38" dirty="0">
                <a:latin typeface="Calibri"/>
                <a:cs typeface="Calibri"/>
              </a:rPr>
              <a:t>was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15054843" y="5164898"/>
            <a:ext cx="1371600" cy="534353"/>
          </a:xfrm>
          <a:custGeom>
            <a:avLst/>
            <a:gdLst/>
            <a:ahLst/>
            <a:cxnLst/>
            <a:rect l="l" t="t" r="r" b="b"/>
            <a:pathLst>
              <a:path w="914400" h="356235">
                <a:moveTo>
                  <a:pt x="855068" y="0"/>
                </a:moveTo>
                <a:lnTo>
                  <a:pt x="59333" y="0"/>
                </a:lnTo>
                <a:lnTo>
                  <a:pt x="36238" y="4662"/>
                </a:lnTo>
                <a:lnTo>
                  <a:pt x="17378" y="17378"/>
                </a:lnTo>
                <a:lnTo>
                  <a:pt x="4662" y="36238"/>
                </a:lnTo>
                <a:lnTo>
                  <a:pt x="0" y="59333"/>
                </a:lnTo>
                <a:lnTo>
                  <a:pt x="0" y="296655"/>
                </a:lnTo>
                <a:lnTo>
                  <a:pt x="4662" y="319750"/>
                </a:lnTo>
                <a:lnTo>
                  <a:pt x="17378" y="338610"/>
                </a:lnTo>
                <a:lnTo>
                  <a:pt x="36238" y="351325"/>
                </a:lnTo>
                <a:lnTo>
                  <a:pt x="59333" y="355988"/>
                </a:lnTo>
                <a:lnTo>
                  <a:pt x="855068" y="355988"/>
                </a:lnTo>
                <a:lnTo>
                  <a:pt x="878162" y="351325"/>
                </a:lnTo>
                <a:lnTo>
                  <a:pt x="897022" y="338610"/>
                </a:lnTo>
                <a:lnTo>
                  <a:pt x="909737" y="319750"/>
                </a:lnTo>
                <a:lnTo>
                  <a:pt x="914400" y="296655"/>
                </a:lnTo>
                <a:lnTo>
                  <a:pt x="914400" y="59333"/>
                </a:lnTo>
                <a:lnTo>
                  <a:pt x="909737" y="36238"/>
                </a:lnTo>
                <a:lnTo>
                  <a:pt x="897022" y="17378"/>
                </a:lnTo>
                <a:lnTo>
                  <a:pt x="878162" y="4662"/>
                </a:lnTo>
                <a:lnTo>
                  <a:pt x="855068" y="0"/>
                </a:lnTo>
                <a:close/>
              </a:path>
            </a:pathLst>
          </a:custGeom>
          <a:solidFill>
            <a:srgbClr val="8FAADC"/>
          </a:solidFill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21" name="object 21"/>
          <p:cNvSpPr txBox="1"/>
          <p:nvPr/>
        </p:nvSpPr>
        <p:spPr>
          <a:xfrm>
            <a:off x="15509947" y="5212842"/>
            <a:ext cx="460058" cy="388568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sz="2400" spc="-38" dirty="0">
                <a:latin typeface="Calibri"/>
                <a:cs typeface="Calibri"/>
              </a:rPr>
              <a:t>too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16670715" y="5164898"/>
            <a:ext cx="1371600" cy="534353"/>
          </a:xfrm>
          <a:custGeom>
            <a:avLst/>
            <a:gdLst/>
            <a:ahLst/>
            <a:cxnLst/>
            <a:rect l="l" t="t" r="r" b="b"/>
            <a:pathLst>
              <a:path w="914400" h="356235">
                <a:moveTo>
                  <a:pt x="855066" y="0"/>
                </a:moveTo>
                <a:lnTo>
                  <a:pt x="59333" y="0"/>
                </a:lnTo>
                <a:lnTo>
                  <a:pt x="36238" y="4662"/>
                </a:lnTo>
                <a:lnTo>
                  <a:pt x="17378" y="17378"/>
                </a:lnTo>
                <a:lnTo>
                  <a:pt x="4662" y="36238"/>
                </a:lnTo>
                <a:lnTo>
                  <a:pt x="0" y="59333"/>
                </a:lnTo>
                <a:lnTo>
                  <a:pt x="0" y="296655"/>
                </a:lnTo>
                <a:lnTo>
                  <a:pt x="4662" y="319750"/>
                </a:lnTo>
                <a:lnTo>
                  <a:pt x="17378" y="338610"/>
                </a:lnTo>
                <a:lnTo>
                  <a:pt x="36238" y="351325"/>
                </a:lnTo>
                <a:lnTo>
                  <a:pt x="59333" y="355988"/>
                </a:lnTo>
                <a:lnTo>
                  <a:pt x="855066" y="355988"/>
                </a:lnTo>
                <a:lnTo>
                  <a:pt x="878161" y="351325"/>
                </a:lnTo>
                <a:lnTo>
                  <a:pt x="897021" y="338610"/>
                </a:lnTo>
                <a:lnTo>
                  <a:pt x="909737" y="319750"/>
                </a:lnTo>
                <a:lnTo>
                  <a:pt x="914400" y="296655"/>
                </a:lnTo>
                <a:lnTo>
                  <a:pt x="914400" y="59333"/>
                </a:lnTo>
                <a:lnTo>
                  <a:pt x="909737" y="36238"/>
                </a:lnTo>
                <a:lnTo>
                  <a:pt x="897021" y="17378"/>
                </a:lnTo>
                <a:lnTo>
                  <a:pt x="878161" y="4662"/>
                </a:lnTo>
                <a:lnTo>
                  <a:pt x="855066" y="0"/>
                </a:lnTo>
                <a:close/>
              </a:path>
            </a:pathLst>
          </a:custGeom>
          <a:solidFill>
            <a:srgbClr val="8FAADC"/>
          </a:solidFill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23" name="object 23"/>
          <p:cNvSpPr txBox="1"/>
          <p:nvPr/>
        </p:nvSpPr>
        <p:spPr>
          <a:xfrm>
            <a:off x="17037426" y="5212842"/>
            <a:ext cx="638175" cy="388568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sz="2400" spc="-30" dirty="0">
                <a:latin typeface="Calibri"/>
                <a:cs typeface="Calibri"/>
              </a:rPr>
              <a:t>wide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5" name="object 25"/>
          <p:cNvSpPr txBox="1">
            <a:spLocks noGrp="1"/>
          </p:cNvSpPr>
          <p:nvPr>
            <p:ph type="sldNum" sz="quarter" idx="7"/>
          </p:nvPr>
        </p:nvSpPr>
        <p:spPr>
          <a:xfrm>
            <a:off x="11664267" y="6371008"/>
            <a:ext cx="322579" cy="2114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193675">
              <a:spcBef>
                <a:spcPts val="40"/>
              </a:spcBef>
            </a:pPr>
            <a:fld id="{81D60167-4931-47E6-BA6A-407CBD079E47}" type="slidenum">
              <a:rPr lang="en-GB" spc="-50" smtClean="0"/>
              <a:pPr marL="193675">
                <a:spcBef>
                  <a:spcPts val="40"/>
                </a:spcBef>
              </a:pPr>
              <a:t>59</a:t>
            </a:fld>
            <a:endParaRPr spc="-38" dirty="0"/>
          </a:p>
        </p:txBody>
      </p:sp>
      <p:sp>
        <p:nvSpPr>
          <p:cNvPr id="24" name="object 24" descr="$PPTXTitle"/>
          <p:cNvSpPr txBox="1">
            <a:spLocks noGrp="1"/>
          </p:cNvSpPr>
          <p:nvPr>
            <p:ph type="title"/>
          </p:nvPr>
        </p:nvSpPr>
        <p:spPr>
          <a:xfrm>
            <a:off x="685800" y="720210"/>
            <a:ext cx="12344400" cy="1097992"/>
          </a:xfrm>
          <a:prstGeom prst="rect">
            <a:avLst/>
          </a:prstGeom>
        </p:spPr>
        <p:txBody>
          <a:bodyPr vert="horz" wrap="square" lIns="0" tIns="416813" rIns="0" bIns="0" rtlCol="0" anchor="ctr">
            <a:spAutoFit/>
          </a:bodyPr>
          <a:lstStyle/>
          <a:p>
            <a:pPr marL="6402705">
              <a:spcBef>
                <a:spcPts val="150"/>
              </a:spcBef>
            </a:pPr>
            <a:r>
              <a:rPr dirty="0"/>
              <a:t>Self</a:t>
            </a:r>
            <a:r>
              <a:rPr spc="-60" dirty="0"/>
              <a:t> </a:t>
            </a:r>
            <a:r>
              <a:rPr spc="-38" dirty="0"/>
              <a:t>Attention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089194" y="9670570"/>
            <a:ext cx="556964" cy="629088"/>
            <a:chOff x="0" y="0"/>
            <a:chExt cx="742619" cy="83878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42569" cy="838835"/>
            </a:xfrm>
            <a:custGeom>
              <a:avLst/>
              <a:gdLst/>
              <a:ahLst/>
              <a:cxnLst/>
              <a:rect l="l" t="t" r="r" b="b"/>
              <a:pathLst>
                <a:path w="742569" h="838835">
                  <a:moveTo>
                    <a:pt x="0" y="0"/>
                  </a:moveTo>
                  <a:lnTo>
                    <a:pt x="742569" y="0"/>
                  </a:lnTo>
                  <a:lnTo>
                    <a:pt x="742569" y="838835"/>
                  </a:lnTo>
                  <a:lnTo>
                    <a:pt x="0" y="838835"/>
                  </a:lnTo>
                  <a:close/>
                </a:path>
              </a:pathLst>
            </a:custGeom>
            <a:solidFill>
              <a:srgbClr val="C39A5C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273100" y="38140"/>
            <a:ext cx="1525644" cy="681090"/>
            <a:chOff x="0" y="0"/>
            <a:chExt cx="2034192" cy="90812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034159" cy="908177"/>
            </a:xfrm>
            <a:custGeom>
              <a:avLst/>
              <a:gdLst/>
              <a:ahLst/>
              <a:cxnLst/>
              <a:rect l="l" t="t" r="r" b="b"/>
              <a:pathLst>
                <a:path w="2034159" h="908177">
                  <a:moveTo>
                    <a:pt x="0" y="0"/>
                  </a:moveTo>
                  <a:lnTo>
                    <a:pt x="2034159" y="0"/>
                  </a:lnTo>
                  <a:lnTo>
                    <a:pt x="2034159" y="908177"/>
                  </a:lnTo>
                  <a:lnTo>
                    <a:pt x="0" y="9081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id="6" name="AutoShape 6"/>
          <p:cNvSpPr/>
          <p:nvPr/>
        </p:nvSpPr>
        <p:spPr>
          <a:xfrm>
            <a:off x="650250" y="1150806"/>
            <a:ext cx="12505112" cy="12700"/>
          </a:xfrm>
          <a:prstGeom prst="line">
            <a:avLst/>
          </a:prstGeom>
          <a:ln w="47625" cap="rnd">
            <a:solidFill>
              <a:srgbClr val="C4995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Freeform 7"/>
          <p:cNvSpPr/>
          <p:nvPr/>
        </p:nvSpPr>
        <p:spPr>
          <a:xfrm>
            <a:off x="1542321" y="1711377"/>
            <a:ext cx="256423" cy="375660"/>
          </a:xfrm>
          <a:custGeom>
            <a:avLst/>
            <a:gdLst/>
            <a:ahLst/>
            <a:cxnLst/>
            <a:rect l="l" t="t" r="r" b="b"/>
            <a:pathLst>
              <a:path w="256423" h="375660">
                <a:moveTo>
                  <a:pt x="0" y="0"/>
                </a:moveTo>
                <a:lnTo>
                  <a:pt x="256423" y="0"/>
                </a:lnTo>
                <a:lnTo>
                  <a:pt x="256423" y="375660"/>
                </a:lnTo>
                <a:lnTo>
                  <a:pt x="0" y="3756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650250" y="216760"/>
            <a:ext cx="7089356" cy="8182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59"/>
              </a:lnSpc>
              <a:spcBef>
                <a:spcPct val="0"/>
              </a:spcBef>
            </a:pPr>
            <a:r>
              <a:rPr lang="en-US" sz="4328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Natural Language Processing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7222643" y="9786677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6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918448" y="1587552"/>
            <a:ext cx="15565680" cy="11239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89"/>
              </a:lnSpc>
              <a:spcBef>
                <a:spcPct val="0"/>
              </a:spcBef>
            </a:pPr>
            <a:r>
              <a:rPr lang="en-US" sz="3064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Natural Language Processing (NLP) is a field of Artificial Intelligence that enables computers to understand, interpret, and generate human language in both text and speech form.</a:t>
            </a:r>
          </a:p>
        </p:txBody>
      </p:sp>
      <p:sp>
        <p:nvSpPr>
          <p:cNvPr id="11" name="Freeform 11"/>
          <p:cNvSpPr/>
          <p:nvPr/>
        </p:nvSpPr>
        <p:spPr>
          <a:xfrm>
            <a:off x="4075299" y="3345671"/>
            <a:ext cx="9080063" cy="6324899"/>
          </a:xfrm>
          <a:custGeom>
            <a:avLst/>
            <a:gdLst/>
            <a:ahLst/>
            <a:cxnLst/>
            <a:rect l="l" t="t" r="r" b="b"/>
            <a:pathLst>
              <a:path w="9080063" h="6324899">
                <a:moveTo>
                  <a:pt x="0" y="0"/>
                </a:moveTo>
                <a:lnTo>
                  <a:pt x="9080063" y="0"/>
                </a:lnTo>
                <a:lnTo>
                  <a:pt x="9080063" y="6324899"/>
                </a:lnTo>
                <a:lnTo>
                  <a:pt x="0" y="632489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32734" y="5143504"/>
            <a:ext cx="1371600" cy="534353"/>
          </a:xfrm>
          <a:custGeom>
            <a:avLst/>
            <a:gdLst/>
            <a:ahLst/>
            <a:cxnLst/>
            <a:rect l="l" t="t" r="r" b="b"/>
            <a:pathLst>
              <a:path w="914400" h="356235">
                <a:moveTo>
                  <a:pt x="855066" y="0"/>
                </a:moveTo>
                <a:lnTo>
                  <a:pt x="59333" y="0"/>
                </a:lnTo>
                <a:lnTo>
                  <a:pt x="36237" y="4662"/>
                </a:lnTo>
                <a:lnTo>
                  <a:pt x="17378" y="17378"/>
                </a:lnTo>
                <a:lnTo>
                  <a:pt x="4662" y="36238"/>
                </a:lnTo>
                <a:lnTo>
                  <a:pt x="0" y="59333"/>
                </a:lnTo>
                <a:lnTo>
                  <a:pt x="0" y="296656"/>
                </a:lnTo>
                <a:lnTo>
                  <a:pt x="4662" y="319751"/>
                </a:lnTo>
                <a:lnTo>
                  <a:pt x="17378" y="338611"/>
                </a:lnTo>
                <a:lnTo>
                  <a:pt x="36237" y="351327"/>
                </a:lnTo>
                <a:lnTo>
                  <a:pt x="59333" y="355989"/>
                </a:lnTo>
                <a:lnTo>
                  <a:pt x="855066" y="355989"/>
                </a:lnTo>
                <a:lnTo>
                  <a:pt x="878162" y="351327"/>
                </a:lnTo>
                <a:lnTo>
                  <a:pt x="897021" y="338611"/>
                </a:lnTo>
                <a:lnTo>
                  <a:pt x="909737" y="319751"/>
                </a:lnTo>
                <a:lnTo>
                  <a:pt x="914400" y="296656"/>
                </a:lnTo>
                <a:lnTo>
                  <a:pt x="914400" y="59333"/>
                </a:lnTo>
                <a:lnTo>
                  <a:pt x="909737" y="36238"/>
                </a:lnTo>
                <a:lnTo>
                  <a:pt x="897021" y="17378"/>
                </a:lnTo>
                <a:lnTo>
                  <a:pt x="878162" y="4662"/>
                </a:lnTo>
                <a:lnTo>
                  <a:pt x="855066" y="0"/>
                </a:lnTo>
                <a:close/>
              </a:path>
            </a:pathLst>
          </a:custGeom>
          <a:solidFill>
            <a:srgbClr val="8FAADC"/>
          </a:solidFill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3" name="object 3"/>
          <p:cNvSpPr txBox="1"/>
          <p:nvPr/>
        </p:nvSpPr>
        <p:spPr>
          <a:xfrm>
            <a:off x="869691" y="5189982"/>
            <a:ext cx="497205" cy="388568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sz="2400" spc="-38" dirty="0">
                <a:latin typeface="Calibri"/>
                <a:cs typeface="Calibri"/>
              </a:rPr>
              <a:t>The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057760" y="5164901"/>
            <a:ext cx="1371600" cy="534353"/>
          </a:xfrm>
          <a:custGeom>
            <a:avLst/>
            <a:gdLst/>
            <a:ahLst/>
            <a:cxnLst/>
            <a:rect l="l" t="t" r="r" b="b"/>
            <a:pathLst>
              <a:path w="914400" h="356235">
                <a:moveTo>
                  <a:pt x="855066" y="0"/>
                </a:moveTo>
                <a:lnTo>
                  <a:pt x="59333" y="0"/>
                </a:lnTo>
                <a:lnTo>
                  <a:pt x="36238" y="4662"/>
                </a:lnTo>
                <a:lnTo>
                  <a:pt x="17378" y="17378"/>
                </a:lnTo>
                <a:lnTo>
                  <a:pt x="4662" y="36238"/>
                </a:lnTo>
                <a:lnTo>
                  <a:pt x="0" y="59333"/>
                </a:lnTo>
                <a:lnTo>
                  <a:pt x="0" y="296655"/>
                </a:lnTo>
                <a:lnTo>
                  <a:pt x="4662" y="319750"/>
                </a:lnTo>
                <a:lnTo>
                  <a:pt x="17378" y="338610"/>
                </a:lnTo>
                <a:lnTo>
                  <a:pt x="36238" y="351325"/>
                </a:lnTo>
                <a:lnTo>
                  <a:pt x="59333" y="355988"/>
                </a:lnTo>
                <a:lnTo>
                  <a:pt x="855066" y="355988"/>
                </a:lnTo>
                <a:lnTo>
                  <a:pt x="878161" y="351325"/>
                </a:lnTo>
                <a:lnTo>
                  <a:pt x="897021" y="338610"/>
                </a:lnTo>
                <a:lnTo>
                  <a:pt x="909737" y="319750"/>
                </a:lnTo>
                <a:lnTo>
                  <a:pt x="914400" y="296655"/>
                </a:lnTo>
                <a:lnTo>
                  <a:pt x="914400" y="59333"/>
                </a:lnTo>
                <a:lnTo>
                  <a:pt x="909737" y="36238"/>
                </a:lnTo>
                <a:lnTo>
                  <a:pt x="897021" y="17378"/>
                </a:lnTo>
                <a:lnTo>
                  <a:pt x="878161" y="4662"/>
                </a:lnTo>
                <a:lnTo>
                  <a:pt x="855066" y="0"/>
                </a:lnTo>
                <a:close/>
              </a:path>
            </a:pathLst>
          </a:custGeom>
          <a:solidFill>
            <a:srgbClr val="8FAADC"/>
          </a:solidFill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5" name="object 5"/>
          <p:cNvSpPr txBox="1"/>
          <p:nvPr/>
        </p:nvSpPr>
        <p:spPr>
          <a:xfrm>
            <a:off x="2308982" y="5212842"/>
            <a:ext cx="869633" cy="388568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sz="2400" spc="-15" dirty="0">
                <a:latin typeface="Calibri"/>
                <a:cs typeface="Calibri"/>
              </a:rPr>
              <a:t>animal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682785" y="5164898"/>
            <a:ext cx="1371600" cy="534353"/>
          </a:xfrm>
          <a:custGeom>
            <a:avLst/>
            <a:gdLst/>
            <a:ahLst/>
            <a:cxnLst/>
            <a:rect l="l" t="t" r="r" b="b"/>
            <a:pathLst>
              <a:path w="914400" h="356235">
                <a:moveTo>
                  <a:pt x="855066" y="0"/>
                </a:moveTo>
                <a:lnTo>
                  <a:pt x="59333" y="0"/>
                </a:lnTo>
                <a:lnTo>
                  <a:pt x="36238" y="4662"/>
                </a:lnTo>
                <a:lnTo>
                  <a:pt x="17378" y="17378"/>
                </a:lnTo>
                <a:lnTo>
                  <a:pt x="4662" y="36238"/>
                </a:lnTo>
                <a:lnTo>
                  <a:pt x="0" y="59333"/>
                </a:lnTo>
                <a:lnTo>
                  <a:pt x="0" y="296655"/>
                </a:lnTo>
                <a:lnTo>
                  <a:pt x="4662" y="319750"/>
                </a:lnTo>
                <a:lnTo>
                  <a:pt x="17378" y="338610"/>
                </a:lnTo>
                <a:lnTo>
                  <a:pt x="36238" y="351325"/>
                </a:lnTo>
                <a:lnTo>
                  <a:pt x="59333" y="355988"/>
                </a:lnTo>
                <a:lnTo>
                  <a:pt x="855066" y="355988"/>
                </a:lnTo>
                <a:lnTo>
                  <a:pt x="878161" y="351325"/>
                </a:lnTo>
                <a:lnTo>
                  <a:pt x="897021" y="338610"/>
                </a:lnTo>
                <a:lnTo>
                  <a:pt x="909737" y="319750"/>
                </a:lnTo>
                <a:lnTo>
                  <a:pt x="914399" y="296655"/>
                </a:lnTo>
                <a:lnTo>
                  <a:pt x="914399" y="59333"/>
                </a:lnTo>
                <a:lnTo>
                  <a:pt x="909737" y="36238"/>
                </a:lnTo>
                <a:lnTo>
                  <a:pt x="897021" y="17378"/>
                </a:lnTo>
                <a:lnTo>
                  <a:pt x="878161" y="4662"/>
                </a:lnTo>
                <a:lnTo>
                  <a:pt x="855066" y="0"/>
                </a:lnTo>
                <a:close/>
              </a:path>
            </a:pathLst>
          </a:custGeom>
          <a:solidFill>
            <a:srgbClr val="8FAADC"/>
          </a:solidFill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7" name="object 7"/>
          <p:cNvSpPr txBox="1"/>
          <p:nvPr/>
        </p:nvSpPr>
        <p:spPr>
          <a:xfrm>
            <a:off x="3986395" y="5212842"/>
            <a:ext cx="764858" cy="388568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sz="2400" spc="-15" dirty="0">
                <a:latin typeface="Calibri"/>
                <a:cs typeface="Calibri"/>
              </a:rPr>
              <a:t>didn’t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308439" y="5164898"/>
            <a:ext cx="1371600" cy="534353"/>
          </a:xfrm>
          <a:custGeom>
            <a:avLst/>
            <a:gdLst/>
            <a:ahLst/>
            <a:cxnLst/>
            <a:rect l="l" t="t" r="r" b="b"/>
            <a:pathLst>
              <a:path w="914400" h="356235">
                <a:moveTo>
                  <a:pt x="855066" y="0"/>
                </a:moveTo>
                <a:lnTo>
                  <a:pt x="59333" y="0"/>
                </a:lnTo>
                <a:lnTo>
                  <a:pt x="36238" y="4662"/>
                </a:lnTo>
                <a:lnTo>
                  <a:pt x="17378" y="17378"/>
                </a:lnTo>
                <a:lnTo>
                  <a:pt x="4662" y="36238"/>
                </a:lnTo>
                <a:lnTo>
                  <a:pt x="0" y="59333"/>
                </a:lnTo>
                <a:lnTo>
                  <a:pt x="0" y="296655"/>
                </a:lnTo>
                <a:lnTo>
                  <a:pt x="4662" y="319750"/>
                </a:lnTo>
                <a:lnTo>
                  <a:pt x="17378" y="338610"/>
                </a:lnTo>
                <a:lnTo>
                  <a:pt x="36238" y="351325"/>
                </a:lnTo>
                <a:lnTo>
                  <a:pt x="59333" y="355988"/>
                </a:lnTo>
                <a:lnTo>
                  <a:pt x="855066" y="355988"/>
                </a:lnTo>
                <a:lnTo>
                  <a:pt x="878161" y="351325"/>
                </a:lnTo>
                <a:lnTo>
                  <a:pt x="897021" y="338610"/>
                </a:lnTo>
                <a:lnTo>
                  <a:pt x="909737" y="319750"/>
                </a:lnTo>
                <a:lnTo>
                  <a:pt x="914400" y="296655"/>
                </a:lnTo>
                <a:lnTo>
                  <a:pt x="914400" y="59333"/>
                </a:lnTo>
                <a:lnTo>
                  <a:pt x="909737" y="36238"/>
                </a:lnTo>
                <a:lnTo>
                  <a:pt x="897021" y="17378"/>
                </a:lnTo>
                <a:lnTo>
                  <a:pt x="878161" y="4662"/>
                </a:lnTo>
                <a:lnTo>
                  <a:pt x="855066" y="0"/>
                </a:lnTo>
                <a:close/>
              </a:path>
            </a:pathLst>
          </a:custGeom>
          <a:solidFill>
            <a:srgbClr val="8FAADC"/>
          </a:solidFill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9" name="object 9"/>
          <p:cNvSpPr txBox="1"/>
          <p:nvPr/>
        </p:nvSpPr>
        <p:spPr>
          <a:xfrm>
            <a:off x="5659766" y="5212842"/>
            <a:ext cx="669608" cy="388568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sz="2400" spc="-15" dirty="0">
                <a:latin typeface="Calibri"/>
                <a:cs typeface="Calibri"/>
              </a:rPr>
              <a:t>cross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932840" y="5164898"/>
            <a:ext cx="1371600" cy="534353"/>
          </a:xfrm>
          <a:custGeom>
            <a:avLst/>
            <a:gdLst/>
            <a:ahLst/>
            <a:cxnLst/>
            <a:rect l="l" t="t" r="r" b="b"/>
            <a:pathLst>
              <a:path w="914400" h="356235">
                <a:moveTo>
                  <a:pt x="855066" y="0"/>
                </a:moveTo>
                <a:lnTo>
                  <a:pt x="59333" y="0"/>
                </a:lnTo>
                <a:lnTo>
                  <a:pt x="36238" y="4662"/>
                </a:lnTo>
                <a:lnTo>
                  <a:pt x="17378" y="17378"/>
                </a:lnTo>
                <a:lnTo>
                  <a:pt x="4662" y="36238"/>
                </a:lnTo>
                <a:lnTo>
                  <a:pt x="0" y="59333"/>
                </a:lnTo>
                <a:lnTo>
                  <a:pt x="0" y="296655"/>
                </a:lnTo>
                <a:lnTo>
                  <a:pt x="4662" y="319750"/>
                </a:lnTo>
                <a:lnTo>
                  <a:pt x="17378" y="338610"/>
                </a:lnTo>
                <a:lnTo>
                  <a:pt x="36238" y="351325"/>
                </a:lnTo>
                <a:lnTo>
                  <a:pt x="59333" y="355988"/>
                </a:lnTo>
                <a:lnTo>
                  <a:pt x="855066" y="355988"/>
                </a:lnTo>
                <a:lnTo>
                  <a:pt x="878161" y="351325"/>
                </a:lnTo>
                <a:lnTo>
                  <a:pt x="897021" y="338610"/>
                </a:lnTo>
                <a:lnTo>
                  <a:pt x="909737" y="319750"/>
                </a:lnTo>
                <a:lnTo>
                  <a:pt x="914400" y="296655"/>
                </a:lnTo>
                <a:lnTo>
                  <a:pt x="914400" y="59333"/>
                </a:lnTo>
                <a:lnTo>
                  <a:pt x="909737" y="36238"/>
                </a:lnTo>
                <a:lnTo>
                  <a:pt x="897021" y="17378"/>
                </a:lnTo>
                <a:lnTo>
                  <a:pt x="878161" y="4662"/>
                </a:lnTo>
                <a:lnTo>
                  <a:pt x="855066" y="0"/>
                </a:lnTo>
                <a:close/>
              </a:path>
            </a:pathLst>
          </a:custGeom>
          <a:solidFill>
            <a:srgbClr val="8FAADC"/>
          </a:solidFill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11" name="object 11"/>
          <p:cNvSpPr txBox="1"/>
          <p:nvPr/>
        </p:nvSpPr>
        <p:spPr>
          <a:xfrm>
            <a:off x="7392420" y="5212842"/>
            <a:ext cx="451485" cy="388568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sz="2400" spc="-38" dirty="0">
                <a:latin typeface="Calibri"/>
                <a:cs typeface="Calibri"/>
              </a:rPr>
              <a:t>the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8557241" y="5143502"/>
            <a:ext cx="1371600" cy="534353"/>
          </a:xfrm>
          <a:custGeom>
            <a:avLst/>
            <a:gdLst/>
            <a:ahLst/>
            <a:cxnLst/>
            <a:rect l="l" t="t" r="r" b="b"/>
            <a:pathLst>
              <a:path w="914400" h="356235">
                <a:moveTo>
                  <a:pt x="855066" y="0"/>
                </a:moveTo>
                <a:lnTo>
                  <a:pt x="59331" y="0"/>
                </a:lnTo>
                <a:lnTo>
                  <a:pt x="36237" y="4662"/>
                </a:lnTo>
                <a:lnTo>
                  <a:pt x="17377" y="17378"/>
                </a:lnTo>
                <a:lnTo>
                  <a:pt x="4662" y="36238"/>
                </a:lnTo>
                <a:lnTo>
                  <a:pt x="0" y="59333"/>
                </a:lnTo>
                <a:lnTo>
                  <a:pt x="0" y="296656"/>
                </a:lnTo>
                <a:lnTo>
                  <a:pt x="4662" y="319751"/>
                </a:lnTo>
                <a:lnTo>
                  <a:pt x="17377" y="338611"/>
                </a:lnTo>
                <a:lnTo>
                  <a:pt x="36237" y="351327"/>
                </a:lnTo>
                <a:lnTo>
                  <a:pt x="59331" y="355989"/>
                </a:lnTo>
                <a:lnTo>
                  <a:pt x="855066" y="355989"/>
                </a:lnTo>
                <a:lnTo>
                  <a:pt x="878161" y="351327"/>
                </a:lnTo>
                <a:lnTo>
                  <a:pt x="897021" y="338611"/>
                </a:lnTo>
                <a:lnTo>
                  <a:pt x="909737" y="319751"/>
                </a:lnTo>
                <a:lnTo>
                  <a:pt x="914399" y="296656"/>
                </a:lnTo>
                <a:lnTo>
                  <a:pt x="914399" y="59333"/>
                </a:lnTo>
                <a:lnTo>
                  <a:pt x="909737" y="36238"/>
                </a:lnTo>
                <a:lnTo>
                  <a:pt x="897021" y="17378"/>
                </a:lnTo>
                <a:lnTo>
                  <a:pt x="878161" y="4662"/>
                </a:lnTo>
                <a:lnTo>
                  <a:pt x="855066" y="0"/>
                </a:lnTo>
                <a:close/>
              </a:path>
            </a:pathLst>
          </a:custGeom>
          <a:solidFill>
            <a:srgbClr val="8FAADC"/>
          </a:solidFill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13" name="object 13"/>
          <p:cNvSpPr txBox="1"/>
          <p:nvPr/>
        </p:nvSpPr>
        <p:spPr>
          <a:xfrm>
            <a:off x="8860612" y="5189982"/>
            <a:ext cx="764858" cy="388568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sz="2400" spc="-15" dirty="0">
                <a:latin typeface="Calibri"/>
                <a:cs typeface="Calibri"/>
              </a:rPr>
              <a:t>street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0181642" y="5143502"/>
            <a:ext cx="1371600" cy="534353"/>
          </a:xfrm>
          <a:custGeom>
            <a:avLst/>
            <a:gdLst/>
            <a:ahLst/>
            <a:cxnLst/>
            <a:rect l="l" t="t" r="r" b="b"/>
            <a:pathLst>
              <a:path w="914400" h="356235">
                <a:moveTo>
                  <a:pt x="855066" y="0"/>
                </a:moveTo>
                <a:lnTo>
                  <a:pt x="59333" y="0"/>
                </a:lnTo>
                <a:lnTo>
                  <a:pt x="36238" y="4662"/>
                </a:lnTo>
                <a:lnTo>
                  <a:pt x="17378" y="17378"/>
                </a:lnTo>
                <a:lnTo>
                  <a:pt x="4662" y="36238"/>
                </a:lnTo>
                <a:lnTo>
                  <a:pt x="0" y="59333"/>
                </a:lnTo>
                <a:lnTo>
                  <a:pt x="0" y="296655"/>
                </a:lnTo>
                <a:lnTo>
                  <a:pt x="4662" y="319750"/>
                </a:lnTo>
                <a:lnTo>
                  <a:pt x="17378" y="338610"/>
                </a:lnTo>
                <a:lnTo>
                  <a:pt x="36238" y="351325"/>
                </a:lnTo>
                <a:lnTo>
                  <a:pt x="59333" y="355988"/>
                </a:lnTo>
                <a:lnTo>
                  <a:pt x="855066" y="355988"/>
                </a:lnTo>
                <a:lnTo>
                  <a:pt x="878161" y="351325"/>
                </a:lnTo>
                <a:lnTo>
                  <a:pt x="897021" y="338610"/>
                </a:lnTo>
                <a:lnTo>
                  <a:pt x="909737" y="319750"/>
                </a:lnTo>
                <a:lnTo>
                  <a:pt x="914400" y="296655"/>
                </a:lnTo>
                <a:lnTo>
                  <a:pt x="914400" y="59333"/>
                </a:lnTo>
                <a:lnTo>
                  <a:pt x="909737" y="36238"/>
                </a:lnTo>
                <a:lnTo>
                  <a:pt x="897021" y="17378"/>
                </a:lnTo>
                <a:lnTo>
                  <a:pt x="878161" y="4662"/>
                </a:lnTo>
                <a:lnTo>
                  <a:pt x="855066" y="0"/>
                </a:lnTo>
                <a:close/>
              </a:path>
            </a:pathLst>
          </a:custGeom>
          <a:solidFill>
            <a:srgbClr val="8FAADC"/>
          </a:solidFill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15" name="object 15"/>
          <p:cNvSpPr txBox="1"/>
          <p:nvPr/>
        </p:nvSpPr>
        <p:spPr>
          <a:xfrm>
            <a:off x="10341280" y="5189982"/>
            <a:ext cx="1052513" cy="388568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sz="2400" spc="-15" dirty="0">
                <a:latin typeface="Calibri"/>
                <a:cs typeface="Calibri"/>
              </a:rPr>
              <a:t>because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1806043" y="5143501"/>
            <a:ext cx="1371600" cy="534353"/>
          </a:xfrm>
          <a:custGeom>
            <a:avLst/>
            <a:gdLst/>
            <a:ahLst/>
            <a:cxnLst/>
            <a:rect l="l" t="t" r="r" b="b"/>
            <a:pathLst>
              <a:path w="914400" h="356235">
                <a:moveTo>
                  <a:pt x="855066" y="0"/>
                </a:moveTo>
                <a:lnTo>
                  <a:pt x="59331" y="0"/>
                </a:lnTo>
                <a:lnTo>
                  <a:pt x="36237" y="4662"/>
                </a:lnTo>
                <a:lnTo>
                  <a:pt x="17377" y="17378"/>
                </a:lnTo>
                <a:lnTo>
                  <a:pt x="4662" y="36238"/>
                </a:lnTo>
                <a:lnTo>
                  <a:pt x="0" y="59333"/>
                </a:lnTo>
                <a:lnTo>
                  <a:pt x="0" y="296655"/>
                </a:lnTo>
                <a:lnTo>
                  <a:pt x="4662" y="319750"/>
                </a:lnTo>
                <a:lnTo>
                  <a:pt x="17377" y="338610"/>
                </a:lnTo>
                <a:lnTo>
                  <a:pt x="36237" y="351325"/>
                </a:lnTo>
                <a:lnTo>
                  <a:pt x="59331" y="355988"/>
                </a:lnTo>
                <a:lnTo>
                  <a:pt x="855066" y="355988"/>
                </a:lnTo>
                <a:lnTo>
                  <a:pt x="878161" y="351325"/>
                </a:lnTo>
                <a:lnTo>
                  <a:pt x="897021" y="338610"/>
                </a:lnTo>
                <a:lnTo>
                  <a:pt x="909736" y="319750"/>
                </a:lnTo>
                <a:lnTo>
                  <a:pt x="914398" y="296655"/>
                </a:lnTo>
                <a:lnTo>
                  <a:pt x="914398" y="59333"/>
                </a:lnTo>
                <a:lnTo>
                  <a:pt x="909736" y="36238"/>
                </a:lnTo>
                <a:lnTo>
                  <a:pt x="897021" y="17378"/>
                </a:lnTo>
                <a:lnTo>
                  <a:pt x="878161" y="4662"/>
                </a:lnTo>
                <a:lnTo>
                  <a:pt x="855066" y="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17" name="object 17"/>
          <p:cNvSpPr txBox="1"/>
          <p:nvPr/>
        </p:nvSpPr>
        <p:spPr>
          <a:xfrm>
            <a:off x="12387066" y="5189982"/>
            <a:ext cx="209550" cy="388568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sz="2400" spc="-38" dirty="0">
                <a:latin typeface="Calibri"/>
                <a:cs typeface="Calibri"/>
              </a:rPr>
              <a:t>it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3430441" y="5143501"/>
            <a:ext cx="1371600" cy="534353"/>
          </a:xfrm>
          <a:custGeom>
            <a:avLst/>
            <a:gdLst/>
            <a:ahLst/>
            <a:cxnLst/>
            <a:rect l="l" t="t" r="r" b="b"/>
            <a:pathLst>
              <a:path w="914400" h="356235">
                <a:moveTo>
                  <a:pt x="855066" y="0"/>
                </a:moveTo>
                <a:lnTo>
                  <a:pt x="59333" y="0"/>
                </a:lnTo>
                <a:lnTo>
                  <a:pt x="36238" y="4662"/>
                </a:lnTo>
                <a:lnTo>
                  <a:pt x="17378" y="17378"/>
                </a:lnTo>
                <a:lnTo>
                  <a:pt x="4662" y="36238"/>
                </a:lnTo>
                <a:lnTo>
                  <a:pt x="0" y="59333"/>
                </a:lnTo>
                <a:lnTo>
                  <a:pt x="0" y="296655"/>
                </a:lnTo>
                <a:lnTo>
                  <a:pt x="4662" y="319750"/>
                </a:lnTo>
                <a:lnTo>
                  <a:pt x="17378" y="338610"/>
                </a:lnTo>
                <a:lnTo>
                  <a:pt x="36238" y="351325"/>
                </a:lnTo>
                <a:lnTo>
                  <a:pt x="59333" y="355988"/>
                </a:lnTo>
                <a:lnTo>
                  <a:pt x="855066" y="355988"/>
                </a:lnTo>
                <a:lnTo>
                  <a:pt x="878161" y="351325"/>
                </a:lnTo>
                <a:lnTo>
                  <a:pt x="897021" y="338610"/>
                </a:lnTo>
                <a:lnTo>
                  <a:pt x="909737" y="319750"/>
                </a:lnTo>
                <a:lnTo>
                  <a:pt x="914400" y="296655"/>
                </a:lnTo>
                <a:lnTo>
                  <a:pt x="914400" y="59333"/>
                </a:lnTo>
                <a:lnTo>
                  <a:pt x="909737" y="36238"/>
                </a:lnTo>
                <a:lnTo>
                  <a:pt x="897021" y="17378"/>
                </a:lnTo>
                <a:lnTo>
                  <a:pt x="878161" y="4662"/>
                </a:lnTo>
                <a:lnTo>
                  <a:pt x="855066" y="0"/>
                </a:lnTo>
                <a:close/>
              </a:path>
            </a:pathLst>
          </a:custGeom>
          <a:solidFill>
            <a:srgbClr val="8FAADC"/>
          </a:solidFill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19" name="object 19"/>
          <p:cNvSpPr txBox="1"/>
          <p:nvPr/>
        </p:nvSpPr>
        <p:spPr>
          <a:xfrm>
            <a:off x="13857209" y="5189982"/>
            <a:ext cx="518160" cy="388568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sz="2400" spc="-38" dirty="0">
                <a:latin typeface="Calibri"/>
                <a:cs typeface="Calibri"/>
              </a:rPr>
              <a:t>was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15054843" y="5164898"/>
            <a:ext cx="1371600" cy="534353"/>
          </a:xfrm>
          <a:custGeom>
            <a:avLst/>
            <a:gdLst/>
            <a:ahLst/>
            <a:cxnLst/>
            <a:rect l="l" t="t" r="r" b="b"/>
            <a:pathLst>
              <a:path w="914400" h="356235">
                <a:moveTo>
                  <a:pt x="855068" y="0"/>
                </a:moveTo>
                <a:lnTo>
                  <a:pt x="59333" y="0"/>
                </a:lnTo>
                <a:lnTo>
                  <a:pt x="36238" y="4662"/>
                </a:lnTo>
                <a:lnTo>
                  <a:pt x="17378" y="17378"/>
                </a:lnTo>
                <a:lnTo>
                  <a:pt x="4662" y="36238"/>
                </a:lnTo>
                <a:lnTo>
                  <a:pt x="0" y="59333"/>
                </a:lnTo>
                <a:lnTo>
                  <a:pt x="0" y="296655"/>
                </a:lnTo>
                <a:lnTo>
                  <a:pt x="4662" y="319750"/>
                </a:lnTo>
                <a:lnTo>
                  <a:pt x="17378" y="338610"/>
                </a:lnTo>
                <a:lnTo>
                  <a:pt x="36238" y="351325"/>
                </a:lnTo>
                <a:lnTo>
                  <a:pt x="59333" y="355988"/>
                </a:lnTo>
                <a:lnTo>
                  <a:pt x="855068" y="355988"/>
                </a:lnTo>
                <a:lnTo>
                  <a:pt x="878162" y="351325"/>
                </a:lnTo>
                <a:lnTo>
                  <a:pt x="897022" y="338610"/>
                </a:lnTo>
                <a:lnTo>
                  <a:pt x="909737" y="319750"/>
                </a:lnTo>
                <a:lnTo>
                  <a:pt x="914400" y="296655"/>
                </a:lnTo>
                <a:lnTo>
                  <a:pt x="914400" y="59333"/>
                </a:lnTo>
                <a:lnTo>
                  <a:pt x="909737" y="36238"/>
                </a:lnTo>
                <a:lnTo>
                  <a:pt x="897022" y="17378"/>
                </a:lnTo>
                <a:lnTo>
                  <a:pt x="878162" y="4662"/>
                </a:lnTo>
                <a:lnTo>
                  <a:pt x="855068" y="0"/>
                </a:lnTo>
                <a:close/>
              </a:path>
            </a:pathLst>
          </a:custGeom>
          <a:solidFill>
            <a:srgbClr val="8FAADC"/>
          </a:solidFill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21" name="object 21"/>
          <p:cNvSpPr txBox="1"/>
          <p:nvPr/>
        </p:nvSpPr>
        <p:spPr>
          <a:xfrm>
            <a:off x="15509947" y="5212842"/>
            <a:ext cx="460058" cy="388568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sz="2400" spc="-38" dirty="0">
                <a:latin typeface="Calibri"/>
                <a:cs typeface="Calibri"/>
              </a:rPr>
              <a:t>too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16670715" y="5164898"/>
            <a:ext cx="1371600" cy="534353"/>
          </a:xfrm>
          <a:custGeom>
            <a:avLst/>
            <a:gdLst/>
            <a:ahLst/>
            <a:cxnLst/>
            <a:rect l="l" t="t" r="r" b="b"/>
            <a:pathLst>
              <a:path w="914400" h="356235">
                <a:moveTo>
                  <a:pt x="855066" y="0"/>
                </a:moveTo>
                <a:lnTo>
                  <a:pt x="59333" y="0"/>
                </a:lnTo>
                <a:lnTo>
                  <a:pt x="36238" y="4662"/>
                </a:lnTo>
                <a:lnTo>
                  <a:pt x="17378" y="17378"/>
                </a:lnTo>
                <a:lnTo>
                  <a:pt x="4662" y="36238"/>
                </a:lnTo>
                <a:lnTo>
                  <a:pt x="0" y="59333"/>
                </a:lnTo>
                <a:lnTo>
                  <a:pt x="0" y="296655"/>
                </a:lnTo>
                <a:lnTo>
                  <a:pt x="4662" y="319750"/>
                </a:lnTo>
                <a:lnTo>
                  <a:pt x="17378" y="338610"/>
                </a:lnTo>
                <a:lnTo>
                  <a:pt x="36238" y="351325"/>
                </a:lnTo>
                <a:lnTo>
                  <a:pt x="59333" y="355988"/>
                </a:lnTo>
                <a:lnTo>
                  <a:pt x="855066" y="355988"/>
                </a:lnTo>
                <a:lnTo>
                  <a:pt x="878161" y="351325"/>
                </a:lnTo>
                <a:lnTo>
                  <a:pt x="897021" y="338610"/>
                </a:lnTo>
                <a:lnTo>
                  <a:pt x="909737" y="319750"/>
                </a:lnTo>
                <a:lnTo>
                  <a:pt x="914400" y="296655"/>
                </a:lnTo>
                <a:lnTo>
                  <a:pt x="914400" y="59333"/>
                </a:lnTo>
                <a:lnTo>
                  <a:pt x="909737" y="36238"/>
                </a:lnTo>
                <a:lnTo>
                  <a:pt x="897021" y="17378"/>
                </a:lnTo>
                <a:lnTo>
                  <a:pt x="878161" y="4662"/>
                </a:lnTo>
                <a:lnTo>
                  <a:pt x="855066" y="0"/>
                </a:lnTo>
                <a:close/>
              </a:path>
            </a:pathLst>
          </a:custGeom>
          <a:solidFill>
            <a:srgbClr val="8FAADC"/>
          </a:solidFill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23" name="object 23"/>
          <p:cNvSpPr txBox="1"/>
          <p:nvPr/>
        </p:nvSpPr>
        <p:spPr>
          <a:xfrm>
            <a:off x="17037426" y="5212842"/>
            <a:ext cx="638175" cy="388568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sz="2400" spc="-30" dirty="0">
                <a:latin typeface="Calibri"/>
                <a:cs typeface="Calibri"/>
              </a:rPr>
              <a:t>wide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2699633" y="3326586"/>
            <a:ext cx="9811701" cy="2713671"/>
          </a:xfrm>
          <a:custGeom>
            <a:avLst/>
            <a:gdLst/>
            <a:ahLst/>
            <a:cxnLst/>
            <a:rect l="l" t="t" r="r" b="b"/>
            <a:pathLst>
              <a:path w="6541134" h="1809114">
                <a:moveTo>
                  <a:pt x="5683428" y="440690"/>
                </a:moveTo>
                <a:lnTo>
                  <a:pt x="5632272" y="420306"/>
                </a:lnTo>
                <a:lnTo>
                  <a:pt x="5629224" y="419100"/>
                </a:lnTo>
                <a:lnTo>
                  <a:pt x="5579808" y="398729"/>
                </a:lnTo>
                <a:lnTo>
                  <a:pt x="5573763" y="396240"/>
                </a:lnTo>
                <a:lnTo>
                  <a:pt x="5524030" y="378409"/>
                </a:lnTo>
                <a:lnTo>
                  <a:pt x="5516461" y="375678"/>
                </a:lnTo>
                <a:lnTo>
                  <a:pt x="5469623" y="358203"/>
                </a:lnTo>
                <a:lnTo>
                  <a:pt x="5459222" y="354330"/>
                </a:lnTo>
                <a:lnTo>
                  <a:pt x="5400167" y="334010"/>
                </a:lnTo>
                <a:lnTo>
                  <a:pt x="5353482" y="318858"/>
                </a:lnTo>
                <a:lnTo>
                  <a:pt x="5278869" y="294640"/>
                </a:lnTo>
                <a:lnTo>
                  <a:pt x="5232857" y="280670"/>
                </a:lnTo>
                <a:lnTo>
                  <a:pt x="5153393" y="256540"/>
                </a:lnTo>
                <a:lnTo>
                  <a:pt x="5116690" y="246443"/>
                </a:lnTo>
                <a:lnTo>
                  <a:pt x="5024044" y="220980"/>
                </a:lnTo>
                <a:lnTo>
                  <a:pt x="4993627" y="213423"/>
                </a:lnTo>
                <a:lnTo>
                  <a:pt x="4891138" y="187960"/>
                </a:lnTo>
                <a:lnTo>
                  <a:pt x="4863033" y="181660"/>
                </a:lnTo>
                <a:lnTo>
                  <a:pt x="4754969" y="157480"/>
                </a:lnTo>
                <a:lnTo>
                  <a:pt x="4737062" y="153720"/>
                </a:lnTo>
                <a:lnTo>
                  <a:pt x="4616043" y="128308"/>
                </a:lnTo>
                <a:lnTo>
                  <a:pt x="4481334" y="104178"/>
                </a:lnTo>
                <a:lnTo>
                  <a:pt x="4474007" y="102870"/>
                </a:lnTo>
                <a:lnTo>
                  <a:pt x="4354068" y="83858"/>
                </a:lnTo>
                <a:lnTo>
                  <a:pt x="4329811" y="80010"/>
                </a:lnTo>
                <a:lnTo>
                  <a:pt x="4183532" y="59690"/>
                </a:lnTo>
                <a:lnTo>
                  <a:pt x="4035463" y="41910"/>
                </a:lnTo>
                <a:lnTo>
                  <a:pt x="3885908" y="26670"/>
                </a:lnTo>
                <a:lnTo>
                  <a:pt x="3735159" y="15240"/>
                </a:lnTo>
                <a:lnTo>
                  <a:pt x="3583508" y="6350"/>
                </a:lnTo>
                <a:lnTo>
                  <a:pt x="3431260" y="1270"/>
                </a:lnTo>
                <a:lnTo>
                  <a:pt x="3278708" y="0"/>
                </a:lnTo>
                <a:lnTo>
                  <a:pt x="3126143" y="1270"/>
                </a:lnTo>
                <a:lnTo>
                  <a:pt x="2973895" y="6350"/>
                </a:lnTo>
                <a:lnTo>
                  <a:pt x="2822244" y="15240"/>
                </a:lnTo>
                <a:lnTo>
                  <a:pt x="2671483" y="26670"/>
                </a:lnTo>
                <a:lnTo>
                  <a:pt x="2521928" y="41910"/>
                </a:lnTo>
                <a:lnTo>
                  <a:pt x="2373858" y="59690"/>
                </a:lnTo>
                <a:lnTo>
                  <a:pt x="2227580" y="80010"/>
                </a:lnTo>
                <a:lnTo>
                  <a:pt x="2083155" y="104178"/>
                </a:lnTo>
                <a:lnTo>
                  <a:pt x="1941550" y="130810"/>
                </a:lnTo>
                <a:lnTo>
                  <a:pt x="1802409" y="158750"/>
                </a:lnTo>
                <a:lnTo>
                  <a:pt x="1666240" y="190500"/>
                </a:lnTo>
                <a:lnTo>
                  <a:pt x="1533334" y="223520"/>
                </a:lnTo>
                <a:lnTo>
                  <a:pt x="1403985" y="260350"/>
                </a:lnTo>
                <a:lnTo>
                  <a:pt x="1278496" y="298450"/>
                </a:lnTo>
                <a:lnTo>
                  <a:pt x="1157198" y="337820"/>
                </a:lnTo>
                <a:lnTo>
                  <a:pt x="1097953" y="358203"/>
                </a:lnTo>
                <a:lnTo>
                  <a:pt x="1040282" y="379730"/>
                </a:lnTo>
                <a:lnTo>
                  <a:pt x="928141" y="422910"/>
                </a:lnTo>
                <a:lnTo>
                  <a:pt x="873937" y="445770"/>
                </a:lnTo>
                <a:lnTo>
                  <a:pt x="821029" y="468630"/>
                </a:lnTo>
                <a:lnTo>
                  <a:pt x="769315" y="491553"/>
                </a:lnTo>
                <a:lnTo>
                  <a:pt x="719112" y="515683"/>
                </a:lnTo>
                <a:lnTo>
                  <a:pt x="670458" y="539750"/>
                </a:lnTo>
                <a:lnTo>
                  <a:pt x="623100" y="563880"/>
                </a:lnTo>
                <a:lnTo>
                  <a:pt x="532866" y="613410"/>
                </a:lnTo>
                <a:lnTo>
                  <a:pt x="490067" y="638810"/>
                </a:lnTo>
                <a:lnTo>
                  <a:pt x="409257" y="690880"/>
                </a:lnTo>
                <a:lnTo>
                  <a:pt x="371322" y="717550"/>
                </a:lnTo>
                <a:lnTo>
                  <a:pt x="335089" y="744220"/>
                </a:lnTo>
                <a:lnTo>
                  <a:pt x="300583" y="770890"/>
                </a:lnTo>
                <a:lnTo>
                  <a:pt x="267855" y="797560"/>
                </a:lnTo>
                <a:lnTo>
                  <a:pt x="236943" y="825500"/>
                </a:lnTo>
                <a:lnTo>
                  <a:pt x="207873" y="852170"/>
                </a:lnTo>
                <a:lnTo>
                  <a:pt x="180682" y="880110"/>
                </a:lnTo>
                <a:lnTo>
                  <a:pt x="132105" y="935990"/>
                </a:lnTo>
                <a:lnTo>
                  <a:pt x="91541" y="993140"/>
                </a:lnTo>
                <a:lnTo>
                  <a:pt x="59334" y="1050290"/>
                </a:lnTo>
                <a:lnTo>
                  <a:pt x="35839" y="1108710"/>
                </a:lnTo>
                <a:lnTo>
                  <a:pt x="25628" y="1149388"/>
                </a:lnTo>
                <a:lnTo>
                  <a:pt x="0" y="1146810"/>
                </a:lnTo>
                <a:lnTo>
                  <a:pt x="29273" y="1225550"/>
                </a:lnTo>
                <a:lnTo>
                  <a:pt x="69075" y="1164590"/>
                </a:lnTo>
                <a:lnTo>
                  <a:pt x="75717" y="1154430"/>
                </a:lnTo>
                <a:lnTo>
                  <a:pt x="50965" y="1151940"/>
                </a:lnTo>
                <a:lnTo>
                  <a:pt x="52171" y="1144270"/>
                </a:lnTo>
                <a:lnTo>
                  <a:pt x="52349" y="1143203"/>
                </a:lnTo>
                <a:lnTo>
                  <a:pt x="52374" y="1143000"/>
                </a:lnTo>
                <a:lnTo>
                  <a:pt x="53873" y="1137920"/>
                </a:lnTo>
                <a:lnTo>
                  <a:pt x="60134" y="1116330"/>
                </a:lnTo>
                <a:lnTo>
                  <a:pt x="59855" y="1116330"/>
                </a:lnTo>
                <a:lnTo>
                  <a:pt x="70180" y="1088390"/>
                </a:lnTo>
                <a:lnTo>
                  <a:pt x="69862" y="1089660"/>
                </a:lnTo>
                <a:lnTo>
                  <a:pt x="70434" y="1088390"/>
                </a:lnTo>
                <a:lnTo>
                  <a:pt x="82384" y="1061720"/>
                </a:lnTo>
                <a:lnTo>
                  <a:pt x="82042" y="1061720"/>
                </a:lnTo>
                <a:lnTo>
                  <a:pt x="96723" y="1033780"/>
                </a:lnTo>
                <a:lnTo>
                  <a:pt x="96354" y="1033780"/>
                </a:lnTo>
                <a:lnTo>
                  <a:pt x="113157" y="1005840"/>
                </a:lnTo>
                <a:lnTo>
                  <a:pt x="112788" y="1007110"/>
                </a:lnTo>
                <a:lnTo>
                  <a:pt x="113639" y="1005840"/>
                </a:lnTo>
                <a:lnTo>
                  <a:pt x="131673" y="979170"/>
                </a:lnTo>
                <a:lnTo>
                  <a:pt x="131292" y="979170"/>
                </a:lnTo>
                <a:lnTo>
                  <a:pt x="152222" y="951230"/>
                </a:lnTo>
                <a:lnTo>
                  <a:pt x="151853" y="952500"/>
                </a:lnTo>
                <a:lnTo>
                  <a:pt x="152895" y="951230"/>
                </a:lnTo>
                <a:lnTo>
                  <a:pt x="174790" y="924560"/>
                </a:lnTo>
                <a:lnTo>
                  <a:pt x="174434" y="924560"/>
                </a:lnTo>
                <a:lnTo>
                  <a:pt x="199339" y="897890"/>
                </a:lnTo>
                <a:lnTo>
                  <a:pt x="198996" y="897890"/>
                </a:lnTo>
                <a:lnTo>
                  <a:pt x="225831" y="869950"/>
                </a:lnTo>
                <a:lnTo>
                  <a:pt x="225501" y="871220"/>
                </a:lnTo>
                <a:lnTo>
                  <a:pt x="226796" y="869950"/>
                </a:lnTo>
                <a:lnTo>
                  <a:pt x="254228" y="843280"/>
                </a:lnTo>
                <a:lnTo>
                  <a:pt x="253911" y="843280"/>
                </a:lnTo>
                <a:lnTo>
                  <a:pt x="284505" y="816610"/>
                </a:lnTo>
                <a:lnTo>
                  <a:pt x="284187" y="816610"/>
                </a:lnTo>
                <a:lnTo>
                  <a:pt x="316611" y="789940"/>
                </a:lnTo>
                <a:lnTo>
                  <a:pt x="316318" y="789940"/>
                </a:lnTo>
                <a:lnTo>
                  <a:pt x="350520" y="764540"/>
                </a:lnTo>
                <a:lnTo>
                  <a:pt x="350240" y="764540"/>
                </a:lnTo>
                <a:lnTo>
                  <a:pt x="375285" y="745959"/>
                </a:lnTo>
                <a:lnTo>
                  <a:pt x="388912" y="735838"/>
                </a:lnTo>
                <a:lnTo>
                  <a:pt x="373913" y="745959"/>
                </a:lnTo>
                <a:lnTo>
                  <a:pt x="421652" y="713600"/>
                </a:lnTo>
                <a:lnTo>
                  <a:pt x="399008" y="728980"/>
                </a:lnTo>
                <a:lnTo>
                  <a:pt x="423392" y="712584"/>
                </a:lnTo>
                <a:lnTo>
                  <a:pt x="423138" y="712584"/>
                </a:lnTo>
                <a:lnTo>
                  <a:pt x="462648" y="685800"/>
                </a:lnTo>
                <a:lnTo>
                  <a:pt x="462407" y="687070"/>
                </a:lnTo>
                <a:lnTo>
                  <a:pt x="464350" y="685800"/>
                </a:lnTo>
                <a:lnTo>
                  <a:pt x="503377" y="660400"/>
                </a:lnTo>
                <a:lnTo>
                  <a:pt x="503135" y="661670"/>
                </a:lnTo>
                <a:lnTo>
                  <a:pt x="505256" y="660400"/>
                </a:lnTo>
                <a:lnTo>
                  <a:pt x="545312" y="636371"/>
                </a:lnTo>
                <a:lnTo>
                  <a:pt x="545541" y="636371"/>
                </a:lnTo>
                <a:lnTo>
                  <a:pt x="552005" y="632510"/>
                </a:lnTo>
                <a:lnTo>
                  <a:pt x="552970" y="631939"/>
                </a:lnTo>
                <a:lnTo>
                  <a:pt x="589241" y="610958"/>
                </a:lnTo>
                <a:lnTo>
                  <a:pt x="589445" y="610958"/>
                </a:lnTo>
                <a:lnTo>
                  <a:pt x="591934" y="609523"/>
                </a:lnTo>
                <a:lnTo>
                  <a:pt x="592099" y="609434"/>
                </a:lnTo>
                <a:lnTo>
                  <a:pt x="634682" y="586828"/>
                </a:lnTo>
                <a:lnTo>
                  <a:pt x="634885" y="586828"/>
                </a:lnTo>
                <a:lnTo>
                  <a:pt x="641527" y="583311"/>
                </a:lnTo>
                <a:lnTo>
                  <a:pt x="681634" y="562686"/>
                </a:lnTo>
                <a:lnTo>
                  <a:pt x="681824" y="562686"/>
                </a:lnTo>
                <a:lnTo>
                  <a:pt x="688594" y="559231"/>
                </a:lnTo>
                <a:lnTo>
                  <a:pt x="730034" y="538556"/>
                </a:lnTo>
                <a:lnTo>
                  <a:pt x="730224" y="538556"/>
                </a:lnTo>
                <a:lnTo>
                  <a:pt x="732548" y="537413"/>
                </a:lnTo>
                <a:lnTo>
                  <a:pt x="773074" y="518871"/>
                </a:lnTo>
                <a:lnTo>
                  <a:pt x="773811" y="518528"/>
                </a:lnTo>
                <a:lnTo>
                  <a:pt x="780034" y="515683"/>
                </a:lnTo>
                <a:lnTo>
                  <a:pt x="779856" y="515683"/>
                </a:lnTo>
                <a:lnTo>
                  <a:pt x="831075" y="491553"/>
                </a:lnTo>
                <a:lnTo>
                  <a:pt x="831240" y="491553"/>
                </a:lnTo>
                <a:lnTo>
                  <a:pt x="832637" y="490905"/>
                </a:lnTo>
                <a:lnTo>
                  <a:pt x="878865" y="471970"/>
                </a:lnTo>
                <a:lnTo>
                  <a:pt x="937475" y="447103"/>
                </a:lnTo>
                <a:lnTo>
                  <a:pt x="1048956" y="403910"/>
                </a:lnTo>
                <a:lnTo>
                  <a:pt x="1106512" y="382320"/>
                </a:lnTo>
                <a:lnTo>
                  <a:pt x="1165072" y="362013"/>
                </a:lnTo>
                <a:lnTo>
                  <a:pt x="1165288" y="362013"/>
                </a:lnTo>
                <a:lnTo>
                  <a:pt x="1169212" y="360667"/>
                </a:lnTo>
                <a:lnTo>
                  <a:pt x="1285748" y="322668"/>
                </a:lnTo>
                <a:lnTo>
                  <a:pt x="1286027" y="322668"/>
                </a:lnTo>
                <a:lnTo>
                  <a:pt x="1290116" y="321348"/>
                </a:lnTo>
                <a:lnTo>
                  <a:pt x="1410677" y="284556"/>
                </a:lnTo>
                <a:lnTo>
                  <a:pt x="1410931" y="284556"/>
                </a:lnTo>
                <a:lnTo>
                  <a:pt x="1413357" y="283819"/>
                </a:lnTo>
                <a:lnTo>
                  <a:pt x="1539455" y="248983"/>
                </a:lnTo>
                <a:lnTo>
                  <a:pt x="1539709" y="248983"/>
                </a:lnTo>
                <a:lnTo>
                  <a:pt x="1543685" y="247891"/>
                </a:lnTo>
                <a:lnTo>
                  <a:pt x="1671840" y="214693"/>
                </a:lnTo>
                <a:lnTo>
                  <a:pt x="1672069" y="214693"/>
                </a:lnTo>
                <a:lnTo>
                  <a:pt x="1673694" y="214274"/>
                </a:lnTo>
                <a:lnTo>
                  <a:pt x="1807464" y="184200"/>
                </a:lnTo>
                <a:lnTo>
                  <a:pt x="1807705" y="184200"/>
                </a:lnTo>
                <a:lnTo>
                  <a:pt x="1811883" y="183273"/>
                </a:lnTo>
                <a:lnTo>
                  <a:pt x="1946097" y="154990"/>
                </a:lnTo>
                <a:lnTo>
                  <a:pt x="1946325" y="154990"/>
                </a:lnTo>
                <a:lnTo>
                  <a:pt x="1947519" y="154736"/>
                </a:lnTo>
                <a:lnTo>
                  <a:pt x="2087372" y="129578"/>
                </a:lnTo>
                <a:lnTo>
                  <a:pt x="2087613" y="129578"/>
                </a:lnTo>
                <a:lnTo>
                  <a:pt x="2091296" y="128930"/>
                </a:lnTo>
                <a:lnTo>
                  <a:pt x="2231072" y="105448"/>
                </a:lnTo>
                <a:lnTo>
                  <a:pt x="2231288" y="105448"/>
                </a:lnTo>
                <a:lnTo>
                  <a:pt x="2232444" y="105257"/>
                </a:lnTo>
                <a:lnTo>
                  <a:pt x="2376817" y="85128"/>
                </a:lnTo>
                <a:lnTo>
                  <a:pt x="2377046" y="85128"/>
                </a:lnTo>
                <a:lnTo>
                  <a:pt x="2378176" y="84963"/>
                </a:lnTo>
                <a:lnTo>
                  <a:pt x="2524353" y="67335"/>
                </a:lnTo>
                <a:lnTo>
                  <a:pt x="2524582" y="67335"/>
                </a:lnTo>
                <a:lnTo>
                  <a:pt x="2526284" y="67144"/>
                </a:lnTo>
                <a:lnTo>
                  <a:pt x="2673400" y="52095"/>
                </a:lnTo>
                <a:lnTo>
                  <a:pt x="2823603" y="40652"/>
                </a:lnTo>
                <a:lnTo>
                  <a:pt x="2974746" y="31762"/>
                </a:lnTo>
                <a:lnTo>
                  <a:pt x="3126879" y="26670"/>
                </a:lnTo>
                <a:lnTo>
                  <a:pt x="3379089" y="26238"/>
                </a:lnTo>
                <a:lnTo>
                  <a:pt x="3430549" y="26670"/>
                </a:lnTo>
                <a:lnTo>
                  <a:pt x="3583000" y="31762"/>
                </a:lnTo>
                <a:lnTo>
                  <a:pt x="3582517" y="31762"/>
                </a:lnTo>
                <a:lnTo>
                  <a:pt x="3733965" y="40652"/>
                </a:lnTo>
                <a:lnTo>
                  <a:pt x="3733609" y="40652"/>
                </a:lnTo>
                <a:lnTo>
                  <a:pt x="3884180" y="52095"/>
                </a:lnTo>
                <a:lnTo>
                  <a:pt x="3883850" y="52095"/>
                </a:lnTo>
                <a:lnTo>
                  <a:pt x="4033177" y="66065"/>
                </a:lnTo>
                <a:lnTo>
                  <a:pt x="4032847" y="66065"/>
                </a:lnTo>
                <a:lnTo>
                  <a:pt x="4178604" y="83616"/>
                </a:lnTo>
                <a:lnTo>
                  <a:pt x="4324680" y="103936"/>
                </a:lnTo>
                <a:lnTo>
                  <a:pt x="4465993" y="127622"/>
                </a:lnTo>
                <a:lnTo>
                  <a:pt x="4609147" y="153327"/>
                </a:lnTo>
                <a:lnTo>
                  <a:pt x="4747869" y="181229"/>
                </a:lnTo>
                <a:lnTo>
                  <a:pt x="4881804" y="212534"/>
                </a:lnTo>
                <a:lnTo>
                  <a:pt x="5014887" y="245668"/>
                </a:lnTo>
                <a:lnTo>
                  <a:pt x="5146535" y="281940"/>
                </a:lnTo>
                <a:lnTo>
                  <a:pt x="5146256" y="280670"/>
                </a:lnTo>
                <a:lnTo>
                  <a:pt x="5267477" y="317576"/>
                </a:lnTo>
                <a:lnTo>
                  <a:pt x="5388381" y="356895"/>
                </a:lnTo>
                <a:lnTo>
                  <a:pt x="5443829" y="376047"/>
                </a:lnTo>
                <a:lnTo>
                  <a:pt x="5506377" y="398081"/>
                </a:lnTo>
                <a:lnTo>
                  <a:pt x="5561406" y="419100"/>
                </a:lnTo>
                <a:lnTo>
                  <a:pt x="5616600" y="440690"/>
                </a:lnTo>
                <a:lnTo>
                  <a:pt x="5683428" y="440690"/>
                </a:lnTo>
                <a:close/>
              </a:path>
              <a:path w="6541134" h="1809114">
                <a:moveTo>
                  <a:pt x="6528740" y="1600974"/>
                </a:moveTo>
                <a:lnTo>
                  <a:pt x="6494793" y="1600974"/>
                </a:lnTo>
                <a:lnTo>
                  <a:pt x="6494640" y="1600974"/>
                </a:lnTo>
                <a:lnTo>
                  <a:pt x="6485852" y="1607921"/>
                </a:lnTo>
                <a:lnTo>
                  <a:pt x="6483604" y="1609775"/>
                </a:lnTo>
                <a:lnTo>
                  <a:pt x="6468859" y="1619389"/>
                </a:lnTo>
                <a:lnTo>
                  <a:pt x="6468427" y="1619707"/>
                </a:lnTo>
                <a:lnTo>
                  <a:pt x="6429819" y="1639646"/>
                </a:lnTo>
                <a:lnTo>
                  <a:pt x="6381483" y="1659077"/>
                </a:lnTo>
                <a:lnTo>
                  <a:pt x="6324460" y="1677708"/>
                </a:lnTo>
                <a:lnTo>
                  <a:pt x="6259334" y="1695424"/>
                </a:lnTo>
                <a:lnTo>
                  <a:pt x="6186970" y="1712036"/>
                </a:lnTo>
                <a:lnTo>
                  <a:pt x="6148336" y="1719846"/>
                </a:lnTo>
                <a:lnTo>
                  <a:pt x="6108192" y="1727327"/>
                </a:lnTo>
                <a:lnTo>
                  <a:pt x="6066663" y="1734426"/>
                </a:lnTo>
                <a:lnTo>
                  <a:pt x="6023813" y="1741131"/>
                </a:lnTo>
                <a:lnTo>
                  <a:pt x="5979782" y="1747418"/>
                </a:lnTo>
                <a:lnTo>
                  <a:pt x="5934646" y="1753273"/>
                </a:lnTo>
                <a:lnTo>
                  <a:pt x="5841390" y="1763598"/>
                </a:lnTo>
                <a:lnTo>
                  <a:pt x="5745048" y="1771916"/>
                </a:lnTo>
                <a:lnTo>
                  <a:pt x="5646305" y="1778063"/>
                </a:lnTo>
                <a:lnTo>
                  <a:pt x="5546115" y="1781873"/>
                </a:lnTo>
                <a:lnTo>
                  <a:pt x="5445366" y="1783168"/>
                </a:lnTo>
                <a:lnTo>
                  <a:pt x="5445201" y="1783168"/>
                </a:lnTo>
                <a:lnTo>
                  <a:pt x="5445036" y="1783168"/>
                </a:lnTo>
                <a:lnTo>
                  <a:pt x="5344553" y="1781873"/>
                </a:lnTo>
                <a:lnTo>
                  <a:pt x="5244084" y="1778063"/>
                </a:lnTo>
                <a:lnTo>
                  <a:pt x="5145354" y="1771916"/>
                </a:lnTo>
                <a:lnTo>
                  <a:pt x="5048999" y="1763598"/>
                </a:lnTo>
                <a:lnTo>
                  <a:pt x="4955743" y="1753273"/>
                </a:lnTo>
                <a:lnTo>
                  <a:pt x="4910620" y="1747418"/>
                </a:lnTo>
                <a:lnTo>
                  <a:pt x="4866576" y="1741131"/>
                </a:lnTo>
                <a:lnTo>
                  <a:pt x="4823739" y="1734426"/>
                </a:lnTo>
                <a:lnTo>
                  <a:pt x="4782197" y="1727327"/>
                </a:lnTo>
                <a:lnTo>
                  <a:pt x="4742065" y="1719846"/>
                </a:lnTo>
                <a:lnTo>
                  <a:pt x="4703419" y="1712036"/>
                </a:lnTo>
                <a:lnTo>
                  <a:pt x="4631055" y="1695424"/>
                </a:lnTo>
                <a:lnTo>
                  <a:pt x="4565929" y="1677708"/>
                </a:lnTo>
                <a:lnTo>
                  <a:pt x="4508919" y="1659077"/>
                </a:lnTo>
                <a:lnTo>
                  <a:pt x="4460570" y="1639646"/>
                </a:lnTo>
                <a:lnTo>
                  <a:pt x="4425747" y="1621802"/>
                </a:lnTo>
                <a:lnTo>
                  <a:pt x="4422648" y="1619707"/>
                </a:lnTo>
                <a:lnTo>
                  <a:pt x="4422572" y="1620177"/>
                </a:lnTo>
                <a:lnTo>
                  <a:pt x="4421962" y="1619707"/>
                </a:lnTo>
                <a:lnTo>
                  <a:pt x="4422356" y="1619935"/>
                </a:lnTo>
                <a:lnTo>
                  <a:pt x="4422572" y="1620177"/>
                </a:lnTo>
                <a:lnTo>
                  <a:pt x="4422572" y="1619643"/>
                </a:lnTo>
                <a:lnTo>
                  <a:pt x="4420908" y="1617980"/>
                </a:lnTo>
                <a:lnTo>
                  <a:pt x="4433519" y="1607921"/>
                </a:lnTo>
                <a:lnTo>
                  <a:pt x="4439551" y="1603121"/>
                </a:lnTo>
                <a:lnTo>
                  <a:pt x="4362272" y="1567268"/>
                </a:lnTo>
                <a:lnTo>
                  <a:pt x="4379950" y="1650606"/>
                </a:lnTo>
                <a:lnTo>
                  <a:pt x="4400905" y="1633918"/>
                </a:lnTo>
                <a:lnTo>
                  <a:pt x="4408106" y="1641068"/>
                </a:lnTo>
                <a:lnTo>
                  <a:pt x="4450080" y="1662785"/>
                </a:lnTo>
                <a:lnTo>
                  <a:pt x="4500054" y="1682889"/>
                </a:lnTo>
                <a:lnTo>
                  <a:pt x="4558512" y="1702003"/>
                </a:lnTo>
                <a:lnTo>
                  <a:pt x="4624768" y="1720037"/>
                </a:lnTo>
                <a:lnTo>
                  <a:pt x="4698060" y="1736864"/>
                </a:lnTo>
                <a:lnTo>
                  <a:pt x="4737112" y="1744764"/>
                </a:lnTo>
                <a:lnTo>
                  <a:pt x="4777638" y="1752307"/>
                </a:lnTo>
                <a:lnTo>
                  <a:pt x="4819535" y="1759470"/>
                </a:lnTo>
                <a:lnTo>
                  <a:pt x="4862728" y="1766239"/>
                </a:lnTo>
                <a:lnTo>
                  <a:pt x="4907089" y="1772577"/>
                </a:lnTo>
                <a:lnTo>
                  <a:pt x="4952581" y="1778482"/>
                </a:lnTo>
                <a:lnTo>
                  <a:pt x="5046319" y="1788871"/>
                </a:lnTo>
                <a:lnTo>
                  <a:pt x="5143258" y="1797240"/>
                </a:lnTo>
                <a:lnTo>
                  <a:pt x="5242572" y="1803425"/>
                </a:lnTo>
                <a:lnTo>
                  <a:pt x="5343487" y="1807260"/>
                </a:lnTo>
                <a:lnTo>
                  <a:pt x="5445201" y="1808568"/>
                </a:lnTo>
                <a:lnTo>
                  <a:pt x="5546915" y="1807260"/>
                </a:lnTo>
                <a:lnTo>
                  <a:pt x="5647829" y="1803425"/>
                </a:lnTo>
                <a:lnTo>
                  <a:pt x="5747143" y="1797240"/>
                </a:lnTo>
                <a:lnTo>
                  <a:pt x="5844070" y="1788871"/>
                </a:lnTo>
                <a:lnTo>
                  <a:pt x="5895479" y="1783168"/>
                </a:lnTo>
                <a:lnTo>
                  <a:pt x="5937821" y="1778482"/>
                </a:lnTo>
                <a:lnTo>
                  <a:pt x="5983313" y="1772577"/>
                </a:lnTo>
                <a:lnTo>
                  <a:pt x="6027674" y="1766239"/>
                </a:lnTo>
                <a:lnTo>
                  <a:pt x="6070866" y="1759470"/>
                </a:lnTo>
                <a:lnTo>
                  <a:pt x="6112764" y="1752307"/>
                </a:lnTo>
                <a:lnTo>
                  <a:pt x="6153289" y="1744764"/>
                </a:lnTo>
                <a:lnTo>
                  <a:pt x="6192342" y="1736864"/>
                </a:lnTo>
                <a:lnTo>
                  <a:pt x="6229820" y="1728609"/>
                </a:lnTo>
                <a:lnTo>
                  <a:pt x="6299682" y="1711159"/>
                </a:lnTo>
                <a:lnTo>
                  <a:pt x="6362128" y="1692567"/>
                </a:lnTo>
                <a:lnTo>
                  <a:pt x="6416434" y="1672945"/>
                </a:lnTo>
                <a:lnTo>
                  <a:pt x="6461912" y="1652371"/>
                </a:lnTo>
                <a:lnTo>
                  <a:pt x="6497968" y="1630730"/>
                </a:lnTo>
                <a:lnTo>
                  <a:pt x="6524041" y="1607540"/>
                </a:lnTo>
                <a:lnTo>
                  <a:pt x="6528740" y="1600974"/>
                </a:lnTo>
                <a:close/>
              </a:path>
              <a:path w="6541134" h="1809114">
                <a:moveTo>
                  <a:pt x="6534353" y="1591932"/>
                </a:moveTo>
                <a:lnTo>
                  <a:pt x="6503975" y="1591932"/>
                </a:lnTo>
                <a:lnTo>
                  <a:pt x="6503746" y="1591932"/>
                </a:lnTo>
                <a:lnTo>
                  <a:pt x="6495326" y="1600428"/>
                </a:lnTo>
                <a:lnTo>
                  <a:pt x="6494793" y="1600974"/>
                </a:lnTo>
                <a:lnTo>
                  <a:pt x="6495389" y="1600428"/>
                </a:lnTo>
                <a:lnTo>
                  <a:pt x="6529121" y="1600428"/>
                </a:lnTo>
                <a:lnTo>
                  <a:pt x="6529464" y="1599946"/>
                </a:lnTo>
                <a:lnTo>
                  <a:pt x="6533032" y="1594967"/>
                </a:lnTo>
                <a:lnTo>
                  <a:pt x="6534353" y="1591932"/>
                </a:lnTo>
                <a:close/>
              </a:path>
              <a:path w="6541134" h="1809114">
                <a:moveTo>
                  <a:pt x="6540703" y="1569110"/>
                </a:moveTo>
                <a:lnTo>
                  <a:pt x="6515570" y="1565427"/>
                </a:lnTo>
                <a:lnTo>
                  <a:pt x="6514236" y="1574469"/>
                </a:lnTo>
                <a:lnTo>
                  <a:pt x="6510807" y="1582381"/>
                </a:lnTo>
                <a:lnTo>
                  <a:pt x="6511595" y="1581289"/>
                </a:lnTo>
                <a:lnTo>
                  <a:pt x="6511468" y="1581492"/>
                </a:lnTo>
                <a:lnTo>
                  <a:pt x="6510807" y="1582381"/>
                </a:lnTo>
                <a:lnTo>
                  <a:pt x="6504572" y="1591106"/>
                </a:lnTo>
                <a:lnTo>
                  <a:pt x="6503975" y="1591932"/>
                </a:lnTo>
                <a:lnTo>
                  <a:pt x="6504673" y="1591106"/>
                </a:lnTo>
                <a:lnTo>
                  <a:pt x="6534709" y="1591106"/>
                </a:lnTo>
                <a:lnTo>
                  <a:pt x="6535026" y="1590382"/>
                </a:lnTo>
                <a:lnTo>
                  <a:pt x="6537960" y="1583613"/>
                </a:lnTo>
                <a:lnTo>
                  <a:pt x="6538887" y="1581492"/>
                </a:lnTo>
                <a:lnTo>
                  <a:pt x="6538912" y="1581289"/>
                </a:lnTo>
                <a:lnTo>
                  <a:pt x="6539674" y="1576146"/>
                </a:lnTo>
                <a:lnTo>
                  <a:pt x="6540144" y="1572920"/>
                </a:lnTo>
                <a:lnTo>
                  <a:pt x="6540703" y="1569110"/>
                </a:lnTo>
                <a:close/>
              </a:path>
              <a:path w="6541134" h="1809114">
                <a:moveTo>
                  <a:pt x="6540817" y="1211580"/>
                </a:moveTo>
                <a:lnTo>
                  <a:pt x="6535966" y="1153160"/>
                </a:lnTo>
                <a:lnTo>
                  <a:pt x="6521564" y="1096010"/>
                </a:lnTo>
                <a:lnTo>
                  <a:pt x="6514160" y="1075690"/>
                </a:lnTo>
                <a:lnTo>
                  <a:pt x="6510922" y="1066800"/>
                </a:lnTo>
                <a:lnTo>
                  <a:pt x="6498056" y="1037590"/>
                </a:lnTo>
                <a:lnTo>
                  <a:pt x="6483007" y="1009650"/>
                </a:lnTo>
                <a:lnTo>
                  <a:pt x="6473634" y="994410"/>
                </a:lnTo>
                <a:lnTo>
                  <a:pt x="6465824" y="981710"/>
                </a:lnTo>
                <a:lnTo>
                  <a:pt x="6425260" y="924560"/>
                </a:lnTo>
                <a:lnTo>
                  <a:pt x="6391618" y="886460"/>
                </a:lnTo>
                <a:lnTo>
                  <a:pt x="6366789" y="859790"/>
                </a:lnTo>
                <a:lnTo>
                  <a:pt x="6349492" y="842010"/>
                </a:lnTo>
                <a:lnTo>
                  <a:pt x="6320422" y="815340"/>
                </a:lnTo>
                <a:lnTo>
                  <a:pt x="6289497" y="788670"/>
                </a:lnTo>
                <a:lnTo>
                  <a:pt x="6256769" y="762000"/>
                </a:lnTo>
                <a:lnTo>
                  <a:pt x="6222276" y="735330"/>
                </a:lnTo>
                <a:lnTo>
                  <a:pt x="6213640" y="728980"/>
                </a:lnTo>
                <a:lnTo>
                  <a:pt x="6186030" y="708660"/>
                </a:lnTo>
                <a:lnTo>
                  <a:pt x="6178639" y="703707"/>
                </a:lnTo>
                <a:lnTo>
                  <a:pt x="6140729" y="678294"/>
                </a:lnTo>
                <a:lnTo>
                  <a:pt x="6108509" y="656590"/>
                </a:lnTo>
                <a:lnTo>
                  <a:pt x="6067298" y="631190"/>
                </a:lnTo>
                <a:lnTo>
                  <a:pt x="6062967" y="628751"/>
                </a:lnTo>
                <a:lnTo>
                  <a:pt x="6020206" y="604608"/>
                </a:lnTo>
                <a:lnTo>
                  <a:pt x="5980125" y="581660"/>
                </a:lnTo>
                <a:lnTo>
                  <a:pt x="5977877" y="580478"/>
                </a:lnTo>
                <a:lnTo>
                  <a:pt x="5934253" y="557530"/>
                </a:lnTo>
                <a:lnTo>
                  <a:pt x="5886894" y="533400"/>
                </a:lnTo>
                <a:lnTo>
                  <a:pt x="5838241" y="509333"/>
                </a:lnTo>
                <a:lnTo>
                  <a:pt x="5788050" y="486473"/>
                </a:lnTo>
                <a:lnTo>
                  <a:pt x="5736336" y="463550"/>
                </a:lnTo>
                <a:lnTo>
                  <a:pt x="5686234" y="441896"/>
                </a:lnTo>
                <a:lnTo>
                  <a:pt x="5619699" y="441896"/>
                </a:lnTo>
                <a:lnTo>
                  <a:pt x="5619559" y="441896"/>
                </a:lnTo>
                <a:lnTo>
                  <a:pt x="5671540" y="462686"/>
                </a:lnTo>
                <a:lnTo>
                  <a:pt x="5720042" y="483717"/>
                </a:lnTo>
                <a:lnTo>
                  <a:pt x="5771324" y="506539"/>
                </a:lnTo>
                <a:lnTo>
                  <a:pt x="5825071" y="531126"/>
                </a:lnTo>
                <a:lnTo>
                  <a:pt x="5869851" y="553364"/>
                </a:lnTo>
                <a:lnTo>
                  <a:pt x="5916815" y="577418"/>
                </a:lnTo>
                <a:lnTo>
                  <a:pt x="5962434" y="601535"/>
                </a:lnTo>
                <a:lnTo>
                  <a:pt x="6009462" y="627278"/>
                </a:lnTo>
                <a:lnTo>
                  <a:pt x="6054268" y="654151"/>
                </a:lnTo>
                <a:lnTo>
                  <a:pt x="6054509" y="654151"/>
                </a:lnTo>
                <a:lnTo>
                  <a:pt x="6064974" y="660400"/>
                </a:lnTo>
                <a:lnTo>
                  <a:pt x="6067031" y="661670"/>
                </a:lnTo>
                <a:lnTo>
                  <a:pt x="6091136" y="676008"/>
                </a:lnTo>
                <a:lnTo>
                  <a:pt x="6092418" y="676617"/>
                </a:lnTo>
                <a:lnTo>
                  <a:pt x="6131191" y="701687"/>
                </a:lnTo>
                <a:lnTo>
                  <a:pt x="6171552" y="730250"/>
                </a:lnTo>
                <a:lnTo>
                  <a:pt x="6171285" y="728980"/>
                </a:lnTo>
                <a:lnTo>
                  <a:pt x="6207239" y="755650"/>
                </a:lnTo>
                <a:lnTo>
                  <a:pt x="6206947" y="755650"/>
                </a:lnTo>
                <a:lnTo>
                  <a:pt x="6241161" y="781050"/>
                </a:lnTo>
                <a:lnTo>
                  <a:pt x="6240856" y="781050"/>
                </a:lnTo>
                <a:lnTo>
                  <a:pt x="6273279" y="807720"/>
                </a:lnTo>
                <a:lnTo>
                  <a:pt x="6272962" y="807720"/>
                </a:lnTo>
                <a:lnTo>
                  <a:pt x="6303556" y="834390"/>
                </a:lnTo>
                <a:lnTo>
                  <a:pt x="6303238" y="834390"/>
                </a:lnTo>
                <a:lnTo>
                  <a:pt x="6331966" y="861060"/>
                </a:lnTo>
                <a:lnTo>
                  <a:pt x="6331636" y="859790"/>
                </a:lnTo>
                <a:lnTo>
                  <a:pt x="6358471" y="887730"/>
                </a:lnTo>
                <a:lnTo>
                  <a:pt x="6358115" y="886460"/>
                </a:lnTo>
                <a:lnTo>
                  <a:pt x="6383033" y="914400"/>
                </a:lnTo>
                <a:lnTo>
                  <a:pt x="6382664" y="914400"/>
                </a:lnTo>
                <a:lnTo>
                  <a:pt x="6405600" y="941070"/>
                </a:lnTo>
                <a:lnTo>
                  <a:pt x="6405232" y="941070"/>
                </a:lnTo>
                <a:lnTo>
                  <a:pt x="6426162" y="967740"/>
                </a:lnTo>
                <a:lnTo>
                  <a:pt x="6425781" y="967740"/>
                </a:lnTo>
                <a:lnTo>
                  <a:pt x="6444666" y="995680"/>
                </a:lnTo>
                <a:lnTo>
                  <a:pt x="6444285" y="994410"/>
                </a:lnTo>
                <a:lnTo>
                  <a:pt x="6461087" y="1022350"/>
                </a:lnTo>
                <a:lnTo>
                  <a:pt x="6460718" y="1022350"/>
                </a:lnTo>
                <a:lnTo>
                  <a:pt x="6475400" y="1049020"/>
                </a:lnTo>
                <a:lnTo>
                  <a:pt x="6475044" y="1049020"/>
                </a:lnTo>
                <a:lnTo>
                  <a:pt x="6488366" y="1078763"/>
                </a:lnTo>
                <a:lnTo>
                  <a:pt x="6497574" y="1103630"/>
                </a:lnTo>
                <a:lnTo>
                  <a:pt x="6497294" y="1103630"/>
                </a:lnTo>
                <a:lnTo>
                  <a:pt x="6503200" y="1123950"/>
                </a:lnTo>
                <a:lnTo>
                  <a:pt x="6505156" y="1130312"/>
                </a:lnTo>
                <a:lnTo>
                  <a:pt x="6505359" y="1131277"/>
                </a:lnTo>
                <a:lnTo>
                  <a:pt x="6505410" y="1131557"/>
                </a:lnTo>
                <a:lnTo>
                  <a:pt x="6510985" y="1158240"/>
                </a:lnTo>
                <a:lnTo>
                  <a:pt x="6514351" y="1184910"/>
                </a:lnTo>
                <a:lnTo>
                  <a:pt x="6515392" y="1211580"/>
                </a:lnTo>
                <a:lnTo>
                  <a:pt x="6515443" y="1212850"/>
                </a:lnTo>
                <a:lnTo>
                  <a:pt x="6540817" y="121158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25" name="object 25"/>
          <p:cNvSpPr txBox="1"/>
          <p:nvPr/>
        </p:nvSpPr>
        <p:spPr>
          <a:xfrm rot="1320000">
            <a:off x="12955260" y="2842234"/>
            <a:ext cx="929595" cy="8485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6510"/>
              </a:lnSpc>
            </a:pPr>
            <a:r>
              <a:rPr sz="6600" b="1" spc="-75" dirty="0">
                <a:solidFill>
                  <a:srgbClr val="FF0000"/>
                </a:solidFill>
                <a:latin typeface="Calibri"/>
                <a:cs typeface="Calibri"/>
              </a:rPr>
              <a:t>?</a:t>
            </a:r>
            <a:endParaRPr sz="6600">
              <a:latin typeface="Calibri"/>
              <a:cs typeface="Calibri"/>
            </a:endParaRPr>
          </a:p>
        </p:txBody>
      </p:sp>
      <p:sp>
        <p:nvSpPr>
          <p:cNvPr id="28" name="object 28"/>
          <p:cNvSpPr txBox="1">
            <a:spLocks noGrp="1"/>
          </p:cNvSpPr>
          <p:nvPr>
            <p:ph type="sldNum" sz="quarter" idx="7"/>
          </p:nvPr>
        </p:nvSpPr>
        <p:spPr>
          <a:xfrm>
            <a:off x="11664267" y="6371008"/>
            <a:ext cx="322579" cy="2114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193675">
              <a:spcBef>
                <a:spcPts val="40"/>
              </a:spcBef>
            </a:pPr>
            <a:fld id="{81D60167-4931-47E6-BA6A-407CBD079E47}" type="slidenum">
              <a:rPr lang="en-GB" spc="-50" smtClean="0"/>
              <a:pPr marL="193675">
                <a:spcBef>
                  <a:spcPts val="40"/>
                </a:spcBef>
              </a:pPr>
              <a:t>60</a:t>
            </a:fld>
            <a:endParaRPr spc="-38" dirty="0"/>
          </a:p>
        </p:txBody>
      </p:sp>
      <p:sp>
        <p:nvSpPr>
          <p:cNvPr id="26" name="object 26"/>
          <p:cNvSpPr txBox="1"/>
          <p:nvPr/>
        </p:nvSpPr>
        <p:spPr>
          <a:xfrm>
            <a:off x="7303511" y="7792974"/>
            <a:ext cx="3879533" cy="480901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sz="3000" dirty="0">
                <a:solidFill>
                  <a:srgbClr val="FF0000"/>
                </a:solidFill>
                <a:latin typeface="Calibri"/>
                <a:cs typeface="Calibri"/>
              </a:rPr>
              <a:t>coreference</a:t>
            </a:r>
            <a:r>
              <a:rPr sz="3000" spc="15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FF0000"/>
                </a:solidFill>
                <a:latin typeface="Calibri"/>
                <a:cs typeface="Calibri"/>
              </a:rPr>
              <a:t>resolution</a:t>
            </a:r>
            <a:r>
              <a:rPr sz="3000" spc="171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000" spc="-75" dirty="0">
                <a:solidFill>
                  <a:srgbClr val="FF0000"/>
                </a:solidFill>
                <a:latin typeface="Calibri"/>
                <a:cs typeface="Calibri"/>
              </a:rPr>
              <a:t>?</a:t>
            </a:r>
            <a:endParaRPr sz="3000" dirty="0">
              <a:latin typeface="Calibri"/>
              <a:cs typeface="Calibri"/>
            </a:endParaRPr>
          </a:p>
        </p:txBody>
      </p:sp>
      <p:sp>
        <p:nvSpPr>
          <p:cNvPr id="27" name="object 27" descr="$PPTXTitle"/>
          <p:cNvSpPr txBox="1">
            <a:spLocks noGrp="1"/>
          </p:cNvSpPr>
          <p:nvPr>
            <p:ph type="title"/>
          </p:nvPr>
        </p:nvSpPr>
        <p:spPr>
          <a:xfrm>
            <a:off x="685800" y="720210"/>
            <a:ext cx="12344400" cy="1097992"/>
          </a:xfrm>
          <a:prstGeom prst="rect">
            <a:avLst/>
          </a:prstGeom>
        </p:spPr>
        <p:txBody>
          <a:bodyPr vert="horz" wrap="square" lIns="0" tIns="416813" rIns="0" bIns="0" rtlCol="0" anchor="ctr">
            <a:spAutoFit/>
          </a:bodyPr>
          <a:lstStyle/>
          <a:p>
            <a:pPr marL="6402705">
              <a:spcBef>
                <a:spcPts val="150"/>
              </a:spcBef>
            </a:pPr>
            <a:r>
              <a:rPr dirty="0"/>
              <a:t>Self</a:t>
            </a:r>
            <a:r>
              <a:rPr spc="-60" dirty="0"/>
              <a:t> </a:t>
            </a:r>
            <a:r>
              <a:rPr spc="-38" dirty="0"/>
              <a:t>Attention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2854" y="3346668"/>
            <a:ext cx="16412099" cy="2998086"/>
          </a:xfrm>
          <a:prstGeom prst="rect">
            <a:avLst/>
          </a:prstGeom>
        </p:spPr>
      </p:pic>
      <p:sp>
        <p:nvSpPr>
          <p:cNvPr id="3" name="object 3" descr="$PPTXTitle"/>
          <p:cNvSpPr txBox="1">
            <a:spLocks noGrp="1"/>
          </p:cNvSpPr>
          <p:nvPr>
            <p:ph type="title"/>
          </p:nvPr>
        </p:nvSpPr>
        <p:spPr>
          <a:xfrm>
            <a:off x="685800" y="720210"/>
            <a:ext cx="12344400" cy="1097992"/>
          </a:xfrm>
          <a:prstGeom prst="rect">
            <a:avLst/>
          </a:prstGeom>
        </p:spPr>
        <p:txBody>
          <a:bodyPr vert="horz" wrap="square" lIns="0" tIns="416813" rIns="0" bIns="0" rtlCol="0" anchor="ctr">
            <a:spAutoFit/>
          </a:bodyPr>
          <a:lstStyle/>
          <a:p>
            <a:pPr marL="6402705">
              <a:spcBef>
                <a:spcPts val="150"/>
              </a:spcBef>
            </a:pPr>
            <a:r>
              <a:rPr dirty="0"/>
              <a:t>Self</a:t>
            </a:r>
            <a:r>
              <a:rPr spc="-60" dirty="0"/>
              <a:t> </a:t>
            </a:r>
            <a:r>
              <a:rPr spc="-38" dirty="0"/>
              <a:t>Attention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xfrm>
            <a:off x="11664267" y="6371008"/>
            <a:ext cx="322579" cy="2114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193675">
              <a:spcBef>
                <a:spcPts val="40"/>
              </a:spcBef>
            </a:pPr>
            <a:fld id="{81D60167-4931-47E6-BA6A-407CBD079E47}" type="slidenum">
              <a:rPr lang="en-GB" spc="-50" smtClean="0"/>
              <a:pPr marL="193675">
                <a:spcBef>
                  <a:spcPts val="40"/>
                </a:spcBef>
              </a:pPr>
              <a:t>61</a:t>
            </a:fld>
            <a:endParaRPr spc="-38" dirty="0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42073" y="3488859"/>
            <a:ext cx="16607324" cy="2862717"/>
          </a:xfrm>
          <a:prstGeom prst="rect">
            <a:avLst/>
          </a:prstGeom>
        </p:spPr>
      </p:pic>
      <p:sp>
        <p:nvSpPr>
          <p:cNvPr id="3" name="object 3" descr="$PPTXTitle"/>
          <p:cNvSpPr txBox="1">
            <a:spLocks noGrp="1"/>
          </p:cNvSpPr>
          <p:nvPr>
            <p:ph type="title"/>
          </p:nvPr>
        </p:nvSpPr>
        <p:spPr>
          <a:xfrm>
            <a:off x="685800" y="720210"/>
            <a:ext cx="12344400" cy="1097992"/>
          </a:xfrm>
          <a:prstGeom prst="rect">
            <a:avLst/>
          </a:prstGeom>
        </p:spPr>
        <p:txBody>
          <a:bodyPr vert="horz" wrap="square" lIns="0" tIns="416813" rIns="0" bIns="0" rtlCol="0" anchor="ctr">
            <a:spAutoFit/>
          </a:bodyPr>
          <a:lstStyle/>
          <a:p>
            <a:pPr marL="6402705">
              <a:spcBef>
                <a:spcPts val="150"/>
              </a:spcBef>
            </a:pPr>
            <a:r>
              <a:rPr dirty="0"/>
              <a:t>Self</a:t>
            </a:r>
            <a:r>
              <a:rPr spc="-60" dirty="0"/>
              <a:t> </a:t>
            </a:r>
            <a:r>
              <a:rPr spc="-38" dirty="0"/>
              <a:t>Attention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xfrm>
            <a:off x="11664267" y="6371008"/>
            <a:ext cx="322579" cy="2114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193675">
              <a:spcBef>
                <a:spcPts val="40"/>
              </a:spcBef>
            </a:pPr>
            <a:fld id="{81D60167-4931-47E6-BA6A-407CBD079E47}" type="slidenum">
              <a:rPr lang="en-GB" spc="-50" smtClean="0"/>
              <a:pPr marL="193675">
                <a:spcBef>
                  <a:spcPts val="40"/>
                </a:spcBef>
              </a:pPr>
              <a:t>62</a:t>
            </a:fld>
            <a:endParaRPr spc="-38" dirty="0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6263" y="4615887"/>
            <a:ext cx="17315766" cy="1625283"/>
          </a:xfrm>
          <a:prstGeom prst="rect">
            <a:avLst/>
          </a:prstGeom>
        </p:spPr>
      </p:pic>
      <p:sp>
        <p:nvSpPr>
          <p:cNvPr id="3" name="object 3" descr="$PPTXTitle"/>
          <p:cNvSpPr txBox="1">
            <a:spLocks noGrp="1"/>
          </p:cNvSpPr>
          <p:nvPr>
            <p:ph type="title"/>
          </p:nvPr>
        </p:nvSpPr>
        <p:spPr>
          <a:xfrm>
            <a:off x="685800" y="720210"/>
            <a:ext cx="12344400" cy="1097992"/>
          </a:xfrm>
          <a:prstGeom prst="rect">
            <a:avLst/>
          </a:prstGeom>
        </p:spPr>
        <p:txBody>
          <a:bodyPr vert="horz" wrap="square" lIns="0" tIns="416813" rIns="0" bIns="0" rtlCol="0" anchor="ctr">
            <a:spAutoFit/>
          </a:bodyPr>
          <a:lstStyle/>
          <a:p>
            <a:pPr marL="6402705">
              <a:spcBef>
                <a:spcPts val="150"/>
              </a:spcBef>
            </a:pPr>
            <a:r>
              <a:rPr dirty="0"/>
              <a:t>Self</a:t>
            </a:r>
            <a:r>
              <a:rPr spc="-60" dirty="0"/>
              <a:t> </a:t>
            </a:r>
            <a:r>
              <a:rPr spc="-38" dirty="0"/>
              <a:t>Attention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xfrm>
            <a:off x="11664267" y="6371008"/>
            <a:ext cx="322579" cy="2114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193675">
              <a:spcBef>
                <a:spcPts val="40"/>
              </a:spcBef>
            </a:pPr>
            <a:fld id="{81D60167-4931-47E6-BA6A-407CBD079E47}" type="slidenum">
              <a:rPr lang="en-GB" spc="-50" smtClean="0"/>
              <a:pPr marL="193675">
                <a:spcBef>
                  <a:spcPts val="40"/>
                </a:spcBef>
              </a:pPr>
              <a:t>63</a:t>
            </a:fld>
            <a:endParaRPr spc="-38" dirty="0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919889" y="5552695"/>
            <a:ext cx="579120" cy="480901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57150">
              <a:spcBef>
                <a:spcPts val="150"/>
              </a:spcBef>
            </a:pPr>
            <a:r>
              <a:rPr sz="3000" spc="-38" dirty="0">
                <a:solidFill>
                  <a:srgbClr val="FF0000"/>
                </a:solidFill>
                <a:latin typeface="Calibri"/>
                <a:cs typeface="Calibri"/>
              </a:rPr>
              <a:t>W</a:t>
            </a:r>
            <a:r>
              <a:rPr sz="2925" spc="-56" baseline="-17094" dirty="0">
                <a:solidFill>
                  <a:srgbClr val="FF0000"/>
                </a:solidFill>
                <a:latin typeface="Calibri"/>
                <a:cs typeface="Calibri"/>
              </a:rPr>
              <a:t>Q</a:t>
            </a:r>
            <a:endParaRPr sz="2925" baseline="-17094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2413873" y="2493097"/>
            <a:ext cx="3094671" cy="5462588"/>
            <a:chOff x="8275915" y="1662064"/>
            <a:chExt cx="2063114" cy="364172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57616" y="1816607"/>
              <a:ext cx="1981200" cy="348691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84464" y="1670303"/>
              <a:ext cx="2036064" cy="2319528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8280678" y="1666826"/>
              <a:ext cx="2044064" cy="2326640"/>
            </a:xfrm>
            <a:custGeom>
              <a:avLst/>
              <a:gdLst/>
              <a:ahLst/>
              <a:cxnLst/>
              <a:rect l="l" t="t" r="r" b="b"/>
              <a:pathLst>
                <a:path w="2044065" h="2326640">
                  <a:moveTo>
                    <a:pt x="0" y="0"/>
                  </a:moveTo>
                  <a:lnTo>
                    <a:pt x="2043529" y="0"/>
                  </a:lnTo>
                  <a:lnTo>
                    <a:pt x="2043529" y="2326042"/>
                  </a:lnTo>
                  <a:lnTo>
                    <a:pt x="0" y="2326042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700"/>
            </a:p>
          </p:txBody>
        </p:sp>
      </p:grp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1585423" y="3180069"/>
          <a:ext cx="1577339" cy="18468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124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62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62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623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1623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6671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57150">
                      <a:solidFill>
                        <a:srgbClr val="FFFFFF"/>
                      </a:solidFill>
                      <a:prstDash val="soli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57150">
                      <a:solidFill>
                        <a:srgbClr val="FFFFFF"/>
                      </a:solidFill>
                      <a:prstDash val="soli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57150">
                      <a:solidFill>
                        <a:srgbClr val="FFFFFF"/>
                      </a:solidFill>
                      <a:prstDash val="soli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57150">
                      <a:solidFill>
                        <a:srgbClr val="FFFFFF"/>
                      </a:solidFill>
                      <a:prstDash val="soli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57150">
                      <a:solidFill>
                        <a:srgbClr val="FFFFFF"/>
                      </a:solidFill>
                      <a:prstDash val="solid"/>
                    </a:lnB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576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571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571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571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571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571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480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480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480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4724927" y="3202200"/>
          <a:ext cx="1577339" cy="18468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124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62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62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623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1623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6671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57150">
                      <a:solidFill>
                        <a:srgbClr val="FFFFFF"/>
                      </a:solidFill>
                      <a:prstDash val="soli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57150">
                      <a:solidFill>
                        <a:srgbClr val="FFFFFF"/>
                      </a:solidFill>
                      <a:prstDash val="soli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57150">
                      <a:solidFill>
                        <a:srgbClr val="FFFFFF"/>
                      </a:solidFill>
                      <a:prstDash val="soli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57150">
                      <a:solidFill>
                        <a:srgbClr val="FFFFFF"/>
                      </a:solidFill>
                      <a:prstDash val="soli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57150">
                      <a:solidFill>
                        <a:srgbClr val="FFFFFF"/>
                      </a:solidFill>
                      <a:prstDash val="solid"/>
                    </a:lnB>
                    <a:solidFill>
                      <a:srgbClr val="F4B1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576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571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571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571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571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571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4B1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480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4B1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480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4B1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480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4B1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7864432" y="3180069"/>
          <a:ext cx="1577339" cy="18468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124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62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62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623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1623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6671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57150">
                      <a:solidFill>
                        <a:srgbClr val="FFFFFF"/>
                      </a:solidFill>
                      <a:prstDash val="soli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57150">
                      <a:solidFill>
                        <a:srgbClr val="FFFFFF"/>
                      </a:solidFill>
                      <a:prstDash val="soli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57150">
                      <a:solidFill>
                        <a:srgbClr val="FFFFFF"/>
                      </a:solidFill>
                      <a:prstDash val="soli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57150">
                      <a:solidFill>
                        <a:srgbClr val="FFFFFF"/>
                      </a:solidFill>
                      <a:prstDash val="soli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57150">
                      <a:solidFill>
                        <a:srgbClr val="FFFFFF"/>
                      </a:solidFill>
                      <a:prstDash val="solid"/>
                    </a:lnB>
                    <a:solidFill>
                      <a:srgbClr val="A9D1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576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571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571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571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571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571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A9D1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480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A9D1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480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A9D1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480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A9D1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0" name="object 10"/>
          <p:cNvSpPr txBox="1"/>
          <p:nvPr/>
        </p:nvSpPr>
        <p:spPr>
          <a:xfrm>
            <a:off x="5280536" y="5552695"/>
            <a:ext cx="558165" cy="480901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57150">
              <a:spcBef>
                <a:spcPts val="150"/>
              </a:spcBef>
            </a:pPr>
            <a:r>
              <a:rPr sz="3000" spc="-38" dirty="0">
                <a:solidFill>
                  <a:srgbClr val="FF0000"/>
                </a:solidFill>
                <a:latin typeface="Calibri"/>
                <a:cs typeface="Calibri"/>
              </a:rPr>
              <a:t>W</a:t>
            </a:r>
            <a:r>
              <a:rPr sz="2925" spc="-56" baseline="-17094" dirty="0">
                <a:solidFill>
                  <a:srgbClr val="FF0000"/>
                </a:solidFill>
                <a:latin typeface="Calibri"/>
                <a:cs typeface="Calibri"/>
              </a:rPr>
              <a:t>K</a:t>
            </a:r>
            <a:endParaRPr sz="2925" baseline="-17094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395936" y="5525263"/>
            <a:ext cx="530543" cy="480901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57150">
              <a:spcBef>
                <a:spcPts val="150"/>
              </a:spcBef>
            </a:pPr>
            <a:r>
              <a:rPr sz="3000" spc="-38" dirty="0">
                <a:solidFill>
                  <a:srgbClr val="FF0000"/>
                </a:solidFill>
                <a:latin typeface="Calibri"/>
                <a:cs typeface="Calibri"/>
              </a:rPr>
              <a:t>W</a:t>
            </a:r>
            <a:r>
              <a:rPr sz="2925" spc="-56" baseline="-17094" dirty="0">
                <a:solidFill>
                  <a:srgbClr val="FF0000"/>
                </a:solidFill>
                <a:latin typeface="Calibri"/>
                <a:cs typeface="Calibri"/>
              </a:rPr>
              <a:t>v</a:t>
            </a:r>
            <a:endParaRPr sz="2925" baseline="-17094">
              <a:latin typeface="Calibri"/>
              <a:cs typeface="Calibri"/>
            </a:endParaRPr>
          </a:p>
        </p:txBody>
      </p:sp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440186" y="2319186"/>
            <a:ext cx="2737905" cy="497628"/>
          </a:xfrm>
          <a:prstGeom prst="rect">
            <a:avLst/>
          </a:prstGeom>
        </p:spPr>
      </p:pic>
      <p:graphicFrame>
        <p:nvGraphicFramePr>
          <p:cNvPr id="13" name="object 13"/>
          <p:cNvGraphicFramePr>
            <a:graphicFrameLocks noGrp="1"/>
          </p:cNvGraphicFramePr>
          <p:nvPr/>
        </p:nvGraphicFramePr>
        <p:xfrm>
          <a:off x="4708133" y="7095580"/>
          <a:ext cx="1577339" cy="184880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124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62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62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623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1623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6671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57150">
                      <a:solidFill>
                        <a:srgbClr val="FFFFFF"/>
                      </a:solidFill>
                      <a:prstDash val="soli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57150">
                      <a:solidFill>
                        <a:srgbClr val="FFFFFF"/>
                      </a:solidFill>
                      <a:prstDash val="soli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57150">
                      <a:solidFill>
                        <a:srgbClr val="FFFFFF"/>
                      </a:solidFill>
                      <a:prstDash val="soli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57150">
                      <a:solidFill>
                        <a:srgbClr val="FFFFFF"/>
                      </a:solidFill>
                      <a:prstDash val="soli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57150">
                      <a:solidFill>
                        <a:srgbClr val="FFFFFF"/>
                      </a:solidFill>
                      <a:prstDash val="soli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576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571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571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571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571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571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480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4" name="object 1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782325" y="6490628"/>
            <a:ext cx="1282130" cy="337401"/>
          </a:xfrm>
          <a:prstGeom prst="rect">
            <a:avLst/>
          </a:prstGeom>
        </p:spPr>
      </p:pic>
      <p:sp>
        <p:nvSpPr>
          <p:cNvPr id="15" name="object 15" descr="$PPTXTitle"/>
          <p:cNvSpPr txBox="1">
            <a:spLocks noGrp="1"/>
          </p:cNvSpPr>
          <p:nvPr>
            <p:ph type="title"/>
          </p:nvPr>
        </p:nvSpPr>
        <p:spPr>
          <a:xfrm>
            <a:off x="685800" y="720210"/>
            <a:ext cx="12344400" cy="1097992"/>
          </a:xfrm>
          <a:prstGeom prst="rect">
            <a:avLst/>
          </a:prstGeom>
        </p:spPr>
        <p:txBody>
          <a:bodyPr vert="horz" wrap="square" lIns="0" tIns="416813" rIns="0" bIns="0" rtlCol="0" anchor="ctr">
            <a:spAutoFit/>
          </a:bodyPr>
          <a:lstStyle/>
          <a:p>
            <a:pPr marL="6402705">
              <a:spcBef>
                <a:spcPts val="150"/>
              </a:spcBef>
            </a:pPr>
            <a:r>
              <a:rPr dirty="0"/>
              <a:t>Self</a:t>
            </a:r>
            <a:r>
              <a:rPr spc="-60" dirty="0"/>
              <a:t> </a:t>
            </a:r>
            <a:r>
              <a:rPr spc="-38" dirty="0"/>
              <a:t>Attention</a:t>
            </a:r>
          </a:p>
        </p:txBody>
      </p: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xfrm>
            <a:off x="11664267" y="6371008"/>
            <a:ext cx="322579" cy="2114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193675">
              <a:spcBef>
                <a:spcPts val="40"/>
              </a:spcBef>
            </a:pPr>
            <a:fld id="{81D60167-4931-47E6-BA6A-407CBD079E47}" type="slidenum">
              <a:rPr lang="en-GB" spc="-50" smtClean="0"/>
              <a:pPr marL="193675">
                <a:spcBef>
                  <a:spcPts val="40"/>
                </a:spcBef>
              </a:pPr>
              <a:t>64</a:t>
            </a:fld>
            <a:endParaRPr spc="-38" dirty="0"/>
          </a:p>
        </p:txBody>
      </p:sp>
      <p:sp>
        <p:nvSpPr>
          <p:cNvPr id="16" name="object 16"/>
          <p:cNvSpPr txBox="1"/>
          <p:nvPr/>
        </p:nvSpPr>
        <p:spPr>
          <a:xfrm>
            <a:off x="4280347" y="9172194"/>
            <a:ext cx="2378393" cy="388568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Input</a:t>
            </a:r>
            <a:r>
              <a:rPr sz="2400" spc="113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0000"/>
                </a:solidFill>
                <a:latin typeface="Calibri"/>
                <a:cs typeface="Calibri"/>
              </a:rPr>
              <a:t>Embeddings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378029" y="2707754"/>
            <a:ext cx="1597343" cy="1889760"/>
            <a:chOff x="3585352" y="1805169"/>
            <a:chExt cx="1064895" cy="1259840"/>
          </a:xfrm>
        </p:grpSpPr>
        <p:sp>
          <p:nvSpPr>
            <p:cNvPr id="3" name="object 3"/>
            <p:cNvSpPr/>
            <p:nvPr/>
          </p:nvSpPr>
          <p:spPr>
            <a:xfrm>
              <a:off x="3591699" y="2801632"/>
              <a:ext cx="1052195" cy="243840"/>
            </a:xfrm>
            <a:custGeom>
              <a:avLst/>
              <a:gdLst/>
              <a:ahLst/>
              <a:cxnLst/>
              <a:rect l="l" t="t" r="r" b="b"/>
              <a:pathLst>
                <a:path w="1052195" h="243839">
                  <a:moveTo>
                    <a:pt x="1051572" y="0"/>
                  </a:moveTo>
                  <a:lnTo>
                    <a:pt x="1051572" y="0"/>
                  </a:lnTo>
                  <a:lnTo>
                    <a:pt x="0" y="0"/>
                  </a:lnTo>
                  <a:lnTo>
                    <a:pt x="0" y="243840"/>
                  </a:lnTo>
                  <a:lnTo>
                    <a:pt x="1051572" y="243840"/>
                  </a:lnTo>
                  <a:lnTo>
                    <a:pt x="1051572" y="0"/>
                  </a:lnTo>
                  <a:close/>
                </a:path>
              </a:pathLst>
            </a:custGeom>
            <a:solidFill>
              <a:srgbClr val="F4B183"/>
            </a:solidFill>
          </p:spPr>
          <p:txBody>
            <a:bodyPr wrap="square" lIns="0" tIns="0" rIns="0" bIns="0" rtlCol="0"/>
            <a:lstStyle/>
            <a:p>
              <a:endParaRPr sz="2700"/>
            </a:p>
          </p:txBody>
        </p:sp>
        <p:sp>
          <p:nvSpPr>
            <p:cNvPr id="4" name="object 4"/>
            <p:cNvSpPr/>
            <p:nvPr/>
          </p:nvSpPr>
          <p:spPr>
            <a:xfrm>
              <a:off x="4432451" y="2795282"/>
              <a:ext cx="210820" cy="269240"/>
            </a:xfrm>
            <a:custGeom>
              <a:avLst/>
              <a:gdLst/>
              <a:ahLst/>
              <a:cxnLst/>
              <a:rect l="l" t="t" r="r" b="b"/>
              <a:pathLst>
                <a:path w="210820" h="269239">
                  <a:moveTo>
                    <a:pt x="0" y="0"/>
                  </a:moveTo>
                  <a:lnTo>
                    <a:pt x="0" y="269240"/>
                  </a:lnTo>
                </a:path>
                <a:path w="210820" h="269239">
                  <a:moveTo>
                    <a:pt x="210823" y="0"/>
                  </a:moveTo>
                  <a:lnTo>
                    <a:pt x="210823" y="26924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700"/>
            </a:p>
          </p:txBody>
        </p:sp>
        <p:sp>
          <p:nvSpPr>
            <p:cNvPr id="5" name="object 5"/>
            <p:cNvSpPr/>
            <p:nvPr/>
          </p:nvSpPr>
          <p:spPr>
            <a:xfrm>
              <a:off x="4372728" y="2801632"/>
              <a:ext cx="277495" cy="0"/>
            </a:xfrm>
            <a:custGeom>
              <a:avLst/>
              <a:gdLst/>
              <a:ahLst/>
              <a:cxnLst/>
              <a:rect l="l" t="t" r="r" b="b"/>
              <a:pathLst>
                <a:path w="277495">
                  <a:moveTo>
                    <a:pt x="0" y="0"/>
                  </a:moveTo>
                  <a:lnTo>
                    <a:pt x="276895" y="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700"/>
            </a:p>
          </p:txBody>
        </p:sp>
        <p:sp>
          <p:nvSpPr>
            <p:cNvPr id="6" name="object 6"/>
            <p:cNvSpPr/>
            <p:nvPr/>
          </p:nvSpPr>
          <p:spPr>
            <a:xfrm>
              <a:off x="4372728" y="3045472"/>
              <a:ext cx="277495" cy="0"/>
            </a:xfrm>
            <a:custGeom>
              <a:avLst/>
              <a:gdLst/>
              <a:ahLst/>
              <a:cxnLst/>
              <a:rect l="l" t="t" r="r" b="b"/>
              <a:pathLst>
                <a:path w="277495">
                  <a:moveTo>
                    <a:pt x="0" y="0"/>
                  </a:moveTo>
                  <a:lnTo>
                    <a:pt x="276895" y="0"/>
                  </a:lnTo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700"/>
            </a:p>
          </p:txBody>
        </p:sp>
        <p:sp>
          <p:nvSpPr>
            <p:cNvPr id="7" name="object 7"/>
            <p:cNvSpPr/>
            <p:nvPr/>
          </p:nvSpPr>
          <p:spPr>
            <a:xfrm>
              <a:off x="3591699" y="2557792"/>
              <a:ext cx="1052195" cy="243840"/>
            </a:xfrm>
            <a:custGeom>
              <a:avLst/>
              <a:gdLst/>
              <a:ahLst/>
              <a:cxnLst/>
              <a:rect l="l" t="t" r="r" b="b"/>
              <a:pathLst>
                <a:path w="1052195" h="243839">
                  <a:moveTo>
                    <a:pt x="1051572" y="0"/>
                  </a:moveTo>
                  <a:lnTo>
                    <a:pt x="1051572" y="0"/>
                  </a:lnTo>
                  <a:lnTo>
                    <a:pt x="0" y="0"/>
                  </a:lnTo>
                  <a:lnTo>
                    <a:pt x="0" y="243840"/>
                  </a:lnTo>
                  <a:lnTo>
                    <a:pt x="1051572" y="243840"/>
                  </a:lnTo>
                  <a:lnTo>
                    <a:pt x="1051572" y="0"/>
                  </a:lnTo>
                  <a:close/>
                </a:path>
              </a:pathLst>
            </a:custGeom>
            <a:solidFill>
              <a:srgbClr val="F4B183"/>
            </a:solidFill>
          </p:spPr>
          <p:txBody>
            <a:bodyPr wrap="square" lIns="0" tIns="0" rIns="0" bIns="0" rtlCol="0"/>
            <a:lstStyle/>
            <a:p>
              <a:endParaRPr sz="2700"/>
            </a:p>
          </p:txBody>
        </p:sp>
        <p:sp>
          <p:nvSpPr>
            <p:cNvPr id="8" name="object 8"/>
            <p:cNvSpPr/>
            <p:nvPr/>
          </p:nvSpPr>
          <p:spPr>
            <a:xfrm>
              <a:off x="4432451" y="2551442"/>
              <a:ext cx="210820" cy="269240"/>
            </a:xfrm>
            <a:custGeom>
              <a:avLst/>
              <a:gdLst/>
              <a:ahLst/>
              <a:cxnLst/>
              <a:rect l="l" t="t" r="r" b="b"/>
              <a:pathLst>
                <a:path w="210820" h="269239">
                  <a:moveTo>
                    <a:pt x="0" y="0"/>
                  </a:moveTo>
                  <a:lnTo>
                    <a:pt x="0" y="269240"/>
                  </a:lnTo>
                </a:path>
                <a:path w="210820" h="269239">
                  <a:moveTo>
                    <a:pt x="210823" y="0"/>
                  </a:moveTo>
                  <a:lnTo>
                    <a:pt x="210823" y="26924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700"/>
            </a:p>
          </p:txBody>
        </p:sp>
        <p:sp>
          <p:nvSpPr>
            <p:cNvPr id="9" name="object 9"/>
            <p:cNvSpPr/>
            <p:nvPr/>
          </p:nvSpPr>
          <p:spPr>
            <a:xfrm>
              <a:off x="4372728" y="2557792"/>
              <a:ext cx="277495" cy="0"/>
            </a:xfrm>
            <a:custGeom>
              <a:avLst/>
              <a:gdLst/>
              <a:ahLst/>
              <a:cxnLst/>
              <a:rect l="l" t="t" r="r" b="b"/>
              <a:pathLst>
                <a:path w="277495">
                  <a:moveTo>
                    <a:pt x="0" y="0"/>
                  </a:moveTo>
                  <a:lnTo>
                    <a:pt x="276895" y="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700"/>
            </a:p>
          </p:txBody>
        </p:sp>
        <p:sp>
          <p:nvSpPr>
            <p:cNvPr id="10" name="object 10"/>
            <p:cNvSpPr/>
            <p:nvPr/>
          </p:nvSpPr>
          <p:spPr>
            <a:xfrm>
              <a:off x="4372728" y="2801632"/>
              <a:ext cx="277495" cy="0"/>
            </a:xfrm>
            <a:custGeom>
              <a:avLst/>
              <a:gdLst/>
              <a:ahLst/>
              <a:cxnLst/>
              <a:rect l="l" t="t" r="r" b="b"/>
              <a:pathLst>
                <a:path w="277495">
                  <a:moveTo>
                    <a:pt x="0" y="0"/>
                  </a:moveTo>
                  <a:lnTo>
                    <a:pt x="276895" y="0"/>
                  </a:lnTo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700"/>
            </a:p>
          </p:txBody>
        </p:sp>
        <p:sp>
          <p:nvSpPr>
            <p:cNvPr id="11" name="object 11"/>
            <p:cNvSpPr/>
            <p:nvPr/>
          </p:nvSpPr>
          <p:spPr>
            <a:xfrm>
              <a:off x="3591699" y="2313952"/>
              <a:ext cx="1052195" cy="243840"/>
            </a:xfrm>
            <a:custGeom>
              <a:avLst/>
              <a:gdLst/>
              <a:ahLst/>
              <a:cxnLst/>
              <a:rect l="l" t="t" r="r" b="b"/>
              <a:pathLst>
                <a:path w="1052195" h="243839">
                  <a:moveTo>
                    <a:pt x="1051572" y="0"/>
                  </a:moveTo>
                  <a:lnTo>
                    <a:pt x="1051572" y="0"/>
                  </a:lnTo>
                  <a:lnTo>
                    <a:pt x="0" y="0"/>
                  </a:lnTo>
                  <a:lnTo>
                    <a:pt x="0" y="243840"/>
                  </a:lnTo>
                  <a:lnTo>
                    <a:pt x="1051572" y="243840"/>
                  </a:lnTo>
                  <a:lnTo>
                    <a:pt x="1051572" y="0"/>
                  </a:lnTo>
                  <a:close/>
                </a:path>
              </a:pathLst>
            </a:custGeom>
            <a:solidFill>
              <a:srgbClr val="F4B183"/>
            </a:solidFill>
          </p:spPr>
          <p:txBody>
            <a:bodyPr wrap="square" lIns="0" tIns="0" rIns="0" bIns="0" rtlCol="0"/>
            <a:lstStyle/>
            <a:p>
              <a:endParaRPr sz="2700"/>
            </a:p>
          </p:txBody>
        </p:sp>
        <p:sp>
          <p:nvSpPr>
            <p:cNvPr id="12" name="object 12"/>
            <p:cNvSpPr/>
            <p:nvPr/>
          </p:nvSpPr>
          <p:spPr>
            <a:xfrm>
              <a:off x="4432451" y="2307602"/>
              <a:ext cx="210820" cy="269240"/>
            </a:xfrm>
            <a:custGeom>
              <a:avLst/>
              <a:gdLst/>
              <a:ahLst/>
              <a:cxnLst/>
              <a:rect l="l" t="t" r="r" b="b"/>
              <a:pathLst>
                <a:path w="210820" h="269239">
                  <a:moveTo>
                    <a:pt x="0" y="0"/>
                  </a:moveTo>
                  <a:lnTo>
                    <a:pt x="0" y="269240"/>
                  </a:lnTo>
                </a:path>
                <a:path w="210820" h="269239">
                  <a:moveTo>
                    <a:pt x="210823" y="0"/>
                  </a:moveTo>
                  <a:lnTo>
                    <a:pt x="210823" y="26924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700"/>
            </a:p>
          </p:txBody>
        </p:sp>
        <p:sp>
          <p:nvSpPr>
            <p:cNvPr id="13" name="object 13"/>
            <p:cNvSpPr/>
            <p:nvPr/>
          </p:nvSpPr>
          <p:spPr>
            <a:xfrm>
              <a:off x="4372728" y="2313952"/>
              <a:ext cx="277495" cy="0"/>
            </a:xfrm>
            <a:custGeom>
              <a:avLst/>
              <a:gdLst/>
              <a:ahLst/>
              <a:cxnLst/>
              <a:rect l="l" t="t" r="r" b="b"/>
              <a:pathLst>
                <a:path w="277495">
                  <a:moveTo>
                    <a:pt x="0" y="0"/>
                  </a:moveTo>
                  <a:lnTo>
                    <a:pt x="276895" y="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700"/>
            </a:p>
          </p:txBody>
        </p:sp>
        <p:sp>
          <p:nvSpPr>
            <p:cNvPr id="14" name="object 14"/>
            <p:cNvSpPr/>
            <p:nvPr/>
          </p:nvSpPr>
          <p:spPr>
            <a:xfrm>
              <a:off x="4372728" y="2557792"/>
              <a:ext cx="277495" cy="0"/>
            </a:xfrm>
            <a:custGeom>
              <a:avLst/>
              <a:gdLst/>
              <a:ahLst/>
              <a:cxnLst/>
              <a:rect l="l" t="t" r="r" b="b"/>
              <a:pathLst>
                <a:path w="277495">
                  <a:moveTo>
                    <a:pt x="0" y="0"/>
                  </a:moveTo>
                  <a:lnTo>
                    <a:pt x="276895" y="0"/>
                  </a:lnTo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700"/>
            </a:p>
          </p:txBody>
        </p:sp>
        <p:sp>
          <p:nvSpPr>
            <p:cNvPr id="15" name="object 15"/>
            <p:cNvSpPr/>
            <p:nvPr/>
          </p:nvSpPr>
          <p:spPr>
            <a:xfrm>
              <a:off x="3591699" y="2070125"/>
              <a:ext cx="1052195" cy="243840"/>
            </a:xfrm>
            <a:custGeom>
              <a:avLst/>
              <a:gdLst/>
              <a:ahLst/>
              <a:cxnLst/>
              <a:rect l="l" t="t" r="r" b="b"/>
              <a:pathLst>
                <a:path w="1052195" h="243839">
                  <a:moveTo>
                    <a:pt x="1051572" y="0"/>
                  </a:moveTo>
                  <a:lnTo>
                    <a:pt x="1051572" y="0"/>
                  </a:lnTo>
                  <a:lnTo>
                    <a:pt x="0" y="0"/>
                  </a:lnTo>
                  <a:lnTo>
                    <a:pt x="0" y="243827"/>
                  </a:lnTo>
                  <a:lnTo>
                    <a:pt x="1051572" y="243827"/>
                  </a:lnTo>
                  <a:lnTo>
                    <a:pt x="1051572" y="0"/>
                  </a:lnTo>
                  <a:close/>
                </a:path>
              </a:pathLst>
            </a:custGeom>
            <a:solidFill>
              <a:srgbClr val="F4B183"/>
            </a:solidFill>
          </p:spPr>
          <p:txBody>
            <a:bodyPr wrap="square" lIns="0" tIns="0" rIns="0" bIns="0" rtlCol="0"/>
            <a:lstStyle/>
            <a:p>
              <a:endParaRPr sz="2700"/>
            </a:p>
          </p:txBody>
        </p:sp>
        <p:sp>
          <p:nvSpPr>
            <p:cNvPr id="16" name="object 16"/>
            <p:cNvSpPr/>
            <p:nvPr/>
          </p:nvSpPr>
          <p:spPr>
            <a:xfrm>
              <a:off x="4221628" y="2220951"/>
              <a:ext cx="0" cy="15240"/>
            </a:xfrm>
            <a:custGeom>
              <a:avLst/>
              <a:gdLst/>
              <a:ahLst/>
              <a:cxnLst/>
              <a:rect l="l" t="t" r="r" b="b"/>
              <a:pathLst>
                <a:path h="15239">
                  <a:moveTo>
                    <a:pt x="0" y="0"/>
                  </a:moveTo>
                  <a:lnTo>
                    <a:pt x="0" y="14753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700"/>
            </a:p>
          </p:txBody>
        </p:sp>
        <p:sp>
          <p:nvSpPr>
            <p:cNvPr id="17" name="object 17"/>
            <p:cNvSpPr/>
            <p:nvPr/>
          </p:nvSpPr>
          <p:spPr>
            <a:xfrm>
              <a:off x="4432451" y="2063762"/>
              <a:ext cx="210820" cy="269240"/>
            </a:xfrm>
            <a:custGeom>
              <a:avLst/>
              <a:gdLst/>
              <a:ahLst/>
              <a:cxnLst/>
              <a:rect l="l" t="t" r="r" b="b"/>
              <a:pathLst>
                <a:path w="210820" h="269239">
                  <a:moveTo>
                    <a:pt x="0" y="0"/>
                  </a:moveTo>
                  <a:lnTo>
                    <a:pt x="0" y="269240"/>
                  </a:lnTo>
                </a:path>
                <a:path w="210820" h="269239">
                  <a:moveTo>
                    <a:pt x="210823" y="0"/>
                  </a:moveTo>
                  <a:lnTo>
                    <a:pt x="210823" y="26924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700"/>
            </a:p>
          </p:txBody>
        </p:sp>
        <p:sp>
          <p:nvSpPr>
            <p:cNvPr id="18" name="object 18"/>
            <p:cNvSpPr/>
            <p:nvPr/>
          </p:nvSpPr>
          <p:spPr>
            <a:xfrm>
              <a:off x="4372728" y="2070112"/>
              <a:ext cx="277495" cy="0"/>
            </a:xfrm>
            <a:custGeom>
              <a:avLst/>
              <a:gdLst/>
              <a:ahLst/>
              <a:cxnLst/>
              <a:rect l="l" t="t" r="r" b="b"/>
              <a:pathLst>
                <a:path w="277495">
                  <a:moveTo>
                    <a:pt x="0" y="0"/>
                  </a:moveTo>
                  <a:lnTo>
                    <a:pt x="276895" y="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700"/>
            </a:p>
          </p:txBody>
        </p:sp>
        <p:sp>
          <p:nvSpPr>
            <p:cNvPr id="19" name="object 19"/>
            <p:cNvSpPr/>
            <p:nvPr/>
          </p:nvSpPr>
          <p:spPr>
            <a:xfrm>
              <a:off x="4372728" y="2313952"/>
              <a:ext cx="277495" cy="0"/>
            </a:xfrm>
            <a:custGeom>
              <a:avLst/>
              <a:gdLst/>
              <a:ahLst/>
              <a:cxnLst/>
              <a:rect l="l" t="t" r="r" b="b"/>
              <a:pathLst>
                <a:path w="277495">
                  <a:moveTo>
                    <a:pt x="0" y="0"/>
                  </a:moveTo>
                  <a:lnTo>
                    <a:pt x="276895" y="0"/>
                  </a:lnTo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700"/>
            </a:p>
          </p:txBody>
        </p:sp>
        <p:sp>
          <p:nvSpPr>
            <p:cNvPr id="20" name="object 20"/>
            <p:cNvSpPr/>
            <p:nvPr/>
          </p:nvSpPr>
          <p:spPr>
            <a:xfrm>
              <a:off x="3591699" y="1811527"/>
              <a:ext cx="1052195" cy="243840"/>
            </a:xfrm>
            <a:custGeom>
              <a:avLst/>
              <a:gdLst/>
              <a:ahLst/>
              <a:cxnLst/>
              <a:rect l="l" t="t" r="r" b="b"/>
              <a:pathLst>
                <a:path w="1052195" h="243839">
                  <a:moveTo>
                    <a:pt x="1051572" y="0"/>
                  </a:moveTo>
                  <a:lnTo>
                    <a:pt x="1051572" y="0"/>
                  </a:lnTo>
                  <a:lnTo>
                    <a:pt x="0" y="0"/>
                  </a:lnTo>
                  <a:lnTo>
                    <a:pt x="0" y="243840"/>
                  </a:lnTo>
                  <a:lnTo>
                    <a:pt x="1051572" y="243840"/>
                  </a:lnTo>
                  <a:lnTo>
                    <a:pt x="1051572" y="0"/>
                  </a:lnTo>
                  <a:close/>
                </a:path>
              </a:pathLst>
            </a:custGeom>
            <a:solidFill>
              <a:srgbClr val="F4B183"/>
            </a:solidFill>
          </p:spPr>
          <p:txBody>
            <a:bodyPr wrap="square" lIns="0" tIns="0" rIns="0" bIns="0" rtlCol="0"/>
            <a:lstStyle/>
            <a:p>
              <a:endParaRPr sz="2700"/>
            </a:p>
          </p:txBody>
        </p:sp>
        <p:sp>
          <p:nvSpPr>
            <p:cNvPr id="21" name="object 21"/>
            <p:cNvSpPr/>
            <p:nvPr/>
          </p:nvSpPr>
          <p:spPr>
            <a:xfrm>
              <a:off x="3799982" y="1805169"/>
              <a:ext cx="421640" cy="172085"/>
            </a:xfrm>
            <a:custGeom>
              <a:avLst/>
              <a:gdLst/>
              <a:ahLst/>
              <a:cxnLst/>
              <a:rect l="l" t="t" r="r" b="b"/>
              <a:pathLst>
                <a:path w="421639" h="172085">
                  <a:moveTo>
                    <a:pt x="0" y="0"/>
                  </a:moveTo>
                  <a:lnTo>
                    <a:pt x="0" y="171942"/>
                  </a:lnTo>
                </a:path>
                <a:path w="421639" h="172085">
                  <a:moveTo>
                    <a:pt x="210823" y="0"/>
                  </a:moveTo>
                  <a:lnTo>
                    <a:pt x="210823" y="171942"/>
                  </a:lnTo>
                </a:path>
                <a:path w="421639" h="172085">
                  <a:moveTo>
                    <a:pt x="421646" y="0"/>
                  </a:moveTo>
                  <a:lnTo>
                    <a:pt x="421646" y="171942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700"/>
            </a:p>
          </p:txBody>
        </p:sp>
        <p:sp>
          <p:nvSpPr>
            <p:cNvPr id="22" name="object 22"/>
            <p:cNvSpPr/>
            <p:nvPr/>
          </p:nvSpPr>
          <p:spPr>
            <a:xfrm>
              <a:off x="4432451" y="1805169"/>
              <a:ext cx="0" cy="269240"/>
            </a:xfrm>
            <a:custGeom>
              <a:avLst/>
              <a:gdLst/>
              <a:ahLst/>
              <a:cxnLst/>
              <a:rect l="l" t="t" r="r" b="b"/>
              <a:pathLst>
                <a:path h="269239">
                  <a:moveTo>
                    <a:pt x="0" y="0"/>
                  </a:moveTo>
                  <a:lnTo>
                    <a:pt x="0" y="26924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700"/>
            </a:p>
          </p:txBody>
        </p:sp>
        <p:sp>
          <p:nvSpPr>
            <p:cNvPr id="23" name="object 23"/>
            <p:cNvSpPr/>
            <p:nvPr/>
          </p:nvSpPr>
          <p:spPr>
            <a:xfrm>
              <a:off x="3591702" y="1805169"/>
              <a:ext cx="0" cy="172085"/>
            </a:xfrm>
            <a:custGeom>
              <a:avLst/>
              <a:gdLst/>
              <a:ahLst/>
              <a:cxnLst/>
              <a:rect l="l" t="t" r="r" b="b"/>
              <a:pathLst>
                <a:path h="172085">
                  <a:moveTo>
                    <a:pt x="0" y="0"/>
                  </a:moveTo>
                  <a:lnTo>
                    <a:pt x="0" y="171942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700"/>
            </a:p>
          </p:txBody>
        </p:sp>
        <p:sp>
          <p:nvSpPr>
            <p:cNvPr id="24" name="object 24"/>
            <p:cNvSpPr/>
            <p:nvPr/>
          </p:nvSpPr>
          <p:spPr>
            <a:xfrm>
              <a:off x="3585352" y="1805169"/>
              <a:ext cx="1064895" cy="269240"/>
            </a:xfrm>
            <a:custGeom>
              <a:avLst/>
              <a:gdLst/>
              <a:ahLst/>
              <a:cxnLst/>
              <a:rect l="l" t="t" r="r" b="b"/>
              <a:pathLst>
                <a:path w="1064895" h="269239">
                  <a:moveTo>
                    <a:pt x="1057922" y="0"/>
                  </a:moveTo>
                  <a:lnTo>
                    <a:pt x="1057922" y="269240"/>
                  </a:lnTo>
                </a:path>
                <a:path w="1064895" h="269239">
                  <a:moveTo>
                    <a:pt x="0" y="6350"/>
                  </a:moveTo>
                  <a:lnTo>
                    <a:pt x="1064272" y="635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700"/>
            </a:p>
          </p:txBody>
        </p:sp>
        <p:sp>
          <p:nvSpPr>
            <p:cNvPr id="25" name="object 25"/>
            <p:cNvSpPr/>
            <p:nvPr/>
          </p:nvSpPr>
          <p:spPr>
            <a:xfrm>
              <a:off x="4372728" y="2055359"/>
              <a:ext cx="277495" cy="0"/>
            </a:xfrm>
            <a:custGeom>
              <a:avLst/>
              <a:gdLst/>
              <a:ahLst/>
              <a:cxnLst/>
              <a:rect l="l" t="t" r="r" b="b"/>
              <a:pathLst>
                <a:path w="277495">
                  <a:moveTo>
                    <a:pt x="0" y="0"/>
                  </a:moveTo>
                  <a:lnTo>
                    <a:pt x="276895" y="0"/>
                  </a:lnTo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700"/>
            </a:p>
          </p:txBody>
        </p:sp>
      </p:grpSp>
      <p:grpSp>
        <p:nvGrpSpPr>
          <p:cNvPr id="26" name="object 26"/>
          <p:cNvGrpSpPr/>
          <p:nvPr/>
        </p:nvGrpSpPr>
        <p:grpSpPr>
          <a:xfrm>
            <a:off x="4724927" y="2956142"/>
            <a:ext cx="1844040" cy="2154555"/>
            <a:chOff x="3149951" y="1970761"/>
            <a:chExt cx="1229360" cy="1436370"/>
          </a:xfrm>
        </p:grpSpPr>
        <p:sp>
          <p:nvSpPr>
            <p:cNvPr id="27" name="object 27"/>
            <p:cNvSpPr/>
            <p:nvPr/>
          </p:nvSpPr>
          <p:spPr>
            <a:xfrm>
              <a:off x="3321151" y="2967227"/>
              <a:ext cx="1052195" cy="243840"/>
            </a:xfrm>
            <a:custGeom>
              <a:avLst/>
              <a:gdLst/>
              <a:ahLst/>
              <a:cxnLst/>
              <a:rect l="l" t="t" r="r" b="b"/>
              <a:pathLst>
                <a:path w="1052195" h="243839">
                  <a:moveTo>
                    <a:pt x="1051572" y="0"/>
                  </a:moveTo>
                  <a:lnTo>
                    <a:pt x="1051572" y="0"/>
                  </a:lnTo>
                  <a:lnTo>
                    <a:pt x="0" y="0"/>
                  </a:lnTo>
                  <a:lnTo>
                    <a:pt x="0" y="243840"/>
                  </a:lnTo>
                  <a:lnTo>
                    <a:pt x="1051572" y="243840"/>
                  </a:lnTo>
                  <a:lnTo>
                    <a:pt x="1051572" y="0"/>
                  </a:lnTo>
                  <a:close/>
                </a:path>
              </a:pathLst>
            </a:custGeom>
            <a:solidFill>
              <a:srgbClr val="F4B183"/>
            </a:solidFill>
          </p:spPr>
          <p:txBody>
            <a:bodyPr wrap="square" lIns="0" tIns="0" rIns="0" bIns="0" rtlCol="0"/>
            <a:lstStyle/>
            <a:p>
              <a:endParaRPr sz="2700"/>
            </a:p>
          </p:txBody>
        </p:sp>
        <p:sp>
          <p:nvSpPr>
            <p:cNvPr id="28" name="object 28"/>
            <p:cNvSpPr/>
            <p:nvPr/>
          </p:nvSpPr>
          <p:spPr>
            <a:xfrm>
              <a:off x="4372728" y="2960875"/>
              <a:ext cx="0" cy="269240"/>
            </a:xfrm>
            <a:custGeom>
              <a:avLst/>
              <a:gdLst/>
              <a:ahLst/>
              <a:cxnLst/>
              <a:rect l="l" t="t" r="r" b="b"/>
              <a:pathLst>
                <a:path h="269239">
                  <a:moveTo>
                    <a:pt x="0" y="0"/>
                  </a:moveTo>
                  <a:lnTo>
                    <a:pt x="0" y="26924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700"/>
            </a:p>
          </p:txBody>
        </p:sp>
        <p:sp>
          <p:nvSpPr>
            <p:cNvPr id="29" name="object 29"/>
            <p:cNvSpPr/>
            <p:nvPr/>
          </p:nvSpPr>
          <p:spPr>
            <a:xfrm>
              <a:off x="4207873" y="2967225"/>
              <a:ext cx="171450" cy="0"/>
            </a:xfrm>
            <a:custGeom>
              <a:avLst/>
              <a:gdLst/>
              <a:ahLst/>
              <a:cxnLst/>
              <a:rect l="l" t="t" r="r" b="b"/>
              <a:pathLst>
                <a:path w="171450">
                  <a:moveTo>
                    <a:pt x="0" y="0"/>
                  </a:moveTo>
                  <a:lnTo>
                    <a:pt x="171204" y="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700"/>
            </a:p>
          </p:txBody>
        </p:sp>
        <p:sp>
          <p:nvSpPr>
            <p:cNvPr id="30" name="object 30"/>
            <p:cNvSpPr/>
            <p:nvPr/>
          </p:nvSpPr>
          <p:spPr>
            <a:xfrm>
              <a:off x="4207873" y="3211065"/>
              <a:ext cx="171450" cy="0"/>
            </a:xfrm>
            <a:custGeom>
              <a:avLst/>
              <a:gdLst/>
              <a:ahLst/>
              <a:cxnLst/>
              <a:rect l="l" t="t" r="r" b="b"/>
              <a:pathLst>
                <a:path w="171450">
                  <a:moveTo>
                    <a:pt x="0" y="0"/>
                  </a:moveTo>
                  <a:lnTo>
                    <a:pt x="171204" y="0"/>
                  </a:lnTo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700"/>
            </a:p>
          </p:txBody>
        </p:sp>
        <p:sp>
          <p:nvSpPr>
            <p:cNvPr id="31" name="object 31"/>
            <p:cNvSpPr/>
            <p:nvPr/>
          </p:nvSpPr>
          <p:spPr>
            <a:xfrm>
              <a:off x="3321151" y="2723387"/>
              <a:ext cx="1052195" cy="243840"/>
            </a:xfrm>
            <a:custGeom>
              <a:avLst/>
              <a:gdLst/>
              <a:ahLst/>
              <a:cxnLst/>
              <a:rect l="l" t="t" r="r" b="b"/>
              <a:pathLst>
                <a:path w="1052195" h="243839">
                  <a:moveTo>
                    <a:pt x="1051572" y="0"/>
                  </a:moveTo>
                  <a:lnTo>
                    <a:pt x="1051572" y="0"/>
                  </a:lnTo>
                  <a:lnTo>
                    <a:pt x="0" y="0"/>
                  </a:lnTo>
                  <a:lnTo>
                    <a:pt x="0" y="243840"/>
                  </a:lnTo>
                  <a:lnTo>
                    <a:pt x="1051572" y="243840"/>
                  </a:lnTo>
                  <a:lnTo>
                    <a:pt x="1051572" y="0"/>
                  </a:lnTo>
                  <a:close/>
                </a:path>
              </a:pathLst>
            </a:custGeom>
            <a:solidFill>
              <a:srgbClr val="F4B183"/>
            </a:solidFill>
          </p:spPr>
          <p:txBody>
            <a:bodyPr wrap="square" lIns="0" tIns="0" rIns="0" bIns="0" rtlCol="0"/>
            <a:lstStyle/>
            <a:p>
              <a:endParaRPr sz="2700"/>
            </a:p>
          </p:txBody>
        </p:sp>
        <p:sp>
          <p:nvSpPr>
            <p:cNvPr id="32" name="object 32"/>
            <p:cNvSpPr/>
            <p:nvPr/>
          </p:nvSpPr>
          <p:spPr>
            <a:xfrm>
              <a:off x="4372728" y="2717035"/>
              <a:ext cx="0" cy="269240"/>
            </a:xfrm>
            <a:custGeom>
              <a:avLst/>
              <a:gdLst/>
              <a:ahLst/>
              <a:cxnLst/>
              <a:rect l="l" t="t" r="r" b="b"/>
              <a:pathLst>
                <a:path h="269239">
                  <a:moveTo>
                    <a:pt x="0" y="0"/>
                  </a:moveTo>
                  <a:lnTo>
                    <a:pt x="0" y="26924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700"/>
            </a:p>
          </p:txBody>
        </p:sp>
        <p:sp>
          <p:nvSpPr>
            <p:cNvPr id="33" name="object 33"/>
            <p:cNvSpPr/>
            <p:nvPr/>
          </p:nvSpPr>
          <p:spPr>
            <a:xfrm>
              <a:off x="4207873" y="2723385"/>
              <a:ext cx="171450" cy="0"/>
            </a:xfrm>
            <a:custGeom>
              <a:avLst/>
              <a:gdLst/>
              <a:ahLst/>
              <a:cxnLst/>
              <a:rect l="l" t="t" r="r" b="b"/>
              <a:pathLst>
                <a:path w="171450">
                  <a:moveTo>
                    <a:pt x="0" y="0"/>
                  </a:moveTo>
                  <a:lnTo>
                    <a:pt x="171204" y="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700"/>
            </a:p>
          </p:txBody>
        </p:sp>
        <p:sp>
          <p:nvSpPr>
            <p:cNvPr id="34" name="object 34"/>
            <p:cNvSpPr/>
            <p:nvPr/>
          </p:nvSpPr>
          <p:spPr>
            <a:xfrm>
              <a:off x="4207873" y="2967225"/>
              <a:ext cx="171450" cy="0"/>
            </a:xfrm>
            <a:custGeom>
              <a:avLst/>
              <a:gdLst/>
              <a:ahLst/>
              <a:cxnLst/>
              <a:rect l="l" t="t" r="r" b="b"/>
              <a:pathLst>
                <a:path w="171450">
                  <a:moveTo>
                    <a:pt x="0" y="0"/>
                  </a:moveTo>
                  <a:lnTo>
                    <a:pt x="171204" y="0"/>
                  </a:lnTo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700"/>
            </a:p>
          </p:txBody>
        </p:sp>
        <p:sp>
          <p:nvSpPr>
            <p:cNvPr id="35" name="object 35"/>
            <p:cNvSpPr/>
            <p:nvPr/>
          </p:nvSpPr>
          <p:spPr>
            <a:xfrm>
              <a:off x="3321151" y="2479547"/>
              <a:ext cx="1052195" cy="243840"/>
            </a:xfrm>
            <a:custGeom>
              <a:avLst/>
              <a:gdLst/>
              <a:ahLst/>
              <a:cxnLst/>
              <a:rect l="l" t="t" r="r" b="b"/>
              <a:pathLst>
                <a:path w="1052195" h="243839">
                  <a:moveTo>
                    <a:pt x="1051572" y="0"/>
                  </a:moveTo>
                  <a:lnTo>
                    <a:pt x="1051572" y="0"/>
                  </a:lnTo>
                  <a:lnTo>
                    <a:pt x="0" y="0"/>
                  </a:lnTo>
                  <a:lnTo>
                    <a:pt x="0" y="243840"/>
                  </a:lnTo>
                  <a:lnTo>
                    <a:pt x="1051572" y="243840"/>
                  </a:lnTo>
                  <a:lnTo>
                    <a:pt x="1051572" y="0"/>
                  </a:lnTo>
                  <a:close/>
                </a:path>
              </a:pathLst>
            </a:custGeom>
            <a:solidFill>
              <a:srgbClr val="F4B183"/>
            </a:solidFill>
          </p:spPr>
          <p:txBody>
            <a:bodyPr wrap="square" lIns="0" tIns="0" rIns="0" bIns="0" rtlCol="0"/>
            <a:lstStyle/>
            <a:p>
              <a:endParaRPr sz="2700"/>
            </a:p>
          </p:txBody>
        </p:sp>
        <p:sp>
          <p:nvSpPr>
            <p:cNvPr id="36" name="object 36"/>
            <p:cNvSpPr/>
            <p:nvPr/>
          </p:nvSpPr>
          <p:spPr>
            <a:xfrm>
              <a:off x="4372728" y="2473195"/>
              <a:ext cx="0" cy="269240"/>
            </a:xfrm>
            <a:custGeom>
              <a:avLst/>
              <a:gdLst/>
              <a:ahLst/>
              <a:cxnLst/>
              <a:rect l="l" t="t" r="r" b="b"/>
              <a:pathLst>
                <a:path h="269239">
                  <a:moveTo>
                    <a:pt x="0" y="0"/>
                  </a:moveTo>
                  <a:lnTo>
                    <a:pt x="0" y="26924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700"/>
            </a:p>
          </p:txBody>
        </p:sp>
        <p:sp>
          <p:nvSpPr>
            <p:cNvPr id="37" name="object 37"/>
            <p:cNvSpPr/>
            <p:nvPr/>
          </p:nvSpPr>
          <p:spPr>
            <a:xfrm>
              <a:off x="4207873" y="2479545"/>
              <a:ext cx="171450" cy="0"/>
            </a:xfrm>
            <a:custGeom>
              <a:avLst/>
              <a:gdLst/>
              <a:ahLst/>
              <a:cxnLst/>
              <a:rect l="l" t="t" r="r" b="b"/>
              <a:pathLst>
                <a:path w="171450">
                  <a:moveTo>
                    <a:pt x="0" y="0"/>
                  </a:moveTo>
                  <a:lnTo>
                    <a:pt x="171204" y="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700"/>
            </a:p>
          </p:txBody>
        </p:sp>
        <p:sp>
          <p:nvSpPr>
            <p:cNvPr id="38" name="object 38"/>
            <p:cNvSpPr/>
            <p:nvPr/>
          </p:nvSpPr>
          <p:spPr>
            <a:xfrm>
              <a:off x="4207873" y="2723385"/>
              <a:ext cx="171450" cy="0"/>
            </a:xfrm>
            <a:custGeom>
              <a:avLst/>
              <a:gdLst/>
              <a:ahLst/>
              <a:cxnLst/>
              <a:rect l="l" t="t" r="r" b="b"/>
              <a:pathLst>
                <a:path w="171450">
                  <a:moveTo>
                    <a:pt x="0" y="0"/>
                  </a:moveTo>
                  <a:lnTo>
                    <a:pt x="171204" y="0"/>
                  </a:lnTo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700"/>
            </a:p>
          </p:txBody>
        </p:sp>
        <p:sp>
          <p:nvSpPr>
            <p:cNvPr id="39" name="object 39"/>
            <p:cNvSpPr/>
            <p:nvPr/>
          </p:nvSpPr>
          <p:spPr>
            <a:xfrm>
              <a:off x="3321151" y="2235707"/>
              <a:ext cx="1052195" cy="243840"/>
            </a:xfrm>
            <a:custGeom>
              <a:avLst/>
              <a:gdLst/>
              <a:ahLst/>
              <a:cxnLst/>
              <a:rect l="l" t="t" r="r" b="b"/>
              <a:pathLst>
                <a:path w="1052195" h="243839">
                  <a:moveTo>
                    <a:pt x="1051572" y="0"/>
                  </a:moveTo>
                  <a:lnTo>
                    <a:pt x="1051572" y="0"/>
                  </a:lnTo>
                  <a:lnTo>
                    <a:pt x="0" y="0"/>
                  </a:lnTo>
                  <a:lnTo>
                    <a:pt x="0" y="243840"/>
                  </a:lnTo>
                  <a:lnTo>
                    <a:pt x="1051572" y="243840"/>
                  </a:lnTo>
                  <a:lnTo>
                    <a:pt x="1051572" y="0"/>
                  </a:lnTo>
                  <a:close/>
                </a:path>
              </a:pathLst>
            </a:custGeom>
            <a:solidFill>
              <a:srgbClr val="F4B183"/>
            </a:solidFill>
          </p:spPr>
          <p:txBody>
            <a:bodyPr wrap="square" lIns="0" tIns="0" rIns="0" bIns="0" rtlCol="0"/>
            <a:lstStyle/>
            <a:p>
              <a:endParaRPr sz="2700"/>
            </a:p>
          </p:txBody>
        </p:sp>
        <p:sp>
          <p:nvSpPr>
            <p:cNvPr id="40" name="object 40"/>
            <p:cNvSpPr/>
            <p:nvPr/>
          </p:nvSpPr>
          <p:spPr>
            <a:xfrm>
              <a:off x="3321156" y="2397690"/>
              <a:ext cx="841375" cy="15240"/>
            </a:xfrm>
            <a:custGeom>
              <a:avLst/>
              <a:gdLst/>
              <a:ahLst/>
              <a:cxnLst/>
              <a:rect l="l" t="t" r="r" b="b"/>
              <a:pathLst>
                <a:path w="841375" h="15239">
                  <a:moveTo>
                    <a:pt x="208280" y="0"/>
                  </a:moveTo>
                  <a:lnTo>
                    <a:pt x="208280" y="14753"/>
                  </a:lnTo>
                </a:path>
                <a:path w="841375" h="15239">
                  <a:moveTo>
                    <a:pt x="419103" y="0"/>
                  </a:moveTo>
                  <a:lnTo>
                    <a:pt x="419103" y="14753"/>
                  </a:lnTo>
                </a:path>
                <a:path w="841375" h="15239">
                  <a:moveTo>
                    <a:pt x="629926" y="0"/>
                  </a:moveTo>
                  <a:lnTo>
                    <a:pt x="629926" y="14753"/>
                  </a:lnTo>
                </a:path>
                <a:path w="841375" h="15239">
                  <a:moveTo>
                    <a:pt x="840749" y="0"/>
                  </a:moveTo>
                  <a:lnTo>
                    <a:pt x="840749" y="14753"/>
                  </a:lnTo>
                </a:path>
                <a:path w="841375" h="15239">
                  <a:moveTo>
                    <a:pt x="0" y="0"/>
                  </a:moveTo>
                  <a:lnTo>
                    <a:pt x="0" y="14753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700"/>
            </a:p>
          </p:txBody>
        </p:sp>
        <p:sp>
          <p:nvSpPr>
            <p:cNvPr id="41" name="object 41"/>
            <p:cNvSpPr/>
            <p:nvPr/>
          </p:nvSpPr>
          <p:spPr>
            <a:xfrm>
              <a:off x="4372728" y="2229355"/>
              <a:ext cx="0" cy="269240"/>
            </a:xfrm>
            <a:custGeom>
              <a:avLst/>
              <a:gdLst/>
              <a:ahLst/>
              <a:cxnLst/>
              <a:rect l="l" t="t" r="r" b="b"/>
              <a:pathLst>
                <a:path h="269239">
                  <a:moveTo>
                    <a:pt x="0" y="0"/>
                  </a:moveTo>
                  <a:lnTo>
                    <a:pt x="0" y="26924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700"/>
            </a:p>
          </p:txBody>
        </p:sp>
        <p:sp>
          <p:nvSpPr>
            <p:cNvPr id="42" name="object 42"/>
            <p:cNvSpPr/>
            <p:nvPr/>
          </p:nvSpPr>
          <p:spPr>
            <a:xfrm>
              <a:off x="4207873" y="2235705"/>
              <a:ext cx="171450" cy="0"/>
            </a:xfrm>
            <a:custGeom>
              <a:avLst/>
              <a:gdLst/>
              <a:ahLst/>
              <a:cxnLst/>
              <a:rect l="l" t="t" r="r" b="b"/>
              <a:pathLst>
                <a:path w="171450">
                  <a:moveTo>
                    <a:pt x="0" y="0"/>
                  </a:moveTo>
                  <a:lnTo>
                    <a:pt x="171204" y="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700"/>
            </a:p>
          </p:txBody>
        </p:sp>
        <p:sp>
          <p:nvSpPr>
            <p:cNvPr id="43" name="object 43"/>
            <p:cNvSpPr/>
            <p:nvPr/>
          </p:nvSpPr>
          <p:spPr>
            <a:xfrm>
              <a:off x="4207873" y="2479545"/>
              <a:ext cx="171450" cy="0"/>
            </a:xfrm>
            <a:custGeom>
              <a:avLst/>
              <a:gdLst/>
              <a:ahLst/>
              <a:cxnLst/>
              <a:rect l="l" t="t" r="r" b="b"/>
              <a:pathLst>
                <a:path w="171450">
                  <a:moveTo>
                    <a:pt x="0" y="0"/>
                  </a:moveTo>
                  <a:lnTo>
                    <a:pt x="171204" y="0"/>
                  </a:lnTo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700"/>
            </a:p>
          </p:txBody>
        </p:sp>
        <p:sp>
          <p:nvSpPr>
            <p:cNvPr id="44" name="object 44"/>
            <p:cNvSpPr/>
            <p:nvPr/>
          </p:nvSpPr>
          <p:spPr>
            <a:xfrm>
              <a:off x="3321151" y="1977123"/>
              <a:ext cx="1052195" cy="243840"/>
            </a:xfrm>
            <a:custGeom>
              <a:avLst/>
              <a:gdLst/>
              <a:ahLst/>
              <a:cxnLst/>
              <a:rect l="l" t="t" r="r" b="b"/>
              <a:pathLst>
                <a:path w="1052195" h="243839">
                  <a:moveTo>
                    <a:pt x="1051572" y="0"/>
                  </a:moveTo>
                  <a:lnTo>
                    <a:pt x="1051572" y="0"/>
                  </a:lnTo>
                  <a:lnTo>
                    <a:pt x="0" y="0"/>
                  </a:lnTo>
                  <a:lnTo>
                    <a:pt x="0" y="243840"/>
                  </a:lnTo>
                  <a:lnTo>
                    <a:pt x="1051572" y="243840"/>
                  </a:lnTo>
                  <a:lnTo>
                    <a:pt x="1051572" y="0"/>
                  </a:lnTo>
                  <a:close/>
                </a:path>
              </a:pathLst>
            </a:custGeom>
            <a:solidFill>
              <a:srgbClr val="F4B183"/>
            </a:solidFill>
          </p:spPr>
          <p:txBody>
            <a:bodyPr wrap="square" lIns="0" tIns="0" rIns="0" bIns="0" rtlCol="0"/>
            <a:lstStyle/>
            <a:p>
              <a:endParaRPr sz="2700"/>
            </a:p>
          </p:txBody>
        </p:sp>
        <p:sp>
          <p:nvSpPr>
            <p:cNvPr id="45" name="object 45"/>
            <p:cNvSpPr/>
            <p:nvPr/>
          </p:nvSpPr>
          <p:spPr>
            <a:xfrm>
              <a:off x="3321156" y="1970761"/>
              <a:ext cx="841375" cy="183515"/>
            </a:xfrm>
            <a:custGeom>
              <a:avLst/>
              <a:gdLst/>
              <a:ahLst/>
              <a:cxnLst/>
              <a:rect l="l" t="t" r="r" b="b"/>
              <a:pathLst>
                <a:path w="841375" h="183514">
                  <a:moveTo>
                    <a:pt x="208280" y="0"/>
                  </a:moveTo>
                  <a:lnTo>
                    <a:pt x="208280" y="183088"/>
                  </a:lnTo>
                </a:path>
                <a:path w="841375" h="183514">
                  <a:moveTo>
                    <a:pt x="419103" y="0"/>
                  </a:moveTo>
                  <a:lnTo>
                    <a:pt x="419103" y="183088"/>
                  </a:lnTo>
                </a:path>
                <a:path w="841375" h="183514">
                  <a:moveTo>
                    <a:pt x="629926" y="0"/>
                  </a:moveTo>
                  <a:lnTo>
                    <a:pt x="629926" y="183088"/>
                  </a:lnTo>
                </a:path>
                <a:path w="841375" h="183514">
                  <a:moveTo>
                    <a:pt x="840749" y="0"/>
                  </a:moveTo>
                  <a:lnTo>
                    <a:pt x="840749" y="183088"/>
                  </a:lnTo>
                </a:path>
                <a:path w="841375" h="183514">
                  <a:moveTo>
                    <a:pt x="0" y="0"/>
                  </a:moveTo>
                  <a:lnTo>
                    <a:pt x="0" y="183088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700"/>
            </a:p>
          </p:txBody>
        </p:sp>
        <p:sp>
          <p:nvSpPr>
            <p:cNvPr id="46" name="object 46"/>
            <p:cNvSpPr/>
            <p:nvPr/>
          </p:nvSpPr>
          <p:spPr>
            <a:xfrm>
              <a:off x="3314806" y="1970761"/>
              <a:ext cx="1064895" cy="269240"/>
            </a:xfrm>
            <a:custGeom>
              <a:avLst/>
              <a:gdLst/>
              <a:ahLst/>
              <a:cxnLst/>
              <a:rect l="l" t="t" r="r" b="b"/>
              <a:pathLst>
                <a:path w="1064895" h="269239">
                  <a:moveTo>
                    <a:pt x="1057922" y="0"/>
                  </a:moveTo>
                  <a:lnTo>
                    <a:pt x="1057922" y="269240"/>
                  </a:lnTo>
                </a:path>
                <a:path w="1064895" h="269239">
                  <a:moveTo>
                    <a:pt x="0" y="6350"/>
                  </a:moveTo>
                  <a:lnTo>
                    <a:pt x="1064272" y="635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700"/>
            </a:p>
          </p:txBody>
        </p:sp>
        <p:sp>
          <p:nvSpPr>
            <p:cNvPr id="47" name="object 47"/>
            <p:cNvSpPr/>
            <p:nvPr/>
          </p:nvSpPr>
          <p:spPr>
            <a:xfrm>
              <a:off x="4207873" y="2220951"/>
              <a:ext cx="171450" cy="0"/>
            </a:xfrm>
            <a:custGeom>
              <a:avLst/>
              <a:gdLst/>
              <a:ahLst/>
              <a:cxnLst/>
              <a:rect l="l" t="t" r="r" b="b"/>
              <a:pathLst>
                <a:path w="171450">
                  <a:moveTo>
                    <a:pt x="0" y="0"/>
                  </a:moveTo>
                  <a:lnTo>
                    <a:pt x="171204" y="0"/>
                  </a:lnTo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700"/>
            </a:p>
          </p:txBody>
        </p:sp>
        <p:sp>
          <p:nvSpPr>
            <p:cNvPr id="48" name="object 48"/>
            <p:cNvSpPr/>
            <p:nvPr/>
          </p:nvSpPr>
          <p:spPr>
            <a:xfrm>
              <a:off x="3156292" y="3143973"/>
              <a:ext cx="1052195" cy="243840"/>
            </a:xfrm>
            <a:custGeom>
              <a:avLst/>
              <a:gdLst/>
              <a:ahLst/>
              <a:cxnLst/>
              <a:rect l="l" t="t" r="r" b="b"/>
              <a:pathLst>
                <a:path w="1052195" h="243839">
                  <a:moveTo>
                    <a:pt x="1051572" y="0"/>
                  </a:moveTo>
                  <a:lnTo>
                    <a:pt x="1051572" y="0"/>
                  </a:lnTo>
                  <a:lnTo>
                    <a:pt x="0" y="0"/>
                  </a:lnTo>
                  <a:lnTo>
                    <a:pt x="0" y="243840"/>
                  </a:lnTo>
                  <a:lnTo>
                    <a:pt x="1051572" y="243840"/>
                  </a:lnTo>
                  <a:lnTo>
                    <a:pt x="1051572" y="0"/>
                  </a:lnTo>
                  <a:close/>
                </a:path>
              </a:pathLst>
            </a:custGeom>
            <a:solidFill>
              <a:srgbClr val="F4B183"/>
            </a:solidFill>
          </p:spPr>
          <p:txBody>
            <a:bodyPr wrap="square" lIns="0" tIns="0" rIns="0" bIns="0" rtlCol="0"/>
            <a:lstStyle/>
            <a:p>
              <a:endParaRPr sz="2700"/>
            </a:p>
          </p:txBody>
        </p:sp>
        <p:sp>
          <p:nvSpPr>
            <p:cNvPr id="49" name="object 49"/>
            <p:cNvSpPr/>
            <p:nvPr/>
          </p:nvSpPr>
          <p:spPr>
            <a:xfrm>
              <a:off x="3149951" y="3137613"/>
              <a:ext cx="1064895" cy="269240"/>
            </a:xfrm>
            <a:custGeom>
              <a:avLst/>
              <a:gdLst/>
              <a:ahLst/>
              <a:cxnLst/>
              <a:rect l="l" t="t" r="r" b="b"/>
              <a:pathLst>
                <a:path w="1064895" h="269239">
                  <a:moveTo>
                    <a:pt x="214630" y="0"/>
                  </a:moveTo>
                  <a:lnTo>
                    <a:pt x="214630" y="269240"/>
                  </a:lnTo>
                </a:path>
                <a:path w="1064895" h="269239">
                  <a:moveTo>
                    <a:pt x="425453" y="0"/>
                  </a:moveTo>
                  <a:lnTo>
                    <a:pt x="425453" y="269240"/>
                  </a:lnTo>
                </a:path>
                <a:path w="1064895" h="269239">
                  <a:moveTo>
                    <a:pt x="636276" y="0"/>
                  </a:moveTo>
                  <a:lnTo>
                    <a:pt x="636276" y="269240"/>
                  </a:lnTo>
                </a:path>
                <a:path w="1064895" h="269239">
                  <a:moveTo>
                    <a:pt x="847099" y="0"/>
                  </a:moveTo>
                  <a:lnTo>
                    <a:pt x="847099" y="269240"/>
                  </a:lnTo>
                </a:path>
                <a:path w="1064895" h="269239">
                  <a:moveTo>
                    <a:pt x="6350" y="0"/>
                  </a:moveTo>
                  <a:lnTo>
                    <a:pt x="6350" y="269240"/>
                  </a:lnTo>
                </a:path>
                <a:path w="1064895" h="269239">
                  <a:moveTo>
                    <a:pt x="1057922" y="0"/>
                  </a:moveTo>
                  <a:lnTo>
                    <a:pt x="1057922" y="269240"/>
                  </a:lnTo>
                </a:path>
                <a:path w="1064895" h="269239">
                  <a:moveTo>
                    <a:pt x="0" y="6350"/>
                  </a:moveTo>
                  <a:lnTo>
                    <a:pt x="1064272" y="635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700"/>
            </a:p>
          </p:txBody>
        </p:sp>
        <p:sp>
          <p:nvSpPr>
            <p:cNvPr id="50" name="object 50"/>
            <p:cNvSpPr/>
            <p:nvPr/>
          </p:nvSpPr>
          <p:spPr>
            <a:xfrm>
              <a:off x="3149951" y="3387803"/>
              <a:ext cx="1064895" cy="0"/>
            </a:xfrm>
            <a:custGeom>
              <a:avLst/>
              <a:gdLst/>
              <a:ahLst/>
              <a:cxnLst/>
              <a:rect l="l" t="t" r="r" b="b"/>
              <a:pathLst>
                <a:path w="1064895">
                  <a:moveTo>
                    <a:pt x="0" y="0"/>
                  </a:moveTo>
                  <a:lnTo>
                    <a:pt x="1064272" y="0"/>
                  </a:lnTo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700"/>
            </a:p>
          </p:txBody>
        </p:sp>
        <p:sp>
          <p:nvSpPr>
            <p:cNvPr id="51" name="object 51"/>
            <p:cNvSpPr/>
            <p:nvPr/>
          </p:nvSpPr>
          <p:spPr>
            <a:xfrm>
              <a:off x="3156292" y="2900133"/>
              <a:ext cx="1052195" cy="243840"/>
            </a:xfrm>
            <a:custGeom>
              <a:avLst/>
              <a:gdLst/>
              <a:ahLst/>
              <a:cxnLst/>
              <a:rect l="l" t="t" r="r" b="b"/>
              <a:pathLst>
                <a:path w="1052195" h="243839">
                  <a:moveTo>
                    <a:pt x="1051572" y="0"/>
                  </a:moveTo>
                  <a:lnTo>
                    <a:pt x="1051572" y="0"/>
                  </a:lnTo>
                  <a:lnTo>
                    <a:pt x="0" y="0"/>
                  </a:lnTo>
                  <a:lnTo>
                    <a:pt x="0" y="243840"/>
                  </a:lnTo>
                  <a:lnTo>
                    <a:pt x="1051572" y="243840"/>
                  </a:lnTo>
                  <a:lnTo>
                    <a:pt x="1051572" y="0"/>
                  </a:lnTo>
                  <a:close/>
                </a:path>
              </a:pathLst>
            </a:custGeom>
            <a:solidFill>
              <a:srgbClr val="F4B183"/>
            </a:solidFill>
          </p:spPr>
          <p:txBody>
            <a:bodyPr wrap="square" lIns="0" tIns="0" rIns="0" bIns="0" rtlCol="0"/>
            <a:lstStyle/>
            <a:p>
              <a:endParaRPr sz="2700"/>
            </a:p>
          </p:txBody>
        </p:sp>
        <p:sp>
          <p:nvSpPr>
            <p:cNvPr id="52" name="object 52"/>
            <p:cNvSpPr/>
            <p:nvPr/>
          </p:nvSpPr>
          <p:spPr>
            <a:xfrm>
              <a:off x="3149951" y="2893773"/>
              <a:ext cx="1064895" cy="269240"/>
            </a:xfrm>
            <a:custGeom>
              <a:avLst/>
              <a:gdLst/>
              <a:ahLst/>
              <a:cxnLst/>
              <a:rect l="l" t="t" r="r" b="b"/>
              <a:pathLst>
                <a:path w="1064895" h="269239">
                  <a:moveTo>
                    <a:pt x="214630" y="0"/>
                  </a:moveTo>
                  <a:lnTo>
                    <a:pt x="214630" y="269240"/>
                  </a:lnTo>
                </a:path>
                <a:path w="1064895" h="269239">
                  <a:moveTo>
                    <a:pt x="425453" y="0"/>
                  </a:moveTo>
                  <a:lnTo>
                    <a:pt x="425453" y="269240"/>
                  </a:lnTo>
                </a:path>
                <a:path w="1064895" h="269239">
                  <a:moveTo>
                    <a:pt x="636276" y="0"/>
                  </a:moveTo>
                  <a:lnTo>
                    <a:pt x="636276" y="269240"/>
                  </a:lnTo>
                </a:path>
                <a:path w="1064895" h="269239">
                  <a:moveTo>
                    <a:pt x="847099" y="0"/>
                  </a:moveTo>
                  <a:lnTo>
                    <a:pt x="847099" y="269240"/>
                  </a:lnTo>
                </a:path>
                <a:path w="1064895" h="269239">
                  <a:moveTo>
                    <a:pt x="6350" y="0"/>
                  </a:moveTo>
                  <a:lnTo>
                    <a:pt x="6350" y="269240"/>
                  </a:lnTo>
                </a:path>
                <a:path w="1064895" h="269239">
                  <a:moveTo>
                    <a:pt x="1057922" y="0"/>
                  </a:moveTo>
                  <a:lnTo>
                    <a:pt x="1057922" y="269240"/>
                  </a:lnTo>
                </a:path>
                <a:path w="1064895" h="269239">
                  <a:moveTo>
                    <a:pt x="0" y="6350"/>
                  </a:moveTo>
                  <a:lnTo>
                    <a:pt x="1064272" y="635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700"/>
            </a:p>
          </p:txBody>
        </p:sp>
        <p:sp>
          <p:nvSpPr>
            <p:cNvPr id="53" name="object 53"/>
            <p:cNvSpPr/>
            <p:nvPr/>
          </p:nvSpPr>
          <p:spPr>
            <a:xfrm>
              <a:off x="3149951" y="3143963"/>
              <a:ext cx="1064895" cy="0"/>
            </a:xfrm>
            <a:custGeom>
              <a:avLst/>
              <a:gdLst/>
              <a:ahLst/>
              <a:cxnLst/>
              <a:rect l="l" t="t" r="r" b="b"/>
              <a:pathLst>
                <a:path w="1064895">
                  <a:moveTo>
                    <a:pt x="0" y="0"/>
                  </a:moveTo>
                  <a:lnTo>
                    <a:pt x="1064272" y="0"/>
                  </a:lnTo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700"/>
            </a:p>
          </p:txBody>
        </p:sp>
        <p:sp>
          <p:nvSpPr>
            <p:cNvPr id="54" name="object 54"/>
            <p:cNvSpPr/>
            <p:nvPr/>
          </p:nvSpPr>
          <p:spPr>
            <a:xfrm>
              <a:off x="3156292" y="2656293"/>
              <a:ext cx="1052195" cy="243840"/>
            </a:xfrm>
            <a:custGeom>
              <a:avLst/>
              <a:gdLst/>
              <a:ahLst/>
              <a:cxnLst/>
              <a:rect l="l" t="t" r="r" b="b"/>
              <a:pathLst>
                <a:path w="1052195" h="243839">
                  <a:moveTo>
                    <a:pt x="1051572" y="0"/>
                  </a:moveTo>
                  <a:lnTo>
                    <a:pt x="1051572" y="0"/>
                  </a:lnTo>
                  <a:lnTo>
                    <a:pt x="0" y="0"/>
                  </a:lnTo>
                  <a:lnTo>
                    <a:pt x="0" y="243840"/>
                  </a:lnTo>
                  <a:lnTo>
                    <a:pt x="1051572" y="243840"/>
                  </a:lnTo>
                  <a:lnTo>
                    <a:pt x="1051572" y="0"/>
                  </a:lnTo>
                  <a:close/>
                </a:path>
              </a:pathLst>
            </a:custGeom>
            <a:solidFill>
              <a:srgbClr val="F4B183"/>
            </a:solidFill>
          </p:spPr>
          <p:txBody>
            <a:bodyPr wrap="square" lIns="0" tIns="0" rIns="0" bIns="0" rtlCol="0"/>
            <a:lstStyle/>
            <a:p>
              <a:endParaRPr sz="2700"/>
            </a:p>
          </p:txBody>
        </p:sp>
        <p:sp>
          <p:nvSpPr>
            <p:cNvPr id="55" name="object 55"/>
            <p:cNvSpPr/>
            <p:nvPr/>
          </p:nvSpPr>
          <p:spPr>
            <a:xfrm>
              <a:off x="3149951" y="2649933"/>
              <a:ext cx="1064895" cy="269240"/>
            </a:xfrm>
            <a:custGeom>
              <a:avLst/>
              <a:gdLst/>
              <a:ahLst/>
              <a:cxnLst/>
              <a:rect l="l" t="t" r="r" b="b"/>
              <a:pathLst>
                <a:path w="1064895" h="269239">
                  <a:moveTo>
                    <a:pt x="214630" y="0"/>
                  </a:moveTo>
                  <a:lnTo>
                    <a:pt x="214630" y="269240"/>
                  </a:lnTo>
                </a:path>
                <a:path w="1064895" h="269239">
                  <a:moveTo>
                    <a:pt x="425453" y="0"/>
                  </a:moveTo>
                  <a:lnTo>
                    <a:pt x="425453" y="269240"/>
                  </a:lnTo>
                </a:path>
                <a:path w="1064895" h="269239">
                  <a:moveTo>
                    <a:pt x="636276" y="0"/>
                  </a:moveTo>
                  <a:lnTo>
                    <a:pt x="636276" y="269240"/>
                  </a:lnTo>
                </a:path>
                <a:path w="1064895" h="269239">
                  <a:moveTo>
                    <a:pt x="847099" y="0"/>
                  </a:moveTo>
                  <a:lnTo>
                    <a:pt x="847099" y="269240"/>
                  </a:lnTo>
                </a:path>
                <a:path w="1064895" h="269239">
                  <a:moveTo>
                    <a:pt x="6350" y="0"/>
                  </a:moveTo>
                  <a:lnTo>
                    <a:pt x="6350" y="269240"/>
                  </a:lnTo>
                </a:path>
                <a:path w="1064895" h="269239">
                  <a:moveTo>
                    <a:pt x="1057922" y="0"/>
                  </a:moveTo>
                  <a:lnTo>
                    <a:pt x="1057922" y="269240"/>
                  </a:lnTo>
                </a:path>
                <a:path w="1064895" h="269239">
                  <a:moveTo>
                    <a:pt x="0" y="6350"/>
                  </a:moveTo>
                  <a:lnTo>
                    <a:pt x="1064272" y="635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700"/>
            </a:p>
          </p:txBody>
        </p:sp>
        <p:sp>
          <p:nvSpPr>
            <p:cNvPr id="56" name="object 56"/>
            <p:cNvSpPr/>
            <p:nvPr/>
          </p:nvSpPr>
          <p:spPr>
            <a:xfrm>
              <a:off x="3149951" y="2900123"/>
              <a:ext cx="1064895" cy="0"/>
            </a:xfrm>
            <a:custGeom>
              <a:avLst/>
              <a:gdLst/>
              <a:ahLst/>
              <a:cxnLst/>
              <a:rect l="l" t="t" r="r" b="b"/>
              <a:pathLst>
                <a:path w="1064895">
                  <a:moveTo>
                    <a:pt x="0" y="0"/>
                  </a:moveTo>
                  <a:lnTo>
                    <a:pt x="1064272" y="0"/>
                  </a:lnTo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700"/>
            </a:p>
          </p:txBody>
        </p:sp>
        <p:sp>
          <p:nvSpPr>
            <p:cNvPr id="57" name="object 57"/>
            <p:cNvSpPr/>
            <p:nvPr/>
          </p:nvSpPr>
          <p:spPr>
            <a:xfrm>
              <a:off x="3156292" y="2412453"/>
              <a:ext cx="1052195" cy="243840"/>
            </a:xfrm>
            <a:custGeom>
              <a:avLst/>
              <a:gdLst/>
              <a:ahLst/>
              <a:cxnLst/>
              <a:rect l="l" t="t" r="r" b="b"/>
              <a:pathLst>
                <a:path w="1052195" h="243839">
                  <a:moveTo>
                    <a:pt x="1051572" y="0"/>
                  </a:moveTo>
                  <a:lnTo>
                    <a:pt x="1051572" y="0"/>
                  </a:lnTo>
                  <a:lnTo>
                    <a:pt x="0" y="0"/>
                  </a:lnTo>
                  <a:lnTo>
                    <a:pt x="0" y="243840"/>
                  </a:lnTo>
                  <a:lnTo>
                    <a:pt x="1051572" y="243840"/>
                  </a:lnTo>
                  <a:lnTo>
                    <a:pt x="1051572" y="0"/>
                  </a:lnTo>
                  <a:close/>
                </a:path>
              </a:pathLst>
            </a:custGeom>
            <a:solidFill>
              <a:srgbClr val="F4B183"/>
            </a:solidFill>
          </p:spPr>
          <p:txBody>
            <a:bodyPr wrap="square" lIns="0" tIns="0" rIns="0" bIns="0" rtlCol="0"/>
            <a:lstStyle/>
            <a:p>
              <a:endParaRPr sz="2700"/>
            </a:p>
          </p:txBody>
        </p:sp>
        <p:sp>
          <p:nvSpPr>
            <p:cNvPr id="58" name="object 58"/>
            <p:cNvSpPr/>
            <p:nvPr/>
          </p:nvSpPr>
          <p:spPr>
            <a:xfrm>
              <a:off x="3149951" y="2406093"/>
              <a:ext cx="1064895" cy="269240"/>
            </a:xfrm>
            <a:custGeom>
              <a:avLst/>
              <a:gdLst/>
              <a:ahLst/>
              <a:cxnLst/>
              <a:rect l="l" t="t" r="r" b="b"/>
              <a:pathLst>
                <a:path w="1064895" h="269239">
                  <a:moveTo>
                    <a:pt x="214630" y="0"/>
                  </a:moveTo>
                  <a:lnTo>
                    <a:pt x="214630" y="269240"/>
                  </a:lnTo>
                </a:path>
                <a:path w="1064895" h="269239">
                  <a:moveTo>
                    <a:pt x="425453" y="0"/>
                  </a:moveTo>
                  <a:lnTo>
                    <a:pt x="425453" y="269240"/>
                  </a:lnTo>
                </a:path>
                <a:path w="1064895" h="269239">
                  <a:moveTo>
                    <a:pt x="636276" y="0"/>
                  </a:moveTo>
                  <a:lnTo>
                    <a:pt x="636276" y="269240"/>
                  </a:lnTo>
                </a:path>
                <a:path w="1064895" h="269239">
                  <a:moveTo>
                    <a:pt x="847099" y="0"/>
                  </a:moveTo>
                  <a:lnTo>
                    <a:pt x="847099" y="269240"/>
                  </a:lnTo>
                </a:path>
                <a:path w="1064895" h="269239">
                  <a:moveTo>
                    <a:pt x="6350" y="0"/>
                  </a:moveTo>
                  <a:lnTo>
                    <a:pt x="6350" y="269240"/>
                  </a:lnTo>
                </a:path>
                <a:path w="1064895" h="269239">
                  <a:moveTo>
                    <a:pt x="1057922" y="0"/>
                  </a:moveTo>
                  <a:lnTo>
                    <a:pt x="1057922" y="269240"/>
                  </a:lnTo>
                </a:path>
                <a:path w="1064895" h="269239">
                  <a:moveTo>
                    <a:pt x="0" y="6350"/>
                  </a:moveTo>
                  <a:lnTo>
                    <a:pt x="1064272" y="635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700"/>
            </a:p>
          </p:txBody>
        </p:sp>
        <p:sp>
          <p:nvSpPr>
            <p:cNvPr id="59" name="object 59"/>
            <p:cNvSpPr/>
            <p:nvPr/>
          </p:nvSpPr>
          <p:spPr>
            <a:xfrm>
              <a:off x="3149951" y="2656283"/>
              <a:ext cx="1064895" cy="0"/>
            </a:xfrm>
            <a:custGeom>
              <a:avLst/>
              <a:gdLst/>
              <a:ahLst/>
              <a:cxnLst/>
              <a:rect l="l" t="t" r="r" b="b"/>
              <a:pathLst>
                <a:path w="1064895">
                  <a:moveTo>
                    <a:pt x="0" y="0"/>
                  </a:moveTo>
                  <a:lnTo>
                    <a:pt x="1064272" y="0"/>
                  </a:lnTo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700"/>
            </a:p>
          </p:txBody>
        </p:sp>
        <p:sp>
          <p:nvSpPr>
            <p:cNvPr id="60" name="object 60"/>
            <p:cNvSpPr/>
            <p:nvPr/>
          </p:nvSpPr>
          <p:spPr>
            <a:xfrm>
              <a:off x="3156292" y="2153856"/>
              <a:ext cx="1052195" cy="243840"/>
            </a:xfrm>
            <a:custGeom>
              <a:avLst/>
              <a:gdLst/>
              <a:ahLst/>
              <a:cxnLst/>
              <a:rect l="l" t="t" r="r" b="b"/>
              <a:pathLst>
                <a:path w="1052195" h="243839">
                  <a:moveTo>
                    <a:pt x="1051572" y="0"/>
                  </a:moveTo>
                  <a:lnTo>
                    <a:pt x="1051572" y="0"/>
                  </a:lnTo>
                  <a:lnTo>
                    <a:pt x="0" y="0"/>
                  </a:lnTo>
                  <a:lnTo>
                    <a:pt x="0" y="243840"/>
                  </a:lnTo>
                  <a:lnTo>
                    <a:pt x="1051572" y="243840"/>
                  </a:lnTo>
                  <a:lnTo>
                    <a:pt x="1051572" y="0"/>
                  </a:lnTo>
                  <a:close/>
                </a:path>
              </a:pathLst>
            </a:custGeom>
            <a:solidFill>
              <a:srgbClr val="F4B183"/>
            </a:solidFill>
          </p:spPr>
          <p:txBody>
            <a:bodyPr wrap="square" lIns="0" tIns="0" rIns="0" bIns="0" rtlCol="0"/>
            <a:lstStyle/>
            <a:p>
              <a:endParaRPr sz="2700"/>
            </a:p>
          </p:txBody>
        </p:sp>
        <p:sp>
          <p:nvSpPr>
            <p:cNvPr id="61" name="object 61"/>
            <p:cNvSpPr/>
            <p:nvPr/>
          </p:nvSpPr>
          <p:spPr>
            <a:xfrm>
              <a:off x="3149951" y="2147500"/>
              <a:ext cx="1064895" cy="269240"/>
            </a:xfrm>
            <a:custGeom>
              <a:avLst/>
              <a:gdLst/>
              <a:ahLst/>
              <a:cxnLst/>
              <a:rect l="l" t="t" r="r" b="b"/>
              <a:pathLst>
                <a:path w="1064895" h="269239">
                  <a:moveTo>
                    <a:pt x="214630" y="0"/>
                  </a:moveTo>
                  <a:lnTo>
                    <a:pt x="214630" y="269240"/>
                  </a:lnTo>
                </a:path>
                <a:path w="1064895" h="269239">
                  <a:moveTo>
                    <a:pt x="425453" y="0"/>
                  </a:moveTo>
                  <a:lnTo>
                    <a:pt x="425453" y="269240"/>
                  </a:lnTo>
                </a:path>
                <a:path w="1064895" h="269239">
                  <a:moveTo>
                    <a:pt x="636276" y="0"/>
                  </a:moveTo>
                  <a:lnTo>
                    <a:pt x="636276" y="269240"/>
                  </a:lnTo>
                </a:path>
                <a:path w="1064895" h="269239">
                  <a:moveTo>
                    <a:pt x="847099" y="0"/>
                  </a:moveTo>
                  <a:lnTo>
                    <a:pt x="847099" y="269240"/>
                  </a:lnTo>
                </a:path>
                <a:path w="1064895" h="269239">
                  <a:moveTo>
                    <a:pt x="6350" y="0"/>
                  </a:moveTo>
                  <a:lnTo>
                    <a:pt x="6350" y="269240"/>
                  </a:lnTo>
                </a:path>
                <a:path w="1064895" h="269239">
                  <a:moveTo>
                    <a:pt x="1057922" y="0"/>
                  </a:moveTo>
                  <a:lnTo>
                    <a:pt x="1057922" y="269240"/>
                  </a:lnTo>
                </a:path>
                <a:path w="1064895" h="269239">
                  <a:moveTo>
                    <a:pt x="0" y="6350"/>
                  </a:moveTo>
                  <a:lnTo>
                    <a:pt x="1064272" y="635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700"/>
            </a:p>
          </p:txBody>
        </p:sp>
        <p:sp>
          <p:nvSpPr>
            <p:cNvPr id="62" name="object 62"/>
            <p:cNvSpPr/>
            <p:nvPr/>
          </p:nvSpPr>
          <p:spPr>
            <a:xfrm>
              <a:off x="3149951" y="2397690"/>
              <a:ext cx="1064895" cy="0"/>
            </a:xfrm>
            <a:custGeom>
              <a:avLst/>
              <a:gdLst/>
              <a:ahLst/>
              <a:cxnLst/>
              <a:rect l="l" t="t" r="r" b="b"/>
              <a:pathLst>
                <a:path w="1064895">
                  <a:moveTo>
                    <a:pt x="0" y="0"/>
                  </a:moveTo>
                  <a:lnTo>
                    <a:pt x="1064272" y="0"/>
                  </a:lnTo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700"/>
            </a:p>
          </p:txBody>
        </p:sp>
      </p:grpSp>
      <p:graphicFrame>
        <p:nvGraphicFramePr>
          <p:cNvPr id="63" name="object 63"/>
          <p:cNvGraphicFramePr>
            <a:graphicFrameLocks noGrp="1"/>
          </p:cNvGraphicFramePr>
          <p:nvPr/>
        </p:nvGraphicFramePr>
        <p:xfrm>
          <a:off x="1585423" y="2666573"/>
          <a:ext cx="2245042" cy="23634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124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62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62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623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333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3242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1813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36220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FFFFFF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D966"/>
                    </a:solidFill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57150">
                      <a:solidFill>
                        <a:srgbClr val="FFFFFF"/>
                      </a:solidFill>
                      <a:prstDash val="solid"/>
                    </a:lnB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0493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FFFFFF"/>
                      </a:solidFill>
                      <a:prstDash val="solid"/>
                    </a:lnR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D966"/>
                    </a:solidFill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D966"/>
                    </a:solidFill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D966"/>
                    </a:solidFill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D966"/>
                    </a:solidFill>
                  </a:tcPr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57150">
                      <a:solidFill>
                        <a:srgbClr val="FFFFFF"/>
                      </a:solidFill>
                      <a:prstDash val="solid"/>
                    </a:lnB>
                    <a:solidFill>
                      <a:srgbClr val="FFD966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57150">
                      <a:solidFill>
                        <a:srgbClr val="FFFFFF"/>
                      </a:solidFill>
                      <a:prstDash val="solid"/>
                    </a:lnB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5733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12700">
                      <a:solidFill>
                        <a:srgbClr val="FFFFFF"/>
                      </a:solidFill>
                      <a:prstDash val="solid"/>
                    </a:lnR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D966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D966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D966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D966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57150">
                      <a:solidFill>
                        <a:srgbClr val="FFFFFF"/>
                      </a:solidFill>
                      <a:prstDash val="solid"/>
                    </a:lnB>
                    <a:solidFill>
                      <a:srgbClr val="FFD966"/>
                    </a:solidFill>
                  </a:tcPr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571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9535"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57150">
                      <a:solidFill>
                        <a:srgbClr val="FFFFFF"/>
                      </a:solidFill>
                      <a:prstDash val="solid"/>
                    </a:lnB>
                    <a:solidFill>
                      <a:srgbClr val="FFD966"/>
                    </a:solidFill>
                  </a:tcPr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57150">
                      <a:solidFill>
                        <a:srgbClr val="FFFFFF"/>
                      </a:solidFill>
                      <a:prstDash val="solid"/>
                    </a:lnB>
                    <a:solidFill>
                      <a:srgbClr val="FFD966"/>
                    </a:solidFill>
                  </a:tcPr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57150">
                      <a:solidFill>
                        <a:srgbClr val="FFFFFF"/>
                      </a:solidFill>
                      <a:prstDash val="solid"/>
                    </a:lnB>
                    <a:solidFill>
                      <a:srgbClr val="FFD966"/>
                    </a:solidFill>
                  </a:tcPr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57150">
                      <a:solidFill>
                        <a:srgbClr val="FFFFFF"/>
                      </a:solidFill>
                      <a:prstDash val="solid"/>
                    </a:lnB>
                    <a:solidFill>
                      <a:srgbClr val="FFD966"/>
                    </a:solidFill>
                  </a:tcPr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57150">
                      <a:solidFill>
                        <a:srgbClr val="FFFFFF"/>
                      </a:solidFill>
                      <a:prstDash val="solid"/>
                    </a:lnB>
                    <a:solidFill>
                      <a:srgbClr val="FFD966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57150">
                      <a:solidFill>
                        <a:srgbClr val="FFFFFF"/>
                      </a:solidFill>
                      <a:prstDash val="solid"/>
                    </a:lnB>
                    <a:solidFill>
                      <a:srgbClr val="FFD966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571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9543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57150">
                      <a:solidFill>
                        <a:srgbClr val="FFFFFF"/>
                      </a:solidFill>
                      <a:prstDash val="solid"/>
                    </a:lnB>
                    <a:solidFill>
                      <a:srgbClr val="FFD966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57150">
                      <a:solidFill>
                        <a:srgbClr val="FFFFFF"/>
                      </a:solidFill>
                      <a:prstDash val="solid"/>
                    </a:lnB>
                    <a:solidFill>
                      <a:srgbClr val="FFD966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57150">
                      <a:solidFill>
                        <a:srgbClr val="FFFFFF"/>
                      </a:solidFill>
                      <a:prstDash val="solid"/>
                    </a:lnB>
                    <a:solidFill>
                      <a:srgbClr val="FFD966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57150">
                      <a:solidFill>
                        <a:srgbClr val="FFFFFF"/>
                      </a:solidFill>
                      <a:prstDash val="solid"/>
                    </a:lnB>
                    <a:solidFill>
                      <a:srgbClr val="FFD966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57150">
                      <a:solidFill>
                        <a:srgbClr val="FFFFFF"/>
                      </a:solidFill>
                      <a:prstDash val="solid"/>
                    </a:lnB>
                    <a:solidFill>
                      <a:srgbClr val="FFD966"/>
                    </a:solidFill>
                  </a:tcPr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71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FD966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571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6683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57150">
                      <a:solidFill>
                        <a:srgbClr val="FFFFFF"/>
                      </a:solidFill>
                      <a:prstDash val="solid"/>
                    </a:lnB>
                    <a:solidFill>
                      <a:srgbClr val="FFD966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57150">
                      <a:solidFill>
                        <a:srgbClr val="FFFFFF"/>
                      </a:solidFill>
                      <a:prstDash val="solid"/>
                    </a:lnB>
                    <a:solidFill>
                      <a:srgbClr val="FFD966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57150">
                      <a:solidFill>
                        <a:srgbClr val="FFFFFF"/>
                      </a:solidFill>
                      <a:prstDash val="solid"/>
                    </a:lnB>
                    <a:solidFill>
                      <a:srgbClr val="FFD966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57150">
                      <a:solidFill>
                        <a:srgbClr val="FFFFFF"/>
                      </a:solidFill>
                      <a:prstDash val="solid"/>
                    </a:lnB>
                    <a:solidFill>
                      <a:srgbClr val="FFD966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57150">
                      <a:solidFill>
                        <a:srgbClr val="FFFFFF"/>
                      </a:solidFill>
                      <a:prstDash val="solid"/>
                    </a:lnB>
                    <a:solidFill>
                      <a:srgbClr val="FFD966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71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FD966"/>
                    </a:solidFill>
                  </a:tcPr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8585"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571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FD966"/>
                    </a:solidFill>
                  </a:tcPr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571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FD966"/>
                    </a:solidFill>
                  </a:tcPr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571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FD966"/>
                    </a:solidFill>
                  </a:tcPr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571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FD966"/>
                    </a:solidFill>
                  </a:tcPr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71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FD966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71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FD966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8588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571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FD966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571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FD966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571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FD966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571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FD966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71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FD966"/>
                    </a:solidFill>
                  </a:tcPr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FD966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7638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571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FD966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571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FD966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571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FD966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571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FD966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71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FD966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FD966"/>
                    </a:solidFill>
                  </a:tcPr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88583"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FD966"/>
                    </a:solidFill>
                  </a:tcPr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FD966"/>
                    </a:solidFill>
                  </a:tcPr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FD966"/>
                    </a:solidFill>
                  </a:tcPr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FD966"/>
                    </a:solidFill>
                  </a:tcPr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FD966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FD966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28588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FD966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FD966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FD966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FD966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FD966"/>
                    </a:solidFill>
                  </a:tcPr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FD966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47638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FD966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FD966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FD966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FD966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FD966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FD966"/>
                    </a:solidFill>
                  </a:tcPr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88583"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FD966"/>
                    </a:solidFill>
                  </a:tcPr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FD966"/>
                    </a:solidFill>
                  </a:tcPr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FD966"/>
                    </a:solidFill>
                  </a:tcPr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FD966"/>
                    </a:solidFill>
                  </a:tcPr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FD966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FD966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28588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FD966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FD966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FD966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FD966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FD966"/>
                    </a:solidFill>
                  </a:tcPr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FD966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47638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FD966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FD966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FD966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FD966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FD966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FD966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22860">
                        <a:lnSpc>
                          <a:spcPts val="860"/>
                        </a:lnSpc>
                        <a:spcBef>
                          <a:spcPts val="28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..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3340" marB="0">
                    <a:lnL w="12700">
                      <a:solidFill>
                        <a:srgbClr val="FFFFFF"/>
                      </a:solidFill>
                      <a:prstDash val="solid"/>
                    </a:lnL>
                    <a:lnT w="38100">
                      <a:solidFill>
                        <a:srgbClr val="FFFFFF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94584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FD966"/>
                    </a:solidFill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FD966"/>
                    </a:solidFill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FD966"/>
                    </a:solidFill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FD966"/>
                    </a:solidFill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FD966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FD966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5560" marB="0">
                    <a:lnL w="12700">
                      <a:solidFill>
                        <a:srgbClr val="FFFFFF"/>
                      </a:solidFill>
                      <a:prstDash val="solid"/>
                    </a:lnL>
                    <a:lnT w="38100">
                      <a:solidFill>
                        <a:srgbClr val="FFFFFF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762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FD966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FD966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FD966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FD966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FD966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04775">
                        <a:lnSpc>
                          <a:spcPts val="900"/>
                        </a:lnSpc>
                        <a:spcBef>
                          <a:spcPts val="455"/>
                        </a:spcBef>
                      </a:pPr>
                      <a:r>
                        <a:rPr sz="1800" spc="-50" dirty="0">
                          <a:latin typeface="Calibri"/>
                          <a:cs typeface="Calibri"/>
                        </a:rPr>
                        <a:t>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86678" marB="0">
                    <a:lnL w="12700">
                      <a:solidFill>
                        <a:srgbClr val="FFFFFF"/>
                      </a:solidFill>
                      <a:prstDash val="solid"/>
                    </a:lnL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  <p:sp>
        <p:nvSpPr>
          <p:cNvPr id="64" name="object 64" descr="$PPTXTitle"/>
          <p:cNvSpPr txBox="1">
            <a:spLocks noGrp="1"/>
          </p:cNvSpPr>
          <p:nvPr>
            <p:ph type="title"/>
          </p:nvPr>
        </p:nvSpPr>
        <p:spPr>
          <a:xfrm>
            <a:off x="685800" y="747912"/>
            <a:ext cx="12344400" cy="1042593"/>
          </a:xfrm>
          <a:prstGeom prst="rect">
            <a:avLst/>
          </a:prstGeom>
        </p:spPr>
        <p:txBody>
          <a:bodyPr vert="horz" wrap="square" lIns="0" tIns="361950" rIns="0" bIns="0" rtlCol="0" anchor="ctr">
            <a:spAutoFit/>
          </a:bodyPr>
          <a:lstStyle/>
          <a:p>
            <a:pPr marL="5402580">
              <a:spcBef>
                <a:spcPts val="150"/>
              </a:spcBef>
            </a:pPr>
            <a:r>
              <a:rPr spc="-30" dirty="0"/>
              <a:t>Multi-</a:t>
            </a:r>
            <a:r>
              <a:rPr dirty="0"/>
              <a:t>Head</a:t>
            </a:r>
            <a:r>
              <a:rPr spc="-60" dirty="0"/>
              <a:t> </a:t>
            </a:r>
            <a:r>
              <a:rPr spc="-15" dirty="0"/>
              <a:t>Attention</a:t>
            </a:r>
          </a:p>
        </p:txBody>
      </p:sp>
      <p:sp>
        <p:nvSpPr>
          <p:cNvPr id="65" name="object 65"/>
          <p:cNvSpPr txBox="1"/>
          <p:nvPr/>
        </p:nvSpPr>
        <p:spPr>
          <a:xfrm>
            <a:off x="1035548" y="4995520"/>
            <a:ext cx="2522220" cy="1083310"/>
          </a:xfrm>
          <a:prstGeom prst="rect">
            <a:avLst/>
          </a:prstGeom>
        </p:spPr>
        <p:txBody>
          <a:bodyPr vert="horz" wrap="square" lIns="0" tIns="138113" rIns="0" bIns="0" rtlCol="0">
            <a:spAutoFit/>
          </a:bodyPr>
          <a:lstStyle/>
          <a:p>
            <a:pPr marR="291465" algn="r">
              <a:spcBef>
                <a:spcPts val="1088"/>
              </a:spcBef>
            </a:pPr>
            <a:r>
              <a:rPr spc="-75" dirty="0">
                <a:latin typeface="Calibri"/>
                <a:cs typeface="Calibri"/>
              </a:rPr>
              <a:t>1</a:t>
            </a:r>
            <a:endParaRPr>
              <a:latin typeface="Calibri"/>
              <a:cs typeface="Calibri"/>
            </a:endParaRPr>
          </a:p>
          <a:p>
            <a:pPr marL="57150">
              <a:spcBef>
                <a:spcPts val="1575"/>
              </a:spcBef>
            </a:pPr>
            <a:r>
              <a:rPr sz="4500" spc="-123" baseline="11111" dirty="0">
                <a:solidFill>
                  <a:srgbClr val="FF0000"/>
                </a:solidFill>
                <a:latin typeface="Calibri"/>
                <a:cs typeface="Calibri"/>
              </a:rPr>
              <a:t>W</a:t>
            </a:r>
            <a:r>
              <a:rPr sz="1950" spc="-83" dirty="0">
                <a:solidFill>
                  <a:srgbClr val="FF0000"/>
                </a:solidFill>
                <a:latin typeface="Calibri"/>
                <a:cs typeface="Calibri"/>
              </a:rPr>
              <a:t>Q1,</a:t>
            </a:r>
            <a:r>
              <a:rPr sz="1950" spc="-23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4500" spc="-123" baseline="11111" dirty="0">
                <a:solidFill>
                  <a:srgbClr val="FF0000"/>
                </a:solidFill>
                <a:latin typeface="Calibri"/>
                <a:cs typeface="Calibri"/>
              </a:rPr>
              <a:t>W</a:t>
            </a:r>
            <a:r>
              <a:rPr sz="1950" spc="-83" dirty="0">
                <a:solidFill>
                  <a:srgbClr val="FF0000"/>
                </a:solidFill>
                <a:latin typeface="Calibri"/>
                <a:cs typeface="Calibri"/>
              </a:rPr>
              <a:t>Q2,</a:t>
            </a:r>
            <a:r>
              <a:rPr sz="1950" spc="-23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950" spc="480" dirty="0">
                <a:solidFill>
                  <a:srgbClr val="FF0000"/>
                </a:solidFill>
                <a:latin typeface="Calibri"/>
                <a:cs typeface="Calibri"/>
              </a:rPr>
              <a:t>…</a:t>
            </a:r>
            <a:r>
              <a:rPr sz="1950" spc="8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4500" spc="-45" baseline="11111" dirty="0">
                <a:solidFill>
                  <a:srgbClr val="FF0000"/>
                </a:solidFill>
                <a:latin typeface="Calibri"/>
                <a:cs typeface="Calibri"/>
              </a:rPr>
              <a:t>W</a:t>
            </a:r>
            <a:r>
              <a:rPr sz="1950" spc="-30" dirty="0">
                <a:solidFill>
                  <a:srgbClr val="FF0000"/>
                </a:solidFill>
                <a:latin typeface="Calibri"/>
                <a:cs typeface="Calibri"/>
              </a:rPr>
              <a:t>QH,</a:t>
            </a:r>
            <a:endParaRPr sz="1950">
              <a:latin typeface="Calibri"/>
              <a:cs typeface="Calibri"/>
            </a:endParaRPr>
          </a:p>
        </p:txBody>
      </p:sp>
      <p:grpSp>
        <p:nvGrpSpPr>
          <p:cNvPr id="66" name="object 66"/>
          <p:cNvGrpSpPr/>
          <p:nvPr/>
        </p:nvGrpSpPr>
        <p:grpSpPr>
          <a:xfrm>
            <a:off x="12413873" y="2493097"/>
            <a:ext cx="3094671" cy="5462588"/>
            <a:chOff x="8275915" y="1662064"/>
            <a:chExt cx="2063114" cy="3641725"/>
          </a:xfrm>
        </p:grpSpPr>
        <p:pic>
          <p:nvPicPr>
            <p:cNvPr id="67" name="object 6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57616" y="1816607"/>
              <a:ext cx="1981200" cy="3486912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84464" y="1670303"/>
              <a:ext cx="2036064" cy="2319528"/>
            </a:xfrm>
            <a:prstGeom prst="rect">
              <a:avLst/>
            </a:prstGeom>
          </p:spPr>
        </p:pic>
        <p:sp>
          <p:nvSpPr>
            <p:cNvPr id="69" name="object 69"/>
            <p:cNvSpPr/>
            <p:nvPr/>
          </p:nvSpPr>
          <p:spPr>
            <a:xfrm>
              <a:off x="8280678" y="1666826"/>
              <a:ext cx="2044064" cy="2326640"/>
            </a:xfrm>
            <a:custGeom>
              <a:avLst/>
              <a:gdLst/>
              <a:ahLst/>
              <a:cxnLst/>
              <a:rect l="l" t="t" r="r" b="b"/>
              <a:pathLst>
                <a:path w="2044065" h="2326640">
                  <a:moveTo>
                    <a:pt x="0" y="0"/>
                  </a:moveTo>
                  <a:lnTo>
                    <a:pt x="2043529" y="0"/>
                  </a:lnTo>
                  <a:lnTo>
                    <a:pt x="2043529" y="2326042"/>
                  </a:lnTo>
                  <a:lnTo>
                    <a:pt x="0" y="2326042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700"/>
            </a:p>
          </p:txBody>
        </p:sp>
      </p:grpSp>
      <p:graphicFrame>
        <p:nvGraphicFramePr>
          <p:cNvPr id="70" name="object 70"/>
          <p:cNvGraphicFramePr>
            <a:graphicFrameLocks noGrp="1"/>
          </p:cNvGraphicFramePr>
          <p:nvPr/>
        </p:nvGraphicFramePr>
        <p:xfrm>
          <a:off x="2026330" y="7063262"/>
          <a:ext cx="1577339" cy="184784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124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62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62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623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1623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6671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57150">
                      <a:solidFill>
                        <a:srgbClr val="FFFFFF"/>
                      </a:solidFill>
                      <a:prstDash val="soli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57150">
                      <a:solidFill>
                        <a:srgbClr val="FFFFFF"/>
                      </a:solidFill>
                      <a:prstDash val="soli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57150">
                      <a:solidFill>
                        <a:srgbClr val="FFFFFF"/>
                      </a:solidFill>
                      <a:prstDash val="soli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57150">
                      <a:solidFill>
                        <a:srgbClr val="FFFFFF"/>
                      </a:solidFill>
                      <a:prstDash val="soli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57150">
                      <a:solidFill>
                        <a:srgbClr val="FFFFFF"/>
                      </a:solidFill>
                      <a:prstDash val="soli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576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571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571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571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571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571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480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480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71" name="object 7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131387" y="9736491"/>
            <a:ext cx="1282130" cy="337401"/>
          </a:xfrm>
          <a:prstGeom prst="rect">
            <a:avLst/>
          </a:prstGeom>
        </p:spPr>
      </p:pic>
      <p:sp>
        <p:nvSpPr>
          <p:cNvPr id="72" name="object 72"/>
          <p:cNvSpPr txBox="1"/>
          <p:nvPr/>
        </p:nvSpPr>
        <p:spPr>
          <a:xfrm>
            <a:off x="3956582" y="4296917"/>
            <a:ext cx="180975" cy="296235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spc="-75" dirty="0">
                <a:latin typeface="Calibri"/>
                <a:cs typeface="Calibri"/>
              </a:rPr>
              <a:t>H</a:t>
            </a:r>
            <a:endParaRPr>
              <a:latin typeface="Calibri"/>
              <a:cs typeface="Calibri"/>
            </a:endParaRPr>
          </a:p>
        </p:txBody>
      </p:sp>
      <p:sp>
        <p:nvSpPr>
          <p:cNvPr id="73" name="object 73"/>
          <p:cNvSpPr txBox="1"/>
          <p:nvPr/>
        </p:nvSpPr>
        <p:spPr>
          <a:xfrm>
            <a:off x="7151570" y="4324351"/>
            <a:ext cx="180975" cy="296235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spc="-75" dirty="0">
                <a:latin typeface="Calibri"/>
                <a:cs typeface="Calibri"/>
              </a:rPr>
              <a:t>H</a:t>
            </a:r>
            <a:endParaRPr>
              <a:latin typeface="Calibri"/>
              <a:cs typeface="Calibri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6732470" y="4612385"/>
            <a:ext cx="152400" cy="296235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spc="-38" dirty="0">
                <a:latin typeface="Calibri"/>
                <a:cs typeface="Calibri"/>
              </a:rPr>
              <a:t>..</a:t>
            </a:r>
            <a:endParaRPr>
              <a:latin typeface="Calibri"/>
              <a:cs typeface="Calibri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6522920" y="4877563"/>
            <a:ext cx="154305" cy="296235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spc="-75" dirty="0">
                <a:latin typeface="Calibri"/>
                <a:cs typeface="Calibri"/>
              </a:rPr>
              <a:t>2</a:t>
            </a:r>
            <a:endParaRPr>
              <a:latin typeface="Calibri"/>
              <a:cs typeface="Calibri"/>
            </a:endParaRPr>
          </a:p>
        </p:txBody>
      </p:sp>
      <p:sp>
        <p:nvSpPr>
          <p:cNvPr id="76" name="object 76"/>
          <p:cNvSpPr txBox="1"/>
          <p:nvPr/>
        </p:nvSpPr>
        <p:spPr>
          <a:xfrm>
            <a:off x="6313370" y="5147311"/>
            <a:ext cx="154305" cy="296235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spc="-75" dirty="0">
                <a:latin typeface="Calibri"/>
                <a:cs typeface="Calibri"/>
              </a:rPr>
              <a:t>1</a:t>
            </a:r>
            <a:endParaRPr>
              <a:latin typeface="Calibri"/>
              <a:cs typeface="Calibri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4599150" y="5662422"/>
            <a:ext cx="2457450" cy="480901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57150">
              <a:spcBef>
                <a:spcPts val="150"/>
              </a:spcBef>
            </a:pPr>
            <a:r>
              <a:rPr sz="4500" spc="-56" baseline="11111" dirty="0">
                <a:solidFill>
                  <a:srgbClr val="FF0000"/>
                </a:solidFill>
                <a:latin typeface="Calibri"/>
                <a:cs typeface="Calibri"/>
              </a:rPr>
              <a:t>W</a:t>
            </a:r>
            <a:r>
              <a:rPr sz="1950" spc="-38" dirty="0">
                <a:solidFill>
                  <a:srgbClr val="FF0000"/>
                </a:solidFill>
                <a:latin typeface="Calibri"/>
                <a:cs typeface="Calibri"/>
              </a:rPr>
              <a:t>K1,</a:t>
            </a:r>
            <a:r>
              <a:rPr sz="1950" spc="-6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4500" spc="-56" baseline="11111" dirty="0">
                <a:solidFill>
                  <a:srgbClr val="FF0000"/>
                </a:solidFill>
                <a:latin typeface="Calibri"/>
                <a:cs typeface="Calibri"/>
              </a:rPr>
              <a:t>W</a:t>
            </a:r>
            <a:r>
              <a:rPr sz="1950" spc="-38" dirty="0">
                <a:solidFill>
                  <a:srgbClr val="FF0000"/>
                </a:solidFill>
                <a:latin typeface="Calibri"/>
                <a:cs typeface="Calibri"/>
              </a:rPr>
              <a:t>K2,</a:t>
            </a:r>
            <a:r>
              <a:rPr sz="1950" spc="-53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950" spc="480" dirty="0">
                <a:solidFill>
                  <a:srgbClr val="FF0000"/>
                </a:solidFill>
                <a:latin typeface="Calibri"/>
                <a:cs typeface="Calibri"/>
              </a:rPr>
              <a:t>…</a:t>
            </a:r>
            <a:r>
              <a:rPr sz="1950" spc="-38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4500" spc="-45" baseline="11111" dirty="0">
                <a:solidFill>
                  <a:srgbClr val="FF0000"/>
                </a:solidFill>
                <a:latin typeface="Calibri"/>
                <a:cs typeface="Calibri"/>
              </a:rPr>
              <a:t>W</a:t>
            </a:r>
            <a:r>
              <a:rPr sz="1950" spc="-30" dirty="0">
                <a:solidFill>
                  <a:srgbClr val="FF0000"/>
                </a:solidFill>
                <a:latin typeface="Calibri"/>
                <a:cs typeface="Calibri"/>
              </a:rPr>
              <a:t>KH,</a:t>
            </a:r>
            <a:endParaRPr sz="1950">
              <a:latin typeface="Calibri"/>
              <a:cs typeface="Calibri"/>
            </a:endParaRPr>
          </a:p>
        </p:txBody>
      </p:sp>
      <p:grpSp>
        <p:nvGrpSpPr>
          <p:cNvPr id="78" name="object 78"/>
          <p:cNvGrpSpPr/>
          <p:nvPr/>
        </p:nvGrpSpPr>
        <p:grpSpPr>
          <a:xfrm>
            <a:off x="7864431" y="2685623"/>
            <a:ext cx="2324100" cy="2403158"/>
            <a:chOff x="5242954" y="1790415"/>
            <a:chExt cx="1549400" cy="1602105"/>
          </a:xfrm>
        </p:grpSpPr>
        <p:sp>
          <p:nvSpPr>
            <p:cNvPr id="79" name="object 79"/>
            <p:cNvSpPr/>
            <p:nvPr/>
          </p:nvSpPr>
          <p:spPr>
            <a:xfrm>
              <a:off x="5734367" y="2786887"/>
              <a:ext cx="1052195" cy="243840"/>
            </a:xfrm>
            <a:custGeom>
              <a:avLst/>
              <a:gdLst/>
              <a:ahLst/>
              <a:cxnLst/>
              <a:rect l="l" t="t" r="r" b="b"/>
              <a:pathLst>
                <a:path w="1052195" h="243839">
                  <a:moveTo>
                    <a:pt x="1051572" y="0"/>
                  </a:moveTo>
                  <a:lnTo>
                    <a:pt x="1051572" y="0"/>
                  </a:lnTo>
                  <a:lnTo>
                    <a:pt x="0" y="0"/>
                  </a:lnTo>
                  <a:lnTo>
                    <a:pt x="0" y="243840"/>
                  </a:lnTo>
                  <a:lnTo>
                    <a:pt x="1051572" y="243840"/>
                  </a:lnTo>
                  <a:lnTo>
                    <a:pt x="1051572" y="0"/>
                  </a:lnTo>
                  <a:close/>
                </a:path>
              </a:pathLst>
            </a:custGeom>
            <a:solidFill>
              <a:srgbClr val="A9D18E"/>
            </a:solidFill>
          </p:spPr>
          <p:txBody>
            <a:bodyPr wrap="square" lIns="0" tIns="0" rIns="0" bIns="0" rtlCol="0"/>
            <a:lstStyle/>
            <a:p>
              <a:endParaRPr sz="2700"/>
            </a:p>
          </p:txBody>
        </p:sp>
        <p:sp>
          <p:nvSpPr>
            <p:cNvPr id="80" name="object 80"/>
            <p:cNvSpPr/>
            <p:nvPr/>
          </p:nvSpPr>
          <p:spPr>
            <a:xfrm>
              <a:off x="6575127" y="2780529"/>
              <a:ext cx="210820" cy="269240"/>
            </a:xfrm>
            <a:custGeom>
              <a:avLst/>
              <a:gdLst/>
              <a:ahLst/>
              <a:cxnLst/>
              <a:rect l="l" t="t" r="r" b="b"/>
              <a:pathLst>
                <a:path w="210820" h="269239">
                  <a:moveTo>
                    <a:pt x="0" y="0"/>
                  </a:moveTo>
                  <a:lnTo>
                    <a:pt x="0" y="269240"/>
                  </a:lnTo>
                </a:path>
                <a:path w="210820" h="269239">
                  <a:moveTo>
                    <a:pt x="210823" y="0"/>
                  </a:moveTo>
                  <a:lnTo>
                    <a:pt x="210823" y="26924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700"/>
            </a:p>
          </p:txBody>
        </p:sp>
        <p:sp>
          <p:nvSpPr>
            <p:cNvPr id="81" name="object 81"/>
            <p:cNvSpPr/>
            <p:nvPr/>
          </p:nvSpPr>
          <p:spPr>
            <a:xfrm>
              <a:off x="6551606" y="2786879"/>
              <a:ext cx="241300" cy="0"/>
            </a:xfrm>
            <a:custGeom>
              <a:avLst/>
              <a:gdLst/>
              <a:ahLst/>
              <a:cxnLst/>
              <a:rect l="l" t="t" r="r" b="b"/>
              <a:pathLst>
                <a:path w="241300">
                  <a:moveTo>
                    <a:pt x="0" y="0"/>
                  </a:moveTo>
                  <a:lnTo>
                    <a:pt x="240694" y="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700"/>
            </a:p>
          </p:txBody>
        </p:sp>
        <p:sp>
          <p:nvSpPr>
            <p:cNvPr id="82" name="object 82"/>
            <p:cNvSpPr/>
            <p:nvPr/>
          </p:nvSpPr>
          <p:spPr>
            <a:xfrm>
              <a:off x="6551606" y="3030719"/>
              <a:ext cx="241300" cy="0"/>
            </a:xfrm>
            <a:custGeom>
              <a:avLst/>
              <a:gdLst/>
              <a:ahLst/>
              <a:cxnLst/>
              <a:rect l="l" t="t" r="r" b="b"/>
              <a:pathLst>
                <a:path w="241300">
                  <a:moveTo>
                    <a:pt x="0" y="0"/>
                  </a:moveTo>
                  <a:lnTo>
                    <a:pt x="240694" y="0"/>
                  </a:lnTo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700"/>
            </a:p>
          </p:txBody>
        </p:sp>
        <p:sp>
          <p:nvSpPr>
            <p:cNvPr id="83" name="object 83"/>
            <p:cNvSpPr/>
            <p:nvPr/>
          </p:nvSpPr>
          <p:spPr>
            <a:xfrm>
              <a:off x="5734367" y="2543047"/>
              <a:ext cx="1052195" cy="243840"/>
            </a:xfrm>
            <a:custGeom>
              <a:avLst/>
              <a:gdLst/>
              <a:ahLst/>
              <a:cxnLst/>
              <a:rect l="l" t="t" r="r" b="b"/>
              <a:pathLst>
                <a:path w="1052195" h="243839">
                  <a:moveTo>
                    <a:pt x="1051572" y="0"/>
                  </a:moveTo>
                  <a:lnTo>
                    <a:pt x="1051572" y="0"/>
                  </a:lnTo>
                  <a:lnTo>
                    <a:pt x="0" y="0"/>
                  </a:lnTo>
                  <a:lnTo>
                    <a:pt x="0" y="243840"/>
                  </a:lnTo>
                  <a:lnTo>
                    <a:pt x="1051572" y="243840"/>
                  </a:lnTo>
                  <a:lnTo>
                    <a:pt x="1051572" y="0"/>
                  </a:lnTo>
                  <a:close/>
                </a:path>
              </a:pathLst>
            </a:custGeom>
            <a:solidFill>
              <a:srgbClr val="A9D18E"/>
            </a:solidFill>
          </p:spPr>
          <p:txBody>
            <a:bodyPr wrap="square" lIns="0" tIns="0" rIns="0" bIns="0" rtlCol="0"/>
            <a:lstStyle/>
            <a:p>
              <a:endParaRPr sz="2700"/>
            </a:p>
          </p:txBody>
        </p:sp>
        <p:sp>
          <p:nvSpPr>
            <p:cNvPr id="84" name="object 84"/>
            <p:cNvSpPr/>
            <p:nvPr/>
          </p:nvSpPr>
          <p:spPr>
            <a:xfrm>
              <a:off x="6575127" y="2536689"/>
              <a:ext cx="210820" cy="269240"/>
            </a:xfrm>
            <a:custGeom>
              <a:avLst/>
              <a:gdLst/>
              <a:ahLst/>
              <a:cxnLst/>
              <a:rect l="l" t="t" r="r" b="b"/>
              <a:pathLst>
                <a:path w="210820" h="269239">
                  <a:moveTo>
                    <a:pt x="0" y="0"/>
                  </a:moveTo>
                  <a:lnTo>
                    <a:pt x="0" y="269240"/>
                  </a:lnTo>
                </a:path>
                <a:path w="210820" h="269239">
                  <a:moveTo>
                    <a:pt x="210823" y="0"/>
                  </a:moveTo>
                  <a:lnTo>
                    <a:pt x="210823" y="26924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700"/>
            </a:p>
          </p:txBody>
        </p:sp>
        <p:sp>
          <p:nvSpPr>
            <p:cNvPr id="85" name="object 85"/>
            <p:cNvSpPr/>
            <p:nvPr/>
          </p:nvSpPr>
          <p:spPr>
            <a:xfrm>
              <a:off x="6551606" y="2543039"/>
              <a:ext cx="241300" cy="0"/>
            </a:xfrm>
            <a:custGeom>
              <a:avLst/>
              <a:gdLst/>
              <a:ahLst/>
              <a:cxnLst/>
              <a:rect l="l" t="t" r="r" b="b"/>
              <a:pathLst>
                <a:path w="241300">
                  <a:moveTo>
                    <a:pt x="0" y="0"/>
                  </a:moveTo>
                  <a:lnTo>
                    <a:pt x="240694" y="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700"/>
            </a:p>
          </p:txBody>
        </p:sp>
        <p:sp>
          <p:nvSpPr>
            <p:cNvPr id="86" name="object 86"/>
            <p:cNvSpPr/>
            <p:nvPr/>
          </p:nvSpPr>
          <p:spPr>
            <a:xfrm>
              <a:off x="6551606" y="2786879"/>
              <a:ext cx="241300" cy="0"/>
            </a:xfrm>
            <a:custGeom>
              <a:avLst/>
              <a:gdLst/>
              <a:ahLst/>
              <a:cxnLst/>
              <a:rect l="l" t="t" r="r" b="b"/>
              <a:pathLst>
                <a:path w="241300">
                  <a:moveTo>
                    <a:pt x="0" y="0"/>
                  </a:moveTo>
                  <a:lnTo>
                    <a:pt x="240694" y="0"/>
                  </a:lnTo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700"/>
            </a:p>
          </p:txBody>
        </p:sp>
        <p:sp>
          <p:nvSpPr>
            <p:cNvPr id="87" name="object 87"/>
            <p:cNvSpPr/>
            <p:nvPr/>
          </p:nvSpPr>
          <p:spPr>
            <a:xfrm>
              <a:off x="5734367" y="2299207"/>
              <a:ext cx="1052195" cy="243840"/>
            </a:xfrm>
            <a:custGeom>
              <a:avLst/>
              <a:gdLst/>
              <a:ahLst/>
              <a:cxnLst/>
              <a:rect l="l" t="t" r="r" b="b"/>
              <a:pathLst>
                <a:path w="1052195" h="243839">
                  <a:moveTo>
                    <a:pt x="1051572" y="0"/>
                  </a:moveTo>
                  <a:lnTo>
                    <a:pt x="1051572" y="0"/>
                  </a:lnTo>
                  <a:lnTo>
                    <a:pt x="0" y="0"/>
                  </a:lnTo>
                  <a:lnTo>
                    <a:pt x="0" y="243840"/>
                  </a:lnTo>
                  <a:lnTo>
                    <a:pt x="1051572" y="243840"/>
                  </a:lnTo>
                  <a:lnTo>
                    <a:pt x="1051572" y="0"/>
                  </a:lnTo>
                  <a:close/>
                </a:path>
              </a:pathLst>
            </a:custGeom>
            <a:solidFill>
              <a:srgbClr val="A9D18E"/>
            </a:solidFill>
          </p:spPr>
          <p:txBody>
            <a:bodyPr wrap="square" lIns="0" tIns="0" rIns="0" bIns="0" rtlCol="0"/>
            <a:lstStyle/>
            <a:p>
              <a:endParaRPr sz="2700"/>
            </a:p>
          </p:txBody>
        </p:sp>
        <p:sp>
          <p:nvSpPr>
            <p:cNvPr id="88" name="object 88"/>
            <p:cNvSpPr/>
            <p:nvPr/>
          </p:nvSpPr>
          <p:spPr>
            <a:xfrm>
              <a:off x="6575127" y="2292849"/>
              <a:ext cx="210820" cy="269240"/>
            </a:xfrm>
            <a:custGeom>
              <a:avLst/>
              <a:gdLst/>
              <a:ahLst/>
              <a:cxnLst/>
              <a:rect l="l" t="t" r="r" b="b"/>
              <a:pathLst>
                <a:path w="210820" h="269239">
                  <a:moveTo>
                    <a:pt x="0" y="0"/>
                  </a:moveTo>
                  <a:lnTo>
                    <a:pt x="0" y="269240"/>
                  </a:lnTo>
                </a:path>
                <a:path w="210820" h="269239">
                  <a:moveTo>
                    <a:pt x="210823" y="0"/>
                  </a:moveTo>
                  <a:lnTo>
                    <a:pt x="210823" y="26924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700"/>
            </a:p>
          </p:txBody>
        </p:sp>
        <p:sp>
          <p:nvSpPr>
            <p:cNvPr id="89" name="object 89"/>
            <p:cNvSpPr/>
            <p:nvPr/>
          </p:nvSpPr>
          <p:spPr>
            <a:xfrm>
              <a:off x="6551606" y="2299199"/>
              <a:ext cx="241300" cy="0"/>
            </a:xfrm>
            <a:custGeom>
              <a:avLst/>
              <a:gdLst/>
              <a:ahLst/>
              <a:cxnLst/>
              <a:rect l="l" t="t" r="r" b="b"/>
              <a:pathLst>
                <a:path w="241300">
                  <a:moveTo>
                    <a:pt x="0" y="0"/>
                  </a:moveTo>
                  <a:lnTo>
                    <a:pt x="240694" y="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700"/>
            </a:p>
          </p:txBody>
        </p:sp>
        <p:sp>
          <p:nvSpPr>
            <p:cNvPr id="90" name="object 90"/>
            <p:cNvSpPr/>
            <p:nvPr/>
          </p:nvSpPr>
          <p:spPr>
            <a:xfrm>
              <a:off x="6551606" y="2543039"/>
              <a:ext cx="241300" cy="0"/>
            </a:xfrm>
            <a:custGeom>
              <a:avLst/>
              <a:gdLst/>
              <a:ahLst/>
              <a:cxnLst/>
              <a:rect l="l" t="t" r="r" b="b"/>
              <a:pathLst>
                <a:path w="241300">
                  <a:moveTo>
                    <a:pt x="0" y="0"/>
                  </a:moveTo>
                  <a:lnTo>
                    <a:pt x="240694" y="0"/>
                  </a:lnTo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700"/>
            </a:p>
          </p:txBody>
        </p:sp>
        <p:sp>
          <p:nvSpPr>
            <p:cNvPr id="91" name="object 91"/>
            <p:cNvSpPr/>
            <p:nvPr/>
          </p:nvSpPr>
          <p:spPr>
            <a:xfrm>
              <a:off x="5734367" y="2055367"/>
              <a:ext cx="1052195" cy="243840"/>
            </a:xfrm>
            <a:custGeom>
              <a:avLst/>
              <a:gdLst/>
              <a:ahLst/>
              <a:cxnLst/>
              <a:rect l="l" t="t" r="r" b="b"/>
              <a:pathLst>
                <a:path w="1052195" h="243839">
                  <a:moveTo>
                    <a:pt x="1051572" y="0"/>
                  </a:moveTo>
                  <a:lnTo>
                    <a:pt x="1051572" y="0"/>
                  </a:lnTo>
                  <a:lnTo>
                    <a:pt x="0" y="0"/>
                  </a:lnTo>
                  <a:lnTo>
                    <a:pt x="0" y="243840"/>
                  </a:lnTo>
                  <a:lnTo>
                    <a:pt x="1051572" y="243840"/>
                  </a:lnTo>
                  <a:lnTo>
                    <a:pt x="1051572" y="0"/>
                  </a:lnTo>
                  <a:close/>
                </a:path>
              </a:pathLst>
            </a:custGeom>
            <a:solidFill>
              <a:srgbClr val="A9D18E"/>
            </a:solidFill>
          </p:spPr>
          <p:txBody>
            <a:bodyPr wrap="square" lIns="0" tIns="0" rIns="0" bIns="0" rtlCol="0"/>
            <a:lstStyle/>
            <a:p>
              <a:endParaRPr sz="2700"/>
            </a:p>
          </p:txBody>
        </p:sp>
        <p:sp>
          <p:nvSpPr>
            <p:cNvPr id="92" name="object 92"/>
            <p:cNvSpPr/>
            <p:nvPr/>
          </p:nvSpPr>
          <p:spPr>
            <a:xfrm>
              <a:off x="6364304" y="2198194"/>
              <a:ext cx="0" cy="15240"/>
            </a:xfrm>
            <a:custGeom>
              <a:avLst/>
              <a:gdLst/>
              <a:ahLst/>
              <a:cxnLst/>
              <a:rect l="l" t="t" r="r" b="b"/>
              <a:pathLst>
                <a:path h="15239">
                  <a:moveTo>
                    <a:pt x="0" y="0"/>
                  </a:moveTo>
                  <a:lnTo>
                    <a:pt x="0" y="14753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700"/>
            </a:p>
          </p:txBody>
        </p:sp>
        <p:sp>
          <p:nvSpPr>
            <p:cNvPr id="93" name="object 93"/>
            <p:cNvSpPr/>
            <p:nvPr/>
          </p:nvSpPr>
          <p:spPr>
            <a:xfrm>
              <a:off x="6575127" y="2049009"/>
              <a:ext cx="210820" cy="269240"/>
            </a:xfrm>
            <a:custGeom>
              <a:avLst/>
              <a:gdLst/>
              <a:ahLst/>
              <a:cxnLst/>
              <a:rect l="l" t="t" r="r" b="b"/>
              <a:pathLst>
                <a:path w="210820" h="269239">
                  <a:moveTo>
                    <a:pt x="0" y="0"/>
                  </a:moveTo>
                  <a:lnTo>
                    <a:pt x="0" y="269240"/>
                  </a:lnTo>
                </a:path>
                <a:path w="210820" h="269239">
                  <a:moveTo>
                    <a:pt x="210823" y="0"/>
                  </a:moveTo>
                  <a:lnTo>
                    <a:pt x="210823" y="26924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700"/>
            </a:p>
          </p:txBody>
        </p:sp>
        <p:sp>
          <p:nvSpPr>
            <p:cNvPr id="94" name="object 94"/>
            <p:cNvSpPr/>
            <p:nvPr/>
          </p:nvSpPr>
          <p:spPr>
            <a:xfrm>
              <a:off x="6551606" y="2055359"/>
              <a:ext cx="241300" cy="0"/>
            </a:xfrm>
            <a:custGeom>
              <a:avLst/>
              <a:gdLst/>
              <a:ahLst/>
              <a:cxnLst/>
              <a:rect l="l" t="t" r="r" b="b"/>
              <a:pathLst>
                <a:path w="241300">
                  <a:moveTo>
                    <a:pt x="0" y="0"/>
                  </a:moveTo>
                  <a:lnTo>
                    <a:pt x="240694" y="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700"/>
            </a:p>
          </p:txBody>
        </p:sp>
        <p:sp>
          <p:nvSpPr>
            <p:cNvPr id="95" name="object 95"/>
            <p:cNvSpPr/>
            <p:nvPr/>
          </p:nvSpPr>
          <p:spPr>
            <a:xfrm>
              <a:off x="6551606" y="2299199"/>
              <a:ext cx="241300" cy="0"/>
            </a:xfrm>
            <a:custGeom>
              <a:avLst/>
              <a:gdLst/>
              <a:ahLst/>
              <a:cxnLst/>
              <a:rect l="l" t="t" r="r" b="b"/>
              <a:pathLst>
                <a:path w="241300">
                  <a:moveTo>
                    <a:pt x="0" y="0"/>
                  </a:moveTo>
                  <a:lnTo>
                    <a:pt x="240694" y="0"/>
                  </a:lnTo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700"/>
            </a:p>
          </p:txBody>
        </p:sp>
        <p:sp>
          <p:nvSpPr>
            <p:cNvPr id="96" name="object 96"/>
            <p:cNvSpPr/>
            <p:nvPr/>
          </p:nvSpPr>
          <p:spPr>
            <a:xfrm>
              <a:off x="5734367" y="1796770"/>
              <a:ext cx="1052195" cy="243840"/>
            </a:xfrm>
            <a:custGeom>
              <a:avLst/>
              <a:gdLst/>
              <a:ahLst/>
              <a:cxnLst/>
              <a:rect l="l" t="t" r="r" b="b"/>
              <a:pathLst>
                <a:path w="1052195" h="243839">
                  <a:moveTo>
                    <a:pt x="1051572" y="0"/>
                  </a:moveTo>
                  <a:lnTo>
                    <a:pt x="1051572" y="0"/>
                  </a:lnTo>
                  <a:lnTo>
                    <a:pt x="0" y="0"/>
                  </a:lnTo>
                  <a:lnTo>
                    <a:pt x="0" y="243840"/>
                  </a:lnTo>
                  <a:lnTo>
                    <a:pt x="1051572" y="243840"/>
                  </a:lnTo>
                  <a:lnTo>
                    <a:pt x="1051572" y="0"/>
                  </a:lnTo>
                  <a:close/>
                </a:path>
              </a:pathLst>
            </a:custGeom>
            <a:solidFill>
              <a:srgbClr val="A9D18E"/>
            </a:solidFill>
          </p:spPr>
          <p:txBody>
            <a:bodyPr wrap="square" lIns="0" tIns="0" rIns="0" bIns="0" rtlCol="0"/>
            <a:lstStyle/>
            <a:p>
              <a:endParaRPr sz="2700"/>
            </a:p>
          </p:txBody>
        </p:sp>
        <p:sp>
          <p:nvSpPr>
            <p:cNvPr id="97" name="object 97"/>
            <p:cNvSpPr/>
            <p:nvPr/>
          </p:nvSpPr>
          <p:spPr>
            <a:xfrm>
              <a:off x="5942658" y="1790415"/>
              <a:ext cx="421640" cy="164465"/>
            </a:xfrm>
            <a:custGeom>
              <a:avLst/>
              <a:gdLst/>
              <a:ahLst/>
              <a:cxnLst/>
              <a:rect l="l" t="t" r="r" b="b"/>
              <a:pathLst>
                <a:path w="421639" h="164464">
                  <a:moveTo>
                    <a:pt x="0" y="0"/>
                  </a:moveTo>
                  <a:lnTo>
                    <a:pt x="0" y="163939"/>
                  </a:lnTo>
                </a:path>
                <a:path w="421639" h="164464">
                  <a:moveTo>
                    <a:pt x="210823" y="0"/>
                  </a:moveTo>
                  <a:lnTo>
                    <a:pt x="210823" y="163939"/>
                  </a:lnTo>
                </a:path>
                <a:path w="421639" h="164464">
                  <a:moveTo>
                    <a:pt x="421646" y="0"/>
                  </a:moveTo>
                  <a:lnTo>
                    <a:pt x="421646" y="163939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700"/>
            </a:p>
          </p:txBody>
        </p:sp>
        <p:sp>
          <p:nvSpPr>
            <p:cNvPr id="98" name="object 98"/>
            <p:cNvSpPr/>
            <p:nvPr/>
          </p:nvSpPr>
          <p:spPr>
            <a:xfrm>
              <a:off x="6575127" y="1790415"/>
              <a:ext cx="0" cy="269240"/>
            </a:xfrm>
            <a:custGeom>
              <a:avLst/>
              <a:gdLst/>
              <a:ahLst/>
              <a:cxnLst/>
              <a:rect l="l" t="t" r="r" b="b"/>
              <a:pathLst>
                <a:path h="269239">
                  <a:moveTo>
                    <a:pt x="0" y="0"/>
                  </a:moveTo>
                  <a:lnTo>
                    <a:pt x="0" y="26924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700"/>
            </a:p>
          </p:txBody>
        </p:sp>
        <p:sp>
          <p:nvSpPr>
            <p:cNvPr id="99" name="object 99"/>
            <p:cNvSpPr/>
            <p:nvPr/>
          </p:nvSpPr>
          <p:spPr>
            <a:xfrm>
              <a:off x="5734378" y="1790415"/>
              <a:ext cx="0" cy="164465"/>
            </a:xfrm>
            <a:custGeom>
              <a:avLst/>
              <a:gdLst/>
              <a:ahLst/>
              <a:cxnLst/>
              <a:rect l="l" t="t" r="r" b="b"/>
              <a:pathLst>
                <a:path h="164464">
                  <a:moveTo>
                    <a:pt x="0" y="0"/>
                  </a:moveTo>
                  <a:lnTo>
                    <a:pt x="0" y="163939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700"/>
            </a:p>
          </p:txBody>
        </p:sp>
        <p:sp>
          <p:nvSpPr>
            <p:cNvPr id="100" name="object 100"/>
            <p:cNvSpPr/>
            <p:nvPr/>
          </p:nvSpPr>
          <p:spPr>
            <a:xfrm>
              <a:off x="5728028" y="1790415"/>
              <a:ext cx="1064895" cy="269240"/>
            </a:xfrm>
            <a:custGeom>
              <a:avLst/>
              <a:gdLst/>
              <a:ahLst/>
              <a:cxnLst/>
              <a:rect l="l" t="t" r="r" b="b"/>
              <a:pathLst>
                <a:path w="1064895" h="269239">
                  <a:moveTo>
                    <a:pt x="1057922" y="0"/>
                  </a:moveTo>
                  <a:lnTo>
                    <a:pt x="1057922" y="269240"/>
                  </a:lnTo>
                </a:path>
                <a:path w="1064895" h="269239">
                  <a:moveTo>
                    <a:pt x="0" y="6350"/>
                  </a:moveTo>
                  <a:lnTo>
                    <a:pt x="1064272" y="635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700"/>
            </a:p>
          </p:txBody>
        </p:sp>
        <p:sp>
          <p:nvSpPr>
            <p:cNvPr id="101" name="object 101"/>
            <p:cNvSpPr/>
            <p:nvPr/>
          </p:nvSpPr>
          <p:spPr>
            <a:xfrm>
              <a:off x="6551606" y="2040605"/>
              <a:ext cx="241300" cy="0"/>
            </a:xfrm>
            <a:custGeom>
              <a:avLst/>
              <a:gdLst/>
              <a:ahLst/>
              <a:cxnLst/>
              <a:rect l="l" t="t" r="r" b="b"/>
              <a:pathLst>
                <a:path w="241300">
                  <a:moveTo>
                    <a:pt x="0" y="0"/>
                  </a:moveTo>
                  <a:lnTo>
                    <a:pt x="240694" y="0"/>
                  </a:lnTo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700"/>
            </a:p>
          </p:txBody>
        </p:sp>
        <p:sp>
          <p:nvSpPr>
            <p:cNvPr id="102" name="object 102"/>
            <p:cNvSpPr/>
            <p:nvPr/>
          </p:nvSpPr>
          <p:spPr>
            <a:xfrm>
              <a:off x="5500027" y="2944469"/>
              <a:ext cx="1052195" cy="243840"/>
            </a:xfrm>
            <a:custGeom>
              <a:avLst/>
              <a:gdLst/>
              <a:ahLst/>
              <a:cxnLst/>
              <a:rect l="l" t="t" r="r" b="b"/>
              <a:pathLst>
                <a:path w="1052195" h="243839">
                  <a:moveTo>
                    <a:pt x="1051572" y="0"/>
                  </a:moveTo>
                  <a:lnTo>
                    <a:pt x="1051572" y="0"/>
                  </a:lnTo>
                  <a:lnTo>
                    <a:pt x="0" y="0"/>
                  </a:lnTo>
                  <a:lnTo>
                    <a:pt x="0" y="243840"/>
                  </a:lnTo>
                  <a:lnTo>
                    <a:pt x="1051572" y="243840"/>
                  </a:lnTo>
                  <a:lnTo>
                    <a:pt x="1051572" y="0"/>
                  </a:lnTo>
                  <a:close/>
                </a:path>
              </a:pathLst>
            </a:custGeom>
            <a:solidFill>
              <a:srgbClr val="A9D18E"/>
            </a:solidFill>
          </p:spPr>
          <p:txBody>
            <a:bodyPr wrap="square" lIns="0" tIns="0" rIns="0" bIns="0" rtlCol="0"/>
            <a:lstStyle/>
            <a:p>
              <a:endParaRPr sz="2700"/>
            </a:p>
          </p:txBody>
        </p:sp>
        <p:sp>
          <p:nvSpPr>
            <p:cNvPr id="103" name="object 103"/>
            <p:cNvSpPr/>
            <p:nvPr/>
          </p:nvSpPr>
          <p:spPr>
            <a:xfrm>
              <a:off x="6340782" y="2938118"/>
              <a:ext cx="210820" cy="269240"/>
            </a:xfrm>
            <a:custGeom>
              <a:avLst/>
              <a:gdLst/>
              <a:ahLst/>
              <a:cxnLst/>
              <a:rect l="l" t="t" r="r" b="b"/>
              <a:pathLst>
                <a:path w="210820" h="269239">
                  <a:moveTo>
                    <a:pt x="0" y="0"/>
                  </a:moveTo>
                  <a:lnTo>
                    <a:pt x="0" y="269240"/>
                  </a:lnTo>
                </a:path>
                <a:path w="210820" h="269239">
                  <a:moveTo>
                    <a:pt x="210823" y="0"/>
                  </a:moveTo>
                  <a:lnTo>
                    <a:pt x="210823" y="26924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700"/>
            </a:p>
          </p:txBody>
        </p:sp>
        <p:sp>
          <p:nvSpPr>
            <p:cNvPr id="104" name="object 104"/>
            <p:cNvSpPr/>
            <p:nvPr/>
          </p:nvSpPr>
          <p:spPr>
            <a:xfrm>
              <a:off x="6300876" y="2944468"/>
              <a:ext cx="257175" cy="0"/>
            </a:xfrm>
            <a:custGeom>
              <a:avLst/>
              <a:gdLst/>
              <a:ahLst/>
              <a:cxnLst/>
              <a:rect l="l" t="t" r="r" b="b"/>
              <a:pathLst>
                <a:path w="257175">
                  <a:moveTo>
                    <a:pt x="0" y="0"/>
                  </a:moveTo>
                  <a:lnTo>
                    <a:pt x="257078" y="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700"/>
            </a:p>
          </p:txBody>
        </p:sp>
        <p:sp>
          <p:nvSpPr>
            <p:cNvPr id="105" name="object 105"/>
            <p:cNvSpPr/>
            <p:nvPr/>
          </p:nvSpPr>
          <p:spPr>
            <a:xfrm>
              <a:off x="6300876" y="3188308"/>
              <a:ext cx="257175" cy="0"/>
            </a:xfrm>
            <a:custGeom>
              <a:avLst/>
              <a:gdLst/>
              <a:ahLst/>
              <a:cxnLst/>
              <a:rect l="l" t="t" r="r" b="b"/>
              <a:pathLst>
                <a:path w="257175">
                  <a:moveTo>
                    <a:pt x="0" y="0"/>
                  </a:moveTo>
                  <a:lnTo>
                    <a:pt x="257078" y="0"/>
                  </a:lnTo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700"/>
            </a:p>
          </p:txBody>
        </p:sp>
        <p:sp>
          <p:nvSpPr>
            <p:cNvPr id="106" name="object 106"/>
            <p:cNvSpPr/>
            <p:nvPr/>
          </p:nvSpPr>
          <p:spPr>
            <a:xfrm>
              <a:off x="5500027" y="2700629"/>
              <a:ext cx="1052195" cy="243840"/>
            </a:xfrm>
            <a:custGeom>
              <a:avLst/>
              <a:gdLst/>
              <a:ahLst/>
              <a:cxnLst/>
              <a:rect l="l" t="t" r="r" b="b"/>
              <a:pathLst>
                <a:path w="1052195" h="243839">
                  <a:moveTo>
                    <a:pt x="1051572" y="0"/>
                  </a:moveTo>
                  <a:lnTo>
                    <a:pt x="1051572" y="0"/>
                  </a:lnTo>
                  <a:lnTo>
                    <a:pt x="0" y="0"/>
                  </a:lnTo>
                  <a:lnTo>
                    <a:pt x="0" y="243840"/>
                  </a:lnTo>
                  <a:lnTo>
                    <a:pt x="1051572" y="243840"/>
                  </a:lnTo>
                  <a:lnTo>
                    <a:pt x="1051572" y="0"/>
                  </a:lnTo>
                  <a:close/>
                </a:path>
              </a:pathLst>
            </a:custGeom>
            <a:solidFill>
              <a:srgbClr val="A9D18E"/>
            </a:solidFill>
          </p:spPr>
          <p:txBody>
            <a:bodyPr wrap="square" lIns="0" tIns="0" rIns="0" bIns="0" rtlCol="0"/>
            <a:lstStyle/>
            <a:p>
              <a:endParaRPr sz="2700"/>
            </a:p>
          </p:txBody>
        </p:sp>
        <p:sp>
          <p:nvSpPr>
            <p:cNvPr id="107" name="object 107"/>
            <p:cNvSpPr/>
            <p:nvPr/>
          </p:nvSpPr>
          <p:spPr>
            <a:xfrm>
              <a:off x="6340782" y="2694278"/>
              <a:ext cx="210820" cy="269240"/>
            </a:xfrm>
            <a:custGeom>
              <a:avLst/>
              <a:gdLst/>
              <a:ahLst/>
              <a:cxnLst/>
              <a:rect l="l" t="t" r="r" b="b"/>
              <a:pathLst>
                <a:path w="210820" h="269239">
                  <a:moveTo>
                    <a:pt x="0" y="0"/>
                  </a:moveTo>
                  <a:lnTo>
                    <a:pt x="0" y="269240"/>
                  </a:lnTo>
                </a:path>
                <a:path w="210820" h="269239">
                  <a:moveTo>
                    <a:pt x="210823" y="0"/>
                  </a:moveTo>
                  <a:lnTo>
                    <a:pt x="210823" y="26924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700"/>
            </a:p>
          </p:txBody>
        </p:sp>
        <p:sp>
          <p:nvSpPr>
            <p:cNvPr id="108" name="object 108"/>
            <p:cNvSpPr/>
            <p:nvPr/>
          </p:nvSpPr>
          <p:spPr>
            <a:xfrm>
              <a:off x="6300876" y="2700628"/>
              <a:ext cx="257175" cy="0"/>
            </a:xfrm>
            <a:custGeom>
              <a:avLst/>
              <a:gdLst/>
              <a:ahLst/>
              <a:cxnLst/>
              <a:rect l="l" t="t" r="r" b="b"/>
              <a:pathLst>
                <a:path w="257175">
                  <a:moveTo>
                    <a:pt x="0" y="0"/>
                  </a:moveTo>
                  <a:lnTo>
                    <a:pt x="257078" y="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700"/>
            </a:p>
          </p:txBody>
        </p:sp>
        <p:sp>
          <p:nvSpPr>
            <p:cNvPr id="109" name="object 109"/>
            <p:cNvSpPr/>
            <p:nvPr/>
          </p:nvSpPr>
          <p:spPr>
            <a:xfrm>
              <a:off x="6300876" y="2944468"/>
              <a:ext cx="257175" cy="0"/>
            </a:xfrm>
            <a:custGeom>
              <a:avLst/>
              <a:gdLst/>
              <a:ahLst/>
              <a:cxnLst/>
              <a:rect l="l" t="t" r="r" b="b"/>
              <a:pathLst>
                <a:path w="257175">
                  <a:moveTo>
                    <a:pt x="0" y="0"/>
                  </a:moveTo>
                  <a:lnTo>
                    <a:pt x="257078" y="0"/>
                  </a:lnTo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700"/>
            </a:p>
          </p:txBody>
        </p:sp>
        <p:sp>
          <p:nvSpPr>
            <p:cNvPr id="110" name="object 110"/>
            <p:cNvSpPr/>
            <p:nvPr/>
          </p:nvSpPr>
          <p:spPr>
            <a:xfrm>
              <a:off x="5500027" y="2456789"/>
              <a:ext cx="1052195" cy="243840"/>
            </a:xfrm>
            <a:custGeom>
              <a:avLst/>
              <a:gdLst/>
              <a:ahLst/>
              <a:cxnLst/>
              <a:rect l="l" t="t" r="r" b="b"/>
              <a:pathLst>
                <a:path w="1052195" h="243839">
                  <a:moveTo>
                    <a:pt x="1051572" y="0"/>
                  </a:moveTo>
                  <a:lnTo>
                    <a:pt x="1051572" y="0"/>
                  </a:lnTo>
                  <a:lnTo>
                    <a:pt x="0" y="0"/>
                  </a:lnTo>
                  <a:lnTo>
                    <a:pt x="0" y="243840"/>
                  </a:lnTo>
                  <a:lnTo>
                    <a:pt x="1051572" y="243840"/>
                  </a:lnTo>
                  <a:lnTo>
                    <a:pt x="1051572" y="0"/>
                  </a:lnTo>
                  <a:close/>
                </a:path>
              </a:pathLst>
            </a:custGeom>
            <a:solidFill>
              <a:srgbClr val="A9D18E"/>
            </a:solidFill>
          </p:spPr>
          <p:txBody>
            <a:bodyPr wrap="square" lIns="0" tIns="0" rIns="0" bIns="0" rtlCol="0"/>
            <a:lstStyle/>
            <a:p>
              <a:endParaRPr sz="2700"/>
            </a:p>
          </p:txBody>
        </p:sp>
        <p:sp>
          <p:nvSpPr>
            <p:cNvPr id="111" name="object 111"/>
            <p:cNvSpPr/>
            <p:nvPr/>
          </p:nvSpPr>
          <p:spPr>
            <a:xfrm>
              <a:off x="6340782" y="2450438"/>
              <a:ext cx="210820" cy="269240"/>
            </a:xfrm>
            <a:custGeom>
              <a:avLst/>
              <a:gdLst/>
              <a:ahLst/>
              <a:cxnLst/>
              <a:rect l="l" t="t" r="r" b="b"/>
              <a:pathLst>
                <a:path w="210820" h="269239">
                  <a:moveTo>
                    <a:pt x="0" y="0"/>
                  </a:moveTo>
                  <a:lnTo>
                    <a:pt x="0" y="269240"/>
                  </a:lnTo>
                </a:path>
                <a:path w="210820" h="269239">
                  <a:moveTo>
                    <a:pt x="210823" y="0"/>
                  </a:moveTo>
                  <a:lnTo>
                    <a:pt x="210823" y="26924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700"/>
            </a:p>
          </p:txBody>
        </p:sp>
        <p:sp>
          <p:nvSpPr>
            <p:cNvPr id="112" name="object 112"/>
            <p:cNvSpPr/>
            <p:nvPr/>
          </p:nvSpPr>
          <p:spPr>
            <a:xfrm>
              <a:off x="6300876" y="2456788"/>
              <a:ext cx="257175" cy="0"/>
            </a:xfrm>
            <a:custGeom>
              <a:avLst/>
              <a:gdLst/>
              <a:ahLst/>
              <a:cxnLst/>
              <a:rect l="l" t="t" r="r" b="b"/>
              <a:pathLst>
                <a:path w="257175">
                  <a:moveTo>
                    <a:pt x="0" y="0"/>
                  </a:moveTo>
                  <a:lnTo>
                    <a:pt x="257078" y="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700"/>
            </a:p>
          </p:txBody>
        </p:sp>
        <p:sp>
          <p:nvSpPr>
            <p:cNvPr id="113" name="object 113"/>
            <p:cNvSpPr/>
            <p:nvPr/>
          </p:nvSpPr>
          <p:spPr>
            <a:xfrm>
              <a:off x="6300876" y="2700628"/>
              <a:ext cx="257175" cy="0"/>
            </a:xfrm>
            <a:custGeom>
              <a:avLst/>
              <a:gdLst/>
              <a:ahLst/>
              <a:cxnLst/>
              <a:rect l="l" t="t" r="r" b="b"/>
              <a:pathLst>
                <a:path w="257175">
                  <a:moveTo>
                    <a:pt x="0" y="0"/>
                  </a:moveTo>
                  <a:lnTo>
                    <a:pt x="257078" y="0"/>
                  </a:lnTo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700"/>
            </a:p>
          </p:txBody>
        </p:sp>
        <p:sp>
          <p:nvSpPr>
            <p:cNvPr id="114" name="object 114"/>
            <p:cNvSpPr/>
            <p:nvPr/>
          </p:nvSpPr>
          <p:spPr>
            <a:xfrm>
              <a:off x="5500027" y="2212949"/>
              <a:ext cx="1052195" cy="243840"/>
            </a:xfrm>
            <a:custGeom>
              <a:avLst/>
              <a:gdLst/>
              <a:ahLst/>
              <a:cxnLst/>
              <a:rect l="l" t="t" r="r" b="b"/>
              <a:pathLst>
                <a:path w="1052195" h="243839">
                  <a:moveTo>
                    <a:pt x="1051572" y="0"/>
                  </a:moveTo>
                  <a:lnTo>
                    <a:pt x="1051572" y="0"/>
                  </a:lnTo>
                  <a:lnTo>
                    <a:pt x="0" y="0"/>
                  </a:lnTo>
                  <a:lnTo>
                    <a:pt x="0" y="243840"/>
                  </a:lnTo>
                  <a:lnTo>
                    <a:pt x="1051572" y="243840"/>
                  </a:lnTo>
                  <a:lnTo>
                    <a:pt x="1051572" y="0"/>
                  </a:lnTo>
                  <a:close/>
                </a:path>
              </a:pathLst>
            </a:custGeom>
            <a:solidFill>
              <a:srgbClr val="A9D18E"/>
            </a:solidFill>
          </p:spPr>
          <p:txBody>
            <a:bodyPr wrap="square" lIns="0" tIns="0" rIns="0" bIns="0" rtlCol="0"/>
            <a:lstStyle/>
            <a:p>
              <a:endParaRPr sz="2700"/>
            </a:p>
          </p:txBody>
        </p:sp>
        <p:sp>
          <p:nvSpPr>
            <p:cNvPr id="115" name="object 115"/>
            <p:cNvSpPr/>
            <p:nvPr/>
          </p:nvSpPr>
          <p:spPr>
            <a:xfrm>
              <a:off x="5708313" y="2382936"/>
              <a:ext cx="421640" cy="15240"/>
            </a:xfrm>
            <a:custGeom>
              <a:avLst/>
              <a:gdLst/>
              <a:ahLst/>
              <a:cxnLst/>
              <a:rect l="l" t="t" r="r" b="b"/>
              <a:pathLst>
                <a:path w="421639" h="15239">
                  <a:moveTo>
                    <a:pt x="0" y="0"/>
                  </a:moveTo>
                  <a:lnTo>
                    <a:pt x="0" y="14753"/>
                  </a:lnTo>
                </a:path>
                <a:path w="421639" h="15239">
                  <a:moveTo>
                    <a:pt x="210823" y="0"/>
                  </a:moveTo>
                  <a:lnTo>
                    <a:pt x="210823" y="14753"/>
                  </a:lnTo>
                </a:path>
                <a:path w="421639" h="15239">
                  <a:moveTo>
                    <a:pt x="421646" y="0"/>
                  </a:moveTo>
                  <a:lnTo>
                    <a:pt x="421646" y="14753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700"/>
            </a:p>
          </p:txBody>
        </p:sp>
        <p:sp>
          <p:nvSpPr>
            <p:cNvPr id="116" name="object 116"/>
            <p:cNvSpPr/>
            <p:nvPr/>
          </p:nvSpPr>
          <p:spPr>
            <a:xfrm>
              <a:off x="6340782" y="2206599"/>
              <a:ext cx="0" cy="269240"/>
            </a:xfrm>
            <a:custGeom>
              <a:avLst/>
              <a:gdLst/>
              <a:ahLst/>
              <a:cxnLst/>
              <a:rect l="l" t="t" r="r" b="b"/>
              <a:pathLst>
                <a:path h="269239">
                  <a:moveTo>
                    <a:pt x="0" y="0"/>
                  </a:moveTo>
                  <a:lnTo>
                    <a:pt x="0" y="26924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700"/>
            </a:p>
          </p:txBody>
        </p:sp>
        <p:sp>
          <p:nvSpPr>
            <p:cNvPr id="117" name="object 117"/>
            <p:cNvSpPr/>
            <p:nvPr/>
          </p:nvSpPr>
          <p:spPr>
            <a:xfrm>
              <a:off x="5500033" y="2382936"/>
              <a:ext cx="0" cy="15240"/>
            </a:xfrm>
            <a:custGeom>
              <a:avLst/>
              <a:gdLst/>
              <a:ahLst/>
              <a:cxnLst/>
              <a:rect l="l" t="t" r="r" b="b"/>
              <a:pathLst>
                <a:path h="15239">
                  <a:moveTo>
                    <a:pt x="0" y="0"/>
                  </a:moveTo>
                  <a:lnTo>
                    <a:pt x="0" y="14753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700"/>
            </a:p>
          </p:txBody>
        </p:sp>
        <p:sp>
          <p:nvSpPr>
            <p:cNvPr id="118" name="object 118"/>
            <p:cNvSpPr/>
            <p:nvPr/>
          </p:nvSpPr>
          <p:spPr>
            <a:xfrm>
              <a:off x="6551605" y="2206599"/>
              <a:ext cx="0" cy="269240"/>
            </a:xfrm>
            <a:custGeom>
              <a:avLst/>
              <a:gdLst/>
              <a:ahLst/>
              <a:cxnLst/>
              <a:rect l="l" t="t" r="r" b="b"/>
              <a:pathLst>
                <a:path h="269239">
                  <a:moveTo>
                    <a:pt x="0" y="0"/>
                  </a:moveTo>
                  <a:lnTo>
                    <a:pt x="0" y="26924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700"/>
            </a:p>
          </p:txBody>
        </p:sp>
        <p:sp>
          <p:nvSpPr>
            <p:cNvPr id="119" name="object 119"/>
            <p:cNvSpPr/>
            <p:nvPr/>
          </p:nvSpPr>
          <p:spPr>
            <a:xfrm>
              <a:off x="6300876" y="2212949"/>
              <a:ext cx="257175" cy="0"/>
            </a:xfrm>
            <a:custGeom>
              <a:avLst/>
              <a:gdLst/>
              <a:ahLst/>
              <a:cxnLst/>
              <a:rect l="l" t="t" r="r" b="b"/>
              <a:pathLst>
                <a:path w="257175">
                  <a:moveTo>
                    <a:pt x="0" y="0"/>
                  </a:moveTo>
                  <a:lnTo>
                    <a:pt x="257078" y="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700"/>
            </a:p>
          </p:txBody>
        </p:sp>
        <p:sp>
          <p:nvSpPr>
            <p:cNvPr id="120" name="object 120"/>
            <p:cNvSpPr/>
            <p:nvPr/>
          </p:nvSpPr>
          <p:spPr>
            <a:xfrm>
              <a:off x="6300876" y="2456789"/>
              <a:ext cx="257175" cy="0"/>
            </a:xfrm>
            <a:custGeom>
              <a:avLst/>
              <a:gdLst/>
              <a:ahLst/>
              <a:cxnLst/>
              <a:rect l="l" t="t" r="r" b="b"/>
              <a:pathLst>
                <a:path w="257175">
                  <a:moveTo>
                    <a:pt x="0" y="0"/>
                  </a:moveTo>
                  <a:lnTo>
                    <a:pt x="257078" y="0"/>
                  </a:lnTo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700"/>
            </a:p>
          </p:txBody>
        </p:sp>
        <p:sp>
          <p:nvSpPr>
            <p:cNvPr id="121" name="object 121"/>
            <p:cNvSpPr/>
            <p:nvPr/>
          </p:nvSpPr>
          <p:spPr>
            <a:xfrm>
              <a:off x="5500027" y="1954364"/>
              <a:ext cx="1052195" cy="243840"/>
            </a:xfrm>
            <a:custGeom>
              <a:avLst/>
              <a:gdLst/>
              <a:ahLst/>
              <a:cxnLst/>
              <a:rect l="l" t="t" r="r" b="b"/>
              <a:pathLst>
                <a:path w="1052195" h="243839">
                  <a:moveTo>
                    <a:pt x="1051572" y="0"/>
                  </a:moveTo>
                  <a:lnTo>
                    <a:pt x="1051572" y="0"/>
                  </a:lnTo>
                  <a:lnTo>
                    <a:pt x="0" y="0"/>
                  </a:lnTo>
                  <a:lnTo>
                    <a:pt x="0" y="243840"/>
                  </a:lnTo>
                  <a:lnTo>
                    <a:pt x="1051572" y="243840"/>
                  </a:lnTo>
                  <a:lnTo>
                    <a:pt x="1051572" y="0"/>
                  </a:lnTo>
                  <a:close/>
                </a:path>
              </a:pathLst>
            </a:custGeom>
            <a:solidFill>
              <a:srgbClr val="A9D18E"/>
            </a:solidFill>
          </p:spPr>
          <p:txBody>
            <a:bodyPr wrap="square" lIns="0" tIns="0" rIns="0" bIns="0" rtlCol="0"/>
            <a:lstStyle/>
            <a:p>
              <a:endParaRPr sz="2700"/>
            </a:p>
          </p:txBody>
        </p:sp>
        <p:sp>
          <p:nvSpPr>
            <p:cNvPr id="122" name="object 122"/>
            <p:cNvSpPr/>
            <p:nvPr/>
          </p:nvSpPr>
          <p:spPr>
            <a:xfrm>
              <a:off x="5708313" y="1948004"/>
              <a:ext cx="421640" cy="191135"/>
            </a:xfrm>
            <a:custGeom>
              <a:avLst/>
              <a:gdLst/>
              <a:ahLst/>
              <a:cxnLst/>
              <a:rect l="l" t="t" r="r" b="b"/>
              <a:pathLst>
                <a:path w="421639" h="191135">
                  <a:moveTo>
                    <a:pt x="0" y="0"/>
                  </a:moveTo>
                  <a:lnTo>
                    <a:pt x="0" y="191091"/>
                  </a:lnTo>
                </a:path>
                <a:path w="421639" h="191135">
                  <a:moveTo>
                    <a:pt x="210823" y="0"/>
                  </a:moveTo>
                  <a:lnTo>
                    <a:pt x="210823" y="191091"/>
                  </a:lnTo>
                </a:path>
                <a:path w="421639" h="191135">
                  <a:moveTo>
                    <a:pt x="421646" y="0"/>
                  </a:moveTo>
                  <a:lnTo>
                    <a:pt x="421646" y="191091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700"/>
            </a:p>
          </p:txBody>
        </p:sp>
        <p:sp>
          <p:nvSpPr>
            <p:cNvPr id="123" name="object 123"/>
            <p:cNvSpPr/>
            <p:nvPr/>
          </p:nvSpPr>
          <p:spPr>
            <a:xfrm>
              <a:off x="6340782" y="1948004"/>
              <a:ext cx="0" cy="269240"/>
            </a:xfrm>
            <a:custGeom>
              <a:avLst/>
              <a:gdLst/>
              <a:ahLst/>
              <a:cxnLst/>
              <a:rect l="l" t="t" r="r" b="b"/>
              <a:pathLst>
                <a:path h="269239">
                  <a:moveTo>
                    <a:pt x="0" y="0"/>
                  </a:moveTo>
                  <a:lnTo>
                    <a:pt x="0" y="26924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700"/>
            </a:p>
          </p:txBody>
        </p:sp>
        <p:sp>
          <p:nvSpPr>
            <p:cNvPr id="124" name="object 124"/>
            <p:cNvSpPr/>
            <p:nvPr/>
          </p:nvSpPr>
          <p:spPr>
            <a:xfrm>
              <a:off x="5500033" y="1948004"/>
              <a:ext cx="0" cy="191135"/>
            </a:xfrm>
            <a:custGeom>
              <a:avLst/>
              <a:gdLst/>
              <a:ahLst/>
              <a:cxnLst/>
              <a:rect l="l" t="t" r="r" b="b"/>
              <a:pathLst>
                <a:path h="191135">
                  <a:moveTo>
                    <a:pt x="0" y="0"/>
                  </a:moveTo>
                  <a:lnTo>
                    <a:pt x="0" y="191091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700"/>
            </a:p>
          </p:txBody>
        </p:sp>
        <p:sp>
          <p:nvSpPr>
            <p:cNvPr id="125" name="object 125"/>
            <p:cNvSpPr/>
            <p:nvPr/>
          </p:nvSpPr>
          <p:spPr>
            <a:xfrm>
              <a:off x="5493683" y="1948004"/>
              <a:ext cx="1064895" cy="269240"/>
            </a:xfrm>
            <a:custGeom>
              <a:avLst/>
              <a:gdLst/>
              <a:ahLst/>
              <a:cxnLst/>
              <a:rect l="l" t="t" r="r" b="b"/>
              <a:pathLst>
                <a:path w="1064895" h="269239">
                  <a:moveTo>
                    <a:pt x="1057922" y="0"/>
                  </a:moveTo>
                  <a:lnTo>
                    <a:pt x="1057922" y="269240"/>
                  </a:lnTo>
                </a:path>
                <a:path w="1064895" h="269239">
                  <a:moveTo>
                    <a:pt x="0" y="6350"/>
                  </a:moveTo>
                  <a:lnTo>
                    <a:pt x="1064272" y="635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700"/>
            </a:p>
          </p:txBody>
        </p:sp>
        <p:sp>
          <p:nvSpPr>
            <p:cNvPr id="126" name="object 126"/>
            <p:cNvSpPr/>
            <p:nvPr/>
          </p:nvSpPr>
          <p:spPr>
            <a:xfrm>
              <a:off x="6300876" y="2198194"/>
              <a:ext cx="257175" cy="0"/>
            </a:xfrm>
            <a:custGeom>
              <a:avLst/>
              <a:gdLst/>
              <a:ahLst/>
              <a:cxnLst/>
              <a:rect l="l" t="t" r="r" b="b"/>
              <a:pathLst>
                <a:path w="257175">
                  <a:moveTo>
                    <a:pt x="0" y="0"/>
                  </a:moveTo>
                  <a:lnTo>
                    <a:pt x="257078" y="0"/>
                  </a:lnTo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700"/>
            </a:p>
          </p:txBody>
        </p:sp>
        <p:sp>
          <p:nvSpPr>
            <p:cNvPr id="127" name="object 127"/>
            <p:cNvSpPr/>
            <p:nvPr/>
          </p:nvSpPr>
          <p:spPr>
            <a:xfrm>
              <a:off x="5249303" y="3129216"/>
              <a:ext cx="1052195" cy="243840"/>
            </a:xfrm>
            <a:custGeom>
              <a:avLst/>
              <a:gdLst/>
              <a:ahLst/>
              <a:cxnLst/>
              <a:rect l="l" t="t" r="r" b="b"/>
              <a:pathLst>
                <a:path w="1052195" h="243839">
                  <a:moveTo>
                    <a:pt x="1051572" y="0"/>
                  </a:moveTo>
                  <a:lnTo>
                    <a:pt x="1051572" y="0"/>
                  </a:lnTo>
                  <a:lnTo>
                    <a:pt x="0" y="0"/>
                  </a:lnTo>
                  <a:lnTo>
                    <a:pt x="0" y="243840"/>
                  </a:lnTo>
                  <a:lnTo>
                    <a:pt x="1051572" y="243840"/>
                  </a:lnTo>
                  <a:lnTo>
                    <a:pt x="1051572" y="0"/>
                  </a:lnTo>
                  <a:close/>
                </a:path>
              </a:pathLst>
            </a:custGeom>
            <a:solidFill>
              <a:srgbClr val="A9D18E"/>
            </a:solidFill>
          </p:spPr>
          <p:txBody>
            <a:bodyPr wrap="square" lIns="0" tIns="0" rIns="0" bIns="0" rtlCol="0"/>
            <a:lstStyle/>
            <a:p>
              <a:endParaRPr sz="2700"/>
            </a:p>
          </p:txBody>
        </p:sp>
        <p:sp>
          <p:nvSpPr>
            <p:cNvPr id="128" name="object 128"/>
            <p:cNvSpPr/>
            <p:nvPr/>
          </p:nvSpPr>
          <p:spPr>
            <a:xfrm>
              <a:off x="5242954" y="3122860"/>
              <a:ext cx="1064895" cy="269240"/>
            </a:xfrm>
            <a:custGeom>
              <a:avLst/>
              <a:gdLst/>
              <a:ahLst/>
              <a:cxnLst/>
              <a:rect l="l" t="t" r="r" b="b"/>
              <a:pathLst>
                <a:path w="1064895" h="269239">
                  <a:moveTo>
                    <a:pt x="214630" y="0"/>
                  </a:moveTo>
                  <a:lnTo>
                    <a:pt x="214630" y="269240"/>
                  </a:lnTo>
                </a:path>
                <a:path w="1064895" h="269239">
                  <a:moveTo>
                    <a:pt x="425453" y="0"/>
                  </a:moveTo>
                  <a:lnTo>
                    <a:pt x="425453" y="269240"/>
                  </a:lnTo>
                </a:path>
                <a:path w="1064895" h="269239">
                  <a:moveTo>
                    <a:pt x="636276" y="0"/>
                  </a:moveTo>
                  <a:lnTo>
                    <a:pt x="636276" y="269240"/>
                  </a:lnTo>
                </a:path>
                <a:path w="1064895" h="269239">
                  <a:moveTo>
                    <a:pt x="847099" y="0"/>
                  </a:moveTo>
                  <a:lnTo>
                    <a:pt x="847099" y="269240"/>
                  </a:lnTo>
                </a:path>
                <a:path w="1064895" h="269239">
                  <a:moveTo>
                    <a:pt x="6350" y="0"/>
                  </a:moveTo>
                  <a:lnTo>
                    <a:pt x="6350" y="269240"/>
                  </a:lnTo>
                </a:path>
                <a:path w="1064895" h="269239">
                  <a:moveTo>
                    <a:pt x="1057922" y="0"/>
                  </a:moveTo>
                  <a:lnTo>
                    <a:pt x="1057922" y="269240"/>
                  </a:lnTo>
                </a:path>
                <a:path w="1064895" h="269239">
                  <a:moveTo>
                    <a:pt x="0" y="6350"/>
                  </a:moveTo>
                  <a:lnTo>
                    <a:pt x="1064272" y="635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700"/>
            </a:p>
          </p:txBody>
        </p:sp>
        <p:sp>
          <p:nvSpPr>
            <p:cNvPr id="129" name="object 129"/>
            <p:cNvSpPr/>
            <p:nvPr/>
          </p:nvSpPr>
          <p:spPr>
            <a:xfrm>
              <a:off x="5242954" y="3373050"/>
              <a:ext cx="1064895" cy="0"/>
            </a:xfrm>
            <a:custGeom>
              <a:avLst/>
              <a:gdLst/>
              <a:ahLst/>
              <a:cxnLst/>
              <a:rect l="l" t="t" r="r" b="b"/>
              <a:pathLst>
                <a:path w="1064895">
                  <a:moveTo>
                    <a:pt x="0" y="0"/>
                  </a:moveTo>
                  <a:lnTo>
                    <a:pt x="1064272" y="0"/>
                  </a:lnTo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700"/>
            </a:p>
          </p:txBody>
        </p:sp>
        <p:sp>
          <p:nvSpPr>
            <p:cNvPr id="130" name="object 130"/>
            <p:cNvSpPr/>
            <p:nvPr/>
          </p:nvSpPr>
          <p:spPr>
            <a:xfrm>
              <a:off x="5249303" y="2885376"/>
              <a:ext cx="1052195" cy="243840"/>
            </a:xfrm>
            <a:custGeom>
              <a:avLst/>
              <a:gdLst/>
              <a:ahLst/>
              <a:cxnLst/>
              <a:rect l="l" t="t" r="r" b="b"/>
              <a:pathLst>
                <a:path w="1052195" h="243839">
                  <a:moveTo>
                    <a:pt x="1051572" y="0"/>
                  </a:moveTo>
                  <a:lnTo>
                    <a:pt x="1051572" y="0"/>
                  </a:lnTo>
                  <a:lnTo>
                    <a:pt x="0" y="0"/>
                  </a:lnTo>
                  <a:lnTo>
                    <a:pt x="0" y="243840"/>
                  </a:lnTo>
                  <a:lnTo>
                    <a:pt x="1051572" y="243840"/>
                  </a:lnTo>
                  <a:lnTo>
                    <a:pt x="1051572" y="0"/>
                  </a:lnTo>
                  <a:close/>
                </a:path>
              </a:pathLst>
            </a:custGeom>
            <a:solidFill>
              <a:srgbClr val="A9D18E"/>
            </a:solidFill>
          </p:spPr>
          <p:txBody>
            <a:bodyPr wrap="square" lIns="0" tIns="0" rIns="0" bIns="0" rtlCol="0"/>
            <a:lstStyle/>
            <a:p>
              <a:endParaRPr sz="2700"/>
            </a:p>
          </p:txBody>
        </p:sp>
        <p:sp>
          <p:nvSpPr>
            <p:cNvPr id="131" name="object 131"/>
            <p:cNvSpPr/>
            <p:nvPr/>
          </p:nvSpPr>
          <p:spPr>
            <a:xfrm>
              <a:off x="5242954" y="2879020"/>
              <a:ext cx="1064895" cy="269240"/>
            </a:xfrm>
            <a:custGeom>
              <a:avLst/>
              <a:gdLst/>
              <a:ahLst/>
              <a:cxnLst/>
              <a:rect l="l" t="t" r="r" b="b"/>
              <a:pathLst>
                <a:path w="1064895" h="269239">
                  <a:moveTo>
                    <a:pt x="214630" y="0"/>
                  </a:moveTo>
                  <a:lnTo>
                    <a:pt x="214630" y="269240"/>
                  </a:lnTo>
                </a:path>
                <a:path w="1064895" h="269239">
                  <a:moveTo>
                    <a:pt x="425453" y="0"/>
                  </a:moveTo>
                  <a:lnTo>
                    <a:pt x="425453" y="269240"/>
                  </a:lnTo>
                </a:path>
                <a:path w="1064895" h="269239">
                  <a:moveTo>
                    <a:pt x="636276" y="0"/>
                  </a:moveTo>
                  <a:lnTo>
                    <a:pt x="636276" y="269240"/>
                  </a:lnTo>
                </a:path>
                <a:path w="1064895" h="269239">
                  <a:moveTo>
                    <a:pt x="847099" y="0"/>
                  </a:moveTo>
                  <a:lnTo>
                    <a:pt x="847099" y="269240"/>
                  </a:lnTo>
                </a:path>
                <a:path w="1064895" h="269239">
                  <a:moveTo>
                    <a:pt x="6350" y="0"/>
                  </a:moveTo>
                  <a:lnTo>
                    <a:pt x="6350" y="269240"/>
                  </a:lnTo>
                </a:path>
                <a:path w="1064895" h="269239">
                  <a:moveTo>
                    <a:pt x="1057922" y="0"/>
                  </a:moveTo>
                  <a:lnTo>
                    <a:pt x="1057922" y="269240"/>
                  </a:lnTo>
                </a:path>
                <a:path w="1064895" h="269239">
                  <a:moveTo>
                    <a:pt x="0" y="6350"/>
                  </a:moveTo>
                  <a:lnTo>
                    <a:pt x="1064272" y="635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700"/>
            </a:p>
          </p:txBody>
        </p:sp>
        <p:sp>
          <p:nvSpPr>
            <p:cNvPr id="132" name="object 132"/>
            <p:cNvSpPr/>
            <p:nvPr/>
          </p:nvSpPr>
          <p:spPr>
            <a:xfrm>
              <a:off x="5242954" y="3129210"/>
              <a:ext cx="1064895" cy="0"/>
            </a:xfrm>
            <a:custGeom>
              <a:avLst/>
              <a:gdLst/>
              <a:ahLst/>
              <a:cxnLst/>
              <a:rect l="l" t="t" r="r" b="b"/>
              <a:pathLst>
                <a:path w="1064895">
                  <a:moveTo>
                    <a:pt x="0" y="0"/>
                  </a:moveTo>
                  <a:lnTo>
                    <a:pt x="1064272" y="0"/>
                  </a:lnTo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700"/>
            </a:p>
          </p:txBody>
        </p:sp>
        <p:sp>
          <p:nvSpPr>
            <p:cNvPr id="133" name="object 133"/>
            <p:cNvSpPr/>
            <p:nvPr/>
          </p:nvSpPr>
          <p:spPr>
            <a:xfrm>
              <a:off x="5249303" y="2641536"/>
              <a:ext cx="1052195" cy="243840"/>
            </a:xfrm>
            <a:custGeom>
              <a:avLst/>
              <a:gdLst/>
              <a:ahLst/>
              <a:cxnLst/>
              <a:rect l="l" t="t" r="r" b="b"/>
              <a:pathLst>
                <a:path w="1052195" h="243839">
                  <a:moveTo>
                    <a:pt x="1051572" y="0"/>
                  </a:moveTo>
                  <a:lnTo>
                    <a:pt x="1051572" y="0"/>
                  </a:lnTo>
                  <a:lnTo>
                    <a:pt x="0" y="0"/>
                  </a:lnTo>
                  <a:lnTo>
                    <a:pt x="0" y="243840"/>
                  </a:lnTo>
                  <a:lnTo>
                    <a:pt x="1051572" y="243840"/>
                  </a:lnTo>
                  <a:lnTo>
                    <a:pt x="1051572" y="0"/>
                  </a:lnTo>
                  <a:close/>
                </a:path>
              </a:pathLst>
            </a:custGeom>
            <a:solidFill>
              <a:srgbClr val="A9D18E"/>
            </a:solidFill>
          </p:spPr>
          <p:txBody>
            <a:bodyPr wrap="square" lIns="0" tIns="0" rIns="0" bIns="0" rtlCol="0"/>
            <a:lstStyle/>
            <a:p>
              <a:endParaRPr sz="2700"/>
            </a:p>
          </p:txBody>
        </p:sp>
        <p:sp>
          <p:nvSpPr>
            <p:cNvPr id="134" name="object 134"/>
            <p:cNvSpPr/>
            <p:nvPr/>
          </p:nvSpPr>
          <p:spPr>
            <a:xfrm>
              <a:off x="5242954" y="2635180"/>
              <a:ext cx="1064895" cy="269240"/>
            </a:xfrm>
            <a:custGeom>
              <a:avLst/>
              <a:gdLst/>
              <a:ahLst/>
              <a:cxnLst/>
              <a:rect l="l" t="t" r="r" b="b"/>
              <a:pathLst>
                <a:path w="1064895" h="269239">
                  <a:moveTo>
                    <a:pt x="214630" y="0"/>
                  </a:moveTo>
                  <a:lnTo>
                    <a:pt x="214630" y="269240"/>
                  </a:lnTo>
                </a:path>
                <a:path w="1064895" h="269239">
                  <a:moveTo>
                    <a:pt x="425453" y="0"/>
                  </a:moveTo>
                  <a:lnTo>
                    <a:pt x="425453" y="269240"/>
                  </a:lnTo>
                </a:path>
                <a:path w="1064895" h="269239">
                  <a:moveTo>
                    <a:pt x="636276" y="0"/>
                  </a:moveTo>
                  <a:lnTo>
                    <a:pt x="636276" y="269240"/>
                  </a:lnTo>
                </a:path>
                <a:path w="1064895" h="269239">
                  <a:moveTo>
                    <a:pt x="847099" y="0"/>
                  </a:moveTo>
                  <a:lnTo>
                    <a:pt x="847099" y="269240"/>
                  </a:lnTo>
                </a:path>
                <a:path w="1064895" h="269239">
                  <a:moveTo>
                    <a:pt x="6350" y="0"/>
                  </a:moveTo>
                  <a:lnTo>
                    <a:pt x="6350" y="269240"/>
                  </a:lnTo>
                </a:path>
                <a:path w="1064895" h="269239">
                  <a:moveTo>
                    <a:pt x="1057922" y="0"/>
                  </a:moveTo>
                  <a:lnTo>
                    <a:pt x="1057922" y="269240"/>
                  </a:lnTo>
                </a:path>
                <a:path w="1064895" h="269239">
                  <a:moveTo>
                    <a:pt x="0" y="6350"/>
                  </a:moveTo>
                  <a:lnTo>
                    <a:pt x="1064272" y="635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700"/>
            </a:p>
          </p:txBody>
        </p:sp>
        <p:sp>
          <p:nvSpPr>
            <p:cNvPr id="135" name="object 135"/>
            <p:cNvSpPr/>
            <p:nvPr/>
          </p:nvSpPr>
          <p:spPr>
            <a:xfrm>
              <a:off x="5242954" y="2885370"/>
              <a:ext cx="1064895" cy="0"/>
            </a:xfrm>
            <a:custGeom>
              <a:avLst/>
              <a:gdLst/>
              <a:ahLst/>
              <a:cxnLst/>
              <a:rect l="l" t="t" r="r" b="b"/>
              <a:pathLst>
                <a:path w="1064895">
                  <a:moveTo>
                    <a:pt x="0" y="0"/>
                  </a:moveTo>
                  <a:lnTo>
                    <a:pt x="1064272" y="0"/>
                  </a:lnTo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700"/>
            </a:p>
          </p:txBody>
        </p:sp>
        <p:sp>
          <p:nvSpPr>
            <p:cNvPr id="136" name="object 136"/>
            <p:cNvSpPr/>
            <p:nvPr/>
          </p:nvSpPr>
          <p:spPr>
            <a:xfrm>
              <a:off x="5249303" y="2397696"/>
              <a:ext cx="1052195" cy="243840"/>
            </a:xfrm>
            <a:custGeom>
              <a:avLst/>
              <a:gdLst/>
              <a:ahLst/>
              <a:cxnLst/>
              <a:rect l="l" t="t" r="r" b="b"/>
              <a:pathLst>
                <a:path w="1052195" h="243839">
                  <a:moveTo>
                    <a:pt x="1051572" y="0"/>
                  </a:moveTo>
                  <a:lnTo>
                    <a:pt x="1051572" y="0"/>
                  </a:lnTo>
                  <a:lnTo>
                    <a:pt x="0" y="0"/>
                  </a:lnTo>
                  <a:lnTo>
                    <a:pt x="0" y="243840"/>
                  </a:lnTo>
                  <a:lnTo>
                    <a:pt x="1051572" y="243840"/>
                  </a:lnTo>
                  <a:lnTo>
                    <a:pt x="1051572" y="0"/>
                  </a:lnTo>
                  <a:close/>
                </a:path>
              </a:pathLst>
            </a:custGeom>
            <a:solidFill>
              <a:srgbClr val="A9D18E"/>
            </a:solidFill>
          </p:spPr>
          <p:txBody>
            <a:bodyPr wrap="square" lIns="0" tIns="0" rIns="0" bIns="0" rtlCol="0"/>
            <a:lstStyle/>
            <a:p>
              <a:endParaRPr sz="2700"/>
            </a:p>
          </p:txBody>
        </p:sp>
        <p:sp>
          <p:nvSpPr>
            <p:cNvPr id="137" name="object 137"/>
            <p:cNvSpPr/>
            <p:nvPr/>
          </p:nvSpPr>
          <p:spPr>
            <a:xfrm>
              <a:off x="5242954" y="2391340"/>
              <a:ext cx="1064895" cy="269240"/>
            </a:xfrm>
            <a:custGeom>
              <a:avLst/>
              <a:gdLst/>
              <a:ahLst/>
              <a:cxnLst/>
              <a:rect l="l" t="t" r="r" b="b"/>
              <a:pathLst>
                <a:path w="1064895" h="269239">
                  <a:moveTo>
                    <a:pt x="214630" y="0"/>
                  </a:moveTo>
                  <a:lnTo>
                    <a:pt x="214630" y="269240"/>
                  </a:lnTo>
                </a:path>
                <a:path w="1064895" h="269239">
                  <a:moveTo>
                    <a:pt x="425453" y="0"/>
                  </a:moveTo>
                  <a:lnTo>
                    <a:pt x="425453" y="269240"/>
                  </a:lnTo>
                </a:path>
                <a:path w="1064895" h="269239">
                  <a:moveTo>
                    <a:pt x="636276" y="0"/>
                  </a:moveTo>
                  <a:lnTo>
                    <a:pt x="636276" y="269240"/>
                  </a:lnTo>
                </a:path>
                <a:path w="1064895" h="269239">
                  <a:moveTo>
                    <a:pt x="847099" y="0"/>
                  </a:moveTo>
                  <a:lnTo>
                    <a:pt x="847099" y="269240"/>
                  </a:lnTo>
                </a:path>
                <a:path w="1064895" h="269239">
                  <a:moveTo>
                    <a:pt x="6350" y="0"/>
                  </a:moveTo>
                  <a:lnTo>
                    <a:pt x="6350" y="269240"/>
                  </a:lnTo>
                </a:path>
                <a:path w="1064895" h="269239">
                  <a:moveTo>
                    <a:pt x="1057922" y="0"/>
                  </a:moveTo>
                  <a:lnTo>
                    <a:pt x="1057922" y="269240"/>
                  </a:lnTo>
                </a:path>
                <a:path w="1064895" h="269239">
                  <a:moveTo>
                    <a:pt x="0" y="6350"/>
                  </a:moveTo>
                  <a:lnTo>
                    <a:pt x="1064272" y="635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700"/>
            </a:p>
          </p:txBody>
        </p:sp>
        <p:sp>
          <p:nvSpPr>
            <p:cNvPr id="138" name="object 138"/>
            <p:cNvSpPr/>
            <p:nvPr/>
          </p:nvSpPr>
          <p:spPr>
            <a:xfrm>
              <a:off x="5242954" y="2641530"/>
              <a:ext cx="1064895" cy="0"/>
            </a:xfrm>
            <a:custGeom>
              <a:avLst/>
              <a:gdLst/>
              <a:ahLst/>
              <a:cxnLst/>
              <a:rect l="l" t="t" r="r" b="b"/>
              <a:pathLst>
                <a:path w="1064895">
                  <a:moveTo>
                    <a:pt x="0" y="0"/>
                  </a:moveTo>
                  <a:lnTo>
                    <a:pt x="1064272" y="0"/>
                  </a:lnTo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700"/>
            </a:p>
          </p:txBody>
        </p:sp>
        <p:sp>
          <p:nvSpPr>
            <p:cNvPr id="139" name="object 139"/>
            <p:cNvSpPr/>
            <p:nvPr/>
          </p:nvSpPr>
          <p:spPr>
            <a:xfrm>
              <a:off x="5249303" y="2139098"/>
              <a:ext cx="1052195" cy="243840"/>
            </a:xfrm>
            <a:custGeom>
              <a:avLst/>
              <a:gdLst/>
              <a:ahLst/>
              <a:cxnLst/>
              <a:rect l="l" t="t" r="r" b="b"/>
              <a:pathLst>
                <a:path w="1052195" h="243839">
                  <a:moveTo>
                    <a:pt x="1051572" y="0"/>
                  </a:moveTo>
                  <a:lnTo>
                    <a:pt x="1051572" y="0"/>
                  </a:lnTo>
                  <a:lnTo>
                    <a:pt x="0" y="0"/>
                  </a:lnTo>
                  <a:lnTo>
                    <a:pt x="0" y="243840"/>
                  </a:lnTo>
                  <a:lnTo>
                    <a:pt x="1051572" y="243840"/>
                  </a:lnTo>
                  <a:lnTo>
                    <a:pt x="1051572" y="0"/>
                  </a:lnTo>
                  <a:close/>
                </a:path>
              </a:pathLst>
            </a:custGeom>
            <a:solidFill>
              <a:srgbClr val="A9D18E"/>
            </a:solidFill>
          </p:spPr>
          <p:txBody>
            <a:bodyPr wrap="square" lIns="0" tIns="0" rIns="0" bIns="0" rtlCol="0"/>
            <a:lstStyle/>
            <a:p>
              <a:endParaRPr sz="2700"/>
            </a:p>
          </p:txBody>
        </p:sp>
        <p:sp>
          <p:nvSpPr>
            <p:cNvPr id="140" name="object 140"/>
            <p:cNvSpPr/>
            <p:nvPr/>
          </p:nvSpPr>
          <p:spPr>
            <a:xfrm>
              <a:off x="5242954" y="2132746"/>
              <a:ext cx="1064895" cy="269240"/>
            </a:xfrm>
            <a:custGeom>
              <a:avLst/>
              <a:gdLst/>
              <a:ahLst/>
              <a:cxnLst/>
              <a:rect l="l" t="t" r="r" b="b"/>
              <a:pathLst>
                <a:path w="1064895" h="269239">
                  <a:moveTo>
                    <a:pt x="214630" y="0"/>
                  </a:moveTo>
                  <a:lnTo>
                    <a:pt x="214630" y="269240"/>
                  </a:lnTo>
                </a:path>
                <a:path w="1064895" h="269239">
                  <a:moveTo>
                    <a:pt x="425453" y="0"/>
                  </a:moveTo>
                  <a:lnTo>
                    <a:pt x="425453" y="269240"/>
                  </a:lnTo>
                </a:path>
                <a:path w="1064895" h="269239">
                  <a:moveTo>
                    <a:pt x="636276" y="0"/>
                  </a:moveTo>
                  <a:lnTo>
                    <a:pt x="636276" y="269240"/>
                  </a:lnTo>
                </a:path>
                <a:path w="1064895" h="269239">
                  <a:moveTo>
                    <a:pt x="847099" y="0"/>
                  </a:moveTo>
                  <a:lnTo>
                    <a:pt x="847099" y="269240"/>
                  </a:lnTo>
                </a:path>
                <a:path w="1064895" h="269239">
                  <a:moveTo>
                    <a:pt x="6350" y="0"/>
                  </a:moveTo>
                  <a:lnTo>
                    <a:pt x="6350" y="269240"/>
                  </a:lnTo>
                </a:path>
                <a:path w="1064895" h="269239">
                  <a:moveTo>
                    <a:pt x="1057922" y="0"/>
                  </a:moveTo>
                  <a:lnTo>
                    <a:pt x="1057922" y="269240"/>
                  </a:lnTo>
                </a:path>
                <a:path w="1064895" h="269239">
                  <a:moveTo>
                    <a:pt x="0" y="6350"/>
                  </a:moveTo>
                  <a:lnTo>
                    <a:pt x="1064272" y="635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700"/>
            </a:p>
          </p:txBody>
        </p:sp>
        <p:sp>
          <p:nvSpPr>
            <p:cNvPr id="141" name="object 141"/>
            <p:cNvSpPr/>
            <p:nvPr/>
          </p:nvSpPr>
          <p:spPr>
            <a:xfrm>
              <a:off x="5242954" y="2382936"/>
              <a:ext cx="1064895" cy="0"/>
            </a:xfrm>
            <a:custGeom>
              <a:avLst/>
              <a:gdLst/>
              <a:ahLst/>
              <a:cxnLst/>
              <a:rect l="l" t="t" r="r" b="b"/>
              <a:pathLst>
                <a:path w="1064895">
                  <a:moveTo>
                    <a:pt x="0" y="0"/>
                  </a:moveTo>
                  <a:lnTo>
                    <a:pt x="1064272" y="0"/>
                  </a:lnTo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700"/>
            </a:p>
          </p:txBody>
        </p:sp>
      </p:grpSp>
      <p:sp>
        <p:nvSpPr>
          <p:cNvPr id="142" name="object 142"/>
          <p:cNvSpPr txBox="1"/>
          <p:nvPr/>
        </p:nvSpPr>
        <p:spPr>
          <a:xfrm>
            <a:off x="10346558" y="4324351"/>
            <a:ext cx="180975" cy="296235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spc="-75" dirty="0">
                <a:latin typeface="Calibri"/>
                <a:cs typeface="Calibri"/>
              </a:rPr>
              <a:t>H</a:t>
            </a:r>
            <a:endParaRPr>
              <a:latin typeface="Calibri"/>
              <a:cs typeface="Calibri"/>
            </a:endParaRPr>
          </a:p>
        </p:txBody>
      </p:sp>
      <p:sp>
        <p:nvSpPr>
          <p:cNvPr id="143" name="object 143"/>
          <p:cNvSpPr txBox="1"/>
          <p:nvPr/>
        </p:nvSpPr>
        <p:spPr>
          <a:xfrm>
            <a:off x="9927458" y="4612385"/>
            <a:ext cx="152400" cy="296235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spc="-38" dirty="0">
                <a:latin typeface="Calibri"/>
                <a:cs typeface="Calibri"/>
              </a:rPr>
              <a:t>..</a:t>
            </a:r>
            <a:endParaRPr>
              <a:latin typeface="Calibri"/>
              <a:cs typeface="Calibri"/>
            </a:endParaRPr>
          </a:p>
        </p:txBody>
      </p:sp>
      <p:sp>
        <p:nvSpPr>
          <p:cNvPr id="144" name="object 144"/>
          <p:cNvSpPr txBox="1"/>
          <p:nvPr/>
        </p:nvSpPr>
        <p:spPr>
          <a:xfrm>
            <a:off x="9717908" y="4877563"/>
            <a:ext cx="154305" cy="296235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spc="-75" dirty="0">
                <a:latin typeface="Calibri"/>
                <a:cs typeface="Calibri"/>
              </a:rPr>
              <a:t>2</a:t>
            </a:r>
            <a:endParaRPr>
              <a:latin typeface="Calibri"/>
              <a:cs typeface="Calibri"/>
            </a:endParaRPr>
          </a:p>
        </p:txBody>
      </p:sp>
      <p:sp>
        <p:nvSpPr>
          <p:cNvPr id="145" name="object 145"/>
          <p:cNvSpPr txBox="1"/>
          <p:nvPr/>
        </p:nvSpPr>
        <p:spPr>
          <a:xfrm>
            <a:off x="9508358" y="5147311"/>
            <a:ext cx="154305" cy="296235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spc="-75" dirty="0">
                <a:latin typeface="Calibri"/>
                <a:cs typeface="Calibri"/>
              </a:rPr>
              <a:t>1</a:t>
            </a:r>
            <a:endParaRPr>
              <a:latin typeface="Calibri"/>
              <a:cs typeface="Calibri"/>
            </a:endParaRPr>
          </a:p>
        </p:txBody>
      </p:sp>
      <p:sp>
        <p:nvSpPr>
          <p:cNvPr id="146" name="object 146"/>
          <p:cNvSpPr txBox="1"/>
          <p:nvPr/>
        </p:nvSpPr>
        <p:spPr>
          <a:xfrm>
            <a:off x="7731990" y="5689853"/>
            <a:ext cx="2407920" cy="480901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57150">
              <a:spcBef>
                <a:spcPts val="150"/>
              </a:spcBef>
            </a:pPr>
            <a:r>
              <a:rPr sz="4500" spc="-180" baseline="11111" dirty="0">
                <a:solidFill>
                  <a:srgbClr val="FF0000"/>
                </a:solidFill>
                <a:latin typeface="Calibri"/>
                <a:cs typeface="Calibri"/>
              </a:rPr>
              <a:t>W</a:t>
            </a:r>
            <a:r>
              <a:rPr sz="1950" spc="-120" dirty="0">
                <a:solidFill>
                  <a:srgbClr val="FF0000"/>
                </a:solidFill>
                <a:latin typeface="Calibri"/>
                <a:cs typeface="Calibri"/>
              </a:rPr>
              <a:t>V1,</a:t>
            </a:r>
            <a:r>
              <a:rPr sz="195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4500" spc="-180" baseline="11111" dirty="0">
                <a:solidFill>
                  <a:srgbClr val="FF0000"/>
                </a:solidFill>
                <a:latin typeface="Calibri"/>
                <a:cs typeface="Calibri"/>
              </a:rPr>
              <a:t>W</a:t>
            </a:r>
            <a:r>
              <a:rPr sz="1950" spc="-120" dirty="0">
                <a:solidFill>
                  <a:srgbClr val="FF0000"/>
                </a:solidFill>
                <a:latin typeface="Calibri"/>
                <a:cs typeface="Calibri"/>
              </a:rPr>
              <a:t>V2,</a:t>
            </a:r>
            <a:r>
              <a:rPr sz="1950" spc="8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950" spc="480" dirty="0">
                <a:solidFill>
                  <a:srgbClr val="FF0000"/>
                </a:solidFill>
                <a:latin typeface="Calibri"/>
                <a:cs typeface="Calibri"/>
              </a:rPr>
              <a:t>…</a:t>
            </a:r>
            <a:r>
              <a:rPr sz="1950" spc="38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4500" spc="-45" baseline="11111" dirty="0">
                <a:solidFill>
                  <a:srgbClr val="FF0000"/>
                </a:solidFill>
                <a:latin typeface="Calibri"/>
                <a:cs typeface="Calibri"/>
              </a:rPr>
              <a:t>W</a:t>
            </a:r>
            <a:r>
              <a:rPr sz="1950" spc="-30" dirty="0">
                <a:solidFill>
                  <a:srgbClr val="FF0000"/>
                </a:solidFill>
                <a:latin typeface="Calibri"/>
                <a:cs typeface="Calibri"/>
              </a:rPr>
              <a:t>VH,</a:t>
            </a:r>
            <a:endParaRPr sz="1950">
              <a:latin typeface="Calibri"/>
              <a:cs typeface="Calibri"/>
            </a:endParaRPr>
          </a:p>
        </p:txBody>
      </p:sp>
      <p:pic>
        <p:nvPicPr>
          <p:cNvPr id="147" name="object 14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436051" y="7777802"/>
            <a:ext cx="2742873" cy="1259201"/>
          </a:xfrm>
          <a:prstGeom prst="rect">
            <a:avLst/>
          </a:prstGeom>
        </p:spPr>
      </p:pic>
      <p:pic>
        <p:nvPicPr>
          <p:cNvPr id="148" name="object 14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182920" y="1849941"/>
            <a:ext cx="2333625" cy="857250"/>
          </a:xfrm>
          <a:prstGeom prst="rect">
            <a:avLst/>
          </a:prstGeom>
        </p:spPr>
      </p:pic>
      <p:sp>
        <p:nvSpPr>
          <p:cNvPr id="149" name="object 149"/>
          <p:cNvSpPr txBox="1"/>
          <p:nvPr/>
        </p:nvSpPr>
        <p:spPr>
          <a:xfrm>
            <a:off x="1492051" y="9085326"/>
            <a:ext cx="2378393" cy="388568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Input</a:t>
            </a:r>
            <a:r>
              <a:rPr sz="2400" spc="113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0000"/>
                </a:solidFill>
                <a:latin typeface="Calibri"/>
                <a:cs typeface="Calibri"/>
              </a:rPr>
              <a:t>Embeddings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50" name="object 150"/>
          <p:cNvSpPr txBox="1">
            <a:spLocks noGrp="1"/>
          </p:cNvSpPr>
          <p:nvPr>
            <p:ph type="sldNum" sz="quarter" idx="7"/>
          </p:nvPr>
        </p:nvSpPr>
        <p:spPr>
          <a:xfrm>
            <a:off x="11664267" y="6371008"/>
            <a:ext cx="322579" cy="2114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193675">
              <a:spcBef>
                <a:spcPts val="40"/>
              </a:spcBef>
            </a:pPr>
            <a:fld id="{81D60167-4931-47E6-BA6A-407CBD079E47}" type="slidenum">
              <a:rPr lang="en-GB" spc="-50" smtClean="0"/>
              <a:pPr marL="193675">
                <a:spcBef>
                  <a:spcPts val="40"/>
                </a:spcBef>
              </a:pPr>
              <a:t>65</a:t>
            </a:fld>
            <a:endParaRPr spc="-38" dirty="0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32734" y="5143504"/>
            <a:ext cx="1371600" cy="534353"/>
          </a:xfrm>
          <a:custGeom>
            <a:avLst/>
            <a:gdLst/>
            <a:ahLst/>
            <a:cxnLst/>
            <a:rect l="l" t="t" r="r" b="b"/>
            <a:pathLst>
              <a:path w="914400" h="356235">
                <a:moveTo>
                  <a:pt x="855066" y="0"/>
                </a:moveTo>
                <a:lnTo>
                  <a:pt x="59333" y="0"/>
                </a:lnTo>
                <a:lnTo>
                  <a:pt x="36237" y="4662"/>
                </a:lnTo>
                <a:lnTo>
                  <a:pt x="17378" y="17378"/>
                </a:lnTo>
                <a:lnTo>
                  <a:pt x="4662" y="36238"/>
                </a:lnTo>
                <a:lnTo>
                  <a:pt x="0" y="59333"/>
                </a:lnTo>
                <a:lnTo>
                  <a:pt x="0" y="296656"/>
                </a:lnTo>
                <a:lnTo>
                  <a:pt x="4662" y="319751"/>
                </a:lnTo>
                <a:lnTo>
                  <a:pt x="17378" y="338611"/>
                </a:lnTo>
                <a:lnTo>
                  <a:pt x="36237" y="351327"/>
                </a:lnTo>
                <a:lnTo>
                  <a:pt x="59333" y="355989"/>
                </a:lnTo>
                <a:lnTo>
                  <a:pt x="855066" y="355989"/>
                </a:lnTo>
                <a:lnTo>
                  <a:pt x="878162" y="351327"/>
                </a:lnTo>
                <a:lnTo>
                  <a:pt x="897021" y="338611"/>
                </a:lnTo>
                <a:lnTo>
                  <a:pt x="909737" y="319751"/>
                </a:lnTo>
                <a:lnTo>
                  <a:pt x="914400" y="296656"/>
                </a:lnTo>
                <a:lnTo>
                  <a:pt x="914400" y="59333"/>
                </a:lnTo>
                <a:lnTo>
                  <a:pt x="909737" y="36238"/>
                </a:lnTo>
                <a:lnTo>
                  <a:pt x="897021" y="17378"/>
                </a:lnTo>
                <a:lnTo>
                  <a:pt x="878162" y="4662"/>
                </a:lnTo>
                <a:lnTo>
                  <a:pt x="855066" y="0"/>
                </a:lnTo>
                <a:close/>
              </a:path>
            </a:pathLst>
          </a:custGeom>
          <a:solidFill>
            <a:srgbClr val="8FAADC"/>
          </a:solidFill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3" name="object 3"/>
          <p:cNvSpPr txBox="1"/>
          <p:nvPr/>
        </p:nvSpPr>
        <p:spPr>
          <a:xfrm>
            <a:off x="869691" y="5189982"/>
            <a:ext cx="497205" cy="388568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sz="2400" spc="-38" dirty="0">
                <a:latin typeface="Calibri"/>
                <a:cs typeface="Calibri"/>
              </a:rPr>
              <a:t>The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057760" y="5164901"/>
            <a:ext cx="1371600" cy="534353"/>
          </a:xfrm>
          <a:custGeom>
            <a:avLst/>
            <a:gdLst/>
            <a:ahLst/>
            <a:cxnLst/>
            <a:rect l="l" t="t" r="r" b="b"/>
            <a:pathLst>
              <a:path w="914400" h="356235">
                <a:moveTo>
                  <a:pt x="855066" y="0"/>
                </a:moveTo>
                <a:lnTo>
                  <a:pt x="59333" y="0"/>
                </a:lnTo>
                <a:lnTo>
                  <a:pt x="36238" y="4662"/>
                </a:lnTo>
                <a:lnTo>
                  <a:pt x="17378" y="17378"/>
                </a:lnTo>
                <a:lnTo>
                  <a:pt x="4662" y="36238"/>
                </a:lnTo>
                <a:lnTo>
                  <a:pt x="0" y="59333"/>
                </a:lnTo>
                <a:lnTo>
                  <a:pt x="0" y="296655"/>
                </a:lnTo>
                <a:lnTo>
                  <a:pt x="4662" y="319750"/>
                </a:lnTo>
                <a:lnTo>
                  <a:pt x="17378" y="338610"/>
                </a:lnTo>
                <a:lnTo>
                  <a:pt x="36238" y="351325"/>
                </a:lnTo>
                <a:lnTo>
                  <a:pt x="59333" y="355988"/>
                </a:lnTo>
                <a:lnTo>
                  <a:pt x="855066" y="355988"/>
                </a:lnTo>
                <a:lnTo>
                  <a:pt x="878161" y="351325"/>
                </a:lnTo>
                <a:lnTo>
                  <a:pt x="897021" y="338610"/>
                </a:lnTo>
                <a:lnTo>
                  <a:pt x="909737" y="319750"/>
                </a:lnTo>
                <a:lnTo>
                  <a:pt x="914400" y="296655"/>
                </a:lnTo>
                <a:lnTo>
                  <a:pt x="914400" y="59333"/>
                </a:lnTo>
                <a:lnTo>
                  <a:pt x="909737" y="36238"/>
                </a:lnTo>
                <a:lnTo>
                  <a:pt x="897021" y="17378"/>
                </a:lnTo>
                <a:lnTo>
                  <a:pt x="878161" y="4662"/>
                </a:lnTo>
                <a:lnTo>
                  <a:pt x="855066" y="0"/>
                </a:lnTo>
                <a:close/>
              </a:path>
            </a:pathLst>
          </a:custGeom>
          <a:solidFill>
            <a:srgbClr val="8FAADC"/>
          </a:solidFill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5" name="object 5"/>
          <p:cNvSpPr txBox="1"/>
          <p:nvPr/>
        </p:nvSpPr>
        <p:spPr>
          <a:xfrm>
            <a:off x="2308982" y="5212842"/>
            <a:ext cx="869633" cy="388568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sz="2400" spc="-15" dirty="0">
                <a:latin typeface="Calibri"/>
                <a:cs typeface="Calibri"/>
              </a:rPr>
              <a:t>animal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682785" y="5164898"/>
            <a:ext cx="1371600" cy="534353"/>
          </a:xfrm>
          <a:custGeom>
            <a:avLst/>
            <a:gdLst/>
            <a:ahLst/>
            <a:cxnLst/>
            <a:rect l="l" t="t" r="r" b="b"/>
            <a:pathLst>
              <a:path w="914400" h="356235">
                <a:moveTo>
                  <a:pt x="855066" y="0"/>
                </a:moveTo>
                <a:lnTo>
                  <a:pt x="59333" y="0"/>
                </a:lnTo>
                <a:lnTo>
                  <a:pt x="36238" y="4662"/>
                </a:lnTo>
                <a:lnTo>
                  <a:pt x="17378" y="17378"/>
                </a:lnTo>
                <a:lnTo>
                  <a:pt x="4662" y="36238"/>
                </a:lnTo>
                <a:lnTo>
                  <a:pt x="0" y="59333"/>
                </a:lnTo>
                <a:lnTo>
                  <a:pt x="0" y="296655"/>
                </a:lnTo>
                <a:lnTo>
                  <a:pt x="4662" y="319750"/>
                </a:lnTo>
                <a:lnTo>
                  <a:pt x="17378" y="338610"/>
                </a:lnTo>
                <a:lnTo>
                  <a:pt x="36238" y="351325"/>
                </a:lnTo>
                <a:lnTo>
                  <a:pt x="59333" y="355988"/>
                </a:lnTo>
                <a:lnTo>
                  <a:pt x="855066" y="355988"/>
                </a:lnTo>
                <a:lnTo>
                  <a:pt x="878161" y="351325"/>
                </a:lnTo>
                <a:lnTo>
                  <a:pt x="897021" y="338610"/>
                </a:lnTo>
                <a:lnTo>
                  <a:pt x="909737" y="319750"/>
                </a:lnTo>
                <a:lnTo>
                  <a:pt x="914399" y="296655"/>
                </a:lnTo>
                <a:lnTo>
                  <a:pt x="914399" y="59333"/>
                </a:lnTo>
                <a:lnTo>
                  <a:pt x="909737" y="36238"/>
                </a:lnTo>
                <a:lnTo>
                  <a:pt x="897021" y="17378"/>
                </a:lnTo>
                <a:lnTo>
                  <a:pt x="878161" y="4662"/>
                </a:lnTo>
                <a:lnTo>
                  <a:pt x="855066" y="0"/>
                </a:lnTo>
                <a:close/>
              </a:path>
            </a:pathLst>
          </a:custGeom>
          <a:solidFill>
            <a:srgbClr val="8FAADC"/>
          </a:solidFill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7" name="object 7"/>
          <p:cNvSpPr txBox="1"/>
          <p:nvPr/>
        </p:nvSpPr>
        <p:spPr>
          <a:xfrm>
            <a:off x="3986395" y="5212842"/>
            <a:ext cx="764858" cy="388568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sz="2400" spc="-15" dirty="0">
                <a:latin typeface="Calibri"/>
                <a:cs typeface="Calibri"/>
              </a:rPr>
              <a:t>didn’t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308439" y="5164898"/>
            <a:ext cx="1371600" cy="534353"/>
          </a:xfrm>
          <a:custGeom>
            <a:avLst/>
            <a:gdLst/>
            <a:ahLst/>
            <a:cxnLst/>
            <a:rect l="l" t="t" r="r" b="b"/>
            <a:pathLst>
              <a:path w="914400" h="356235">
                <a:moveTo>
                  <a:pt x="855066" y="0"/>
                </a:moveTo>
                <a:lnTo>
                  <a:pt x="59333" y="0"/>
                </a:lnTo>
                <a:lnTo>
                  <a:pt x="36238" y="4662"/>
                </a:lnTo>
                <a:lnTo>
                  <a:pt x="17378" y="17378"/>
                </a:lnTo>
                <a:lnTo>
                  <a:pt x="4662" y="36238"/>
                </a:lnTo>
                <a:lnTo>
                  <a:pt x="0" y="59333"/>
                </a:lnTo>
                <a:lnTo>
                  <a:pt x="0" y="296655"/>
                </a:lnTo>
                <a:lnTo>
                  <a:pt x="4662" y="319750"/>
                </a:lnTo>
                <a:lnTo>
                  <a:pt x="17378" y="338610"/>
                </a:lnTo>
                <a:lnTo>
                  <a:pt x="36238" y="351325"/>
                </a:lnTo>
                <a:lnTo>
                  <a:pt x="59333" y="355988"/>
                </a:lnTo>
                <a:lnTo>
                  <a:pt x="855066" y="355988"/>
                </a:lnTo>
                <a:lnTo>
                  <a:pt x="878161" y="351325"/>
                </a:lnTo>
                <a:lnTo>
                  <a:pt x="897021" y="338610"/>
                </a:lnTo>
                <a:lnTo>
                  <a:pt x="909737" y="319750"/>
                </a:lnTo>
                <a:lnTo>
                  <a:pt x="914400" y="296655"/>
                </a:lnTo>
                <a:lnTo>
                  <a:pt x="914400" y="59333"/>
                </a:lnTo>
                <a:lnTo>
                  <a:pt x="909737" y="36238"/>
                </a:lnTo>
                <a:lnTo>
                  <a:pt x="897021" y="17378"/>
                </a:lnTo>
                <a:lnTo>
                  <a:pt x="878161" y="4662"/>
                </a:lnTo>
                <a:lnTo>
                  <a:pt x="855066" y="0"/>
                </a:lnTo>
                <a:close/>
              </a:path>
            </a:pathLst>
          </a:custGeom>
          <a:solidFill>
            <a:srgbClr val="8FAADC"/>
          </a:solidFill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9" name="object 9"/>
          <p:cNvSpPr txBox="1"/>
          <p:nvPr/>
        </p:nvSpPr>
        <p:spPr>
          <a:xfrm>
            <a:off x="5659766" y="5212842"/>
            <a:ext cx="669608" cy="388568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sz="2400" spc="-15" dirty="0">
                <a:latin typeface="Calibri"/>
                <a:cs typeface="Calibri"/>
              </a:rPr>
              <a:t>cross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932840" y="5164898"/>
            <a:ext cx="1371600" cy="534353"/>
          </a:xfrm>
          <a:custGeom>
            <a:avLst/>
            <a:gdLst/>
            <a:ahLst/>
            <a:cxnLst/>
            <a:rect l="l" t="t" r="r" b="b"/>
            <a:pathLst>
              <a:path w="914400" h="356235">
                <a:moveTo>
                  <a:pt x="855066" y="0"/>
                </a:moveTo>
                <a:lnTo>
                  <a:pt x="59333" y="0"/>
                </a:lnTo>
                <a:lnTo>
                  <a:pt x="36238" y="4662"/>
                </a:lnTo>
                <a:lnTo>
                  <a:pt x="17378" y="17378"/>
                </a:lnTo>
                <a:lnTo>
                  <a:pt x="4662" y="36238"/>
                </a:lnTo>
                <a:lnTo>
                  <a:pt x="0" y="59333"/>
                </a:lnTo>
                <a:lnTo>
                  <a:pt x="0" y="296655"/>
                </a:lnTo>
                <a:lnTo>
                  <a:pt x="4662" y="319750"/>
                </a:lnTo>
                <a:lnTo>
                  <a:pt x="17378" y="338610"/>
                </a:lnTo>
                <a:lnTo>
                  <a:pt x="36238" y="351325"/>
                </a:lnTo>
                <a:lnTo>
                  <a:pt x="59333" y="355988"/>
                </a:lnTo>
                <a:lnTo>
                  <a:pt x="855066" y="355988"/>
                </a:lnTo>
                <a:lnTo>
                  <a:pt x="878161" y="351325"/>
                </a:lnTo>
                <a:lnTo>
                  <a:pt x="897021" y="338610"/>
                </a:lnTo>
                <a:lnTo>
                  <a:pt x="909737" y="319750"/>
                </a:lnTo>
                <a:lnTo>
                  <a:pt x="914400" y="296655"/>
                </a:lnTo>
                <a:lnTo>
                  <a:pt x="914400" y="59333"/>
                </a:lnTo>
                <a:lnTo>
                  <a:pt x="909737" y="36238"/>
                </a:lnTo>
                <a:lnTo>
                  <a:pt x="897021" y="17378"/>
                </a:lnTo>
                <a:lnTo>
                  <a:pt x="878161" y="4662"/>
                </a:lnTo>
                <a:lnTo>
                  <a:pt x="855066" y="0"/>
                </a:lnTo>
                <a:close/>
              </a:path>
            </a:pathLst>
          </a:custGeom>
          <a:solidFill>
            <a:srgbClr val="8FAADC"/>
          </a:solidFill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11" name="object 11"/>
          <p:cNvSpPr txBox="1"/>
          <p:nvPr/>
        </p:nvSpPr>
        <p:spPr>
          <a:xfrm>
            <a:off x="7392420" y="5212842"/>
            <a:ext cx="451485" cy="388568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sz="2400" spc="-38" dirty="0">
                <a:latin typeface="Calibri"/>
                <a:cs typeface="Calibri"/>
              </a:rPr>
              <a:t>the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8557241" y="5143502"/>
            <a:ext cx="1371600" cy="534353"/>
          </a:xfrm>
          <a:custGeom>
            <a:avLst/>
            <a:gdLst/>
            <a:ahLst/>
            <a:cxnLst/>
            <a:rect l="l" t="t" r="r" b="b"/>
            <a:pathLst>
              <a:path w="914400" h="356235">
                <a:moveTo>
                  <a:pt x="855066" y="0"/>
                </a:moveTo>
                <a:lnTo>
                  <a:pt x="59331" y="0"/>
                </a:lnTo>
                <a:lnTo>
                  <a:pt x="36237" y="4662"/>
                </a:lnTo>
                <a:lnTo>
                  <a:pt x="17377" y="17378"/>
                </a:lnTo>
                <a:lnTo>
                  <a:pt x="4662" y="36238"/>
                </a:lnTo>
                <a:lnTo>
                  <a:pt x="0" y="59333"/>
                </a:lnTo>
                <a:lnTo>
                  <a:pt x="0" y="296656"/>
                </a:lnTo>
                <a:lnTo>
                  <a:pt x="4662" y="319751"/>
                </a:lnTo>
                <a:lnTo>
                  <a:pt x="17377" y="338611"/>
                </a:lnTo>
                <a:lnTo>
                  <a:pt x="36237" y="351327"/>
                </a:lnTo>
                <a:lnTo>
                  <a:pt x="59331" y="355989"/>
                </a:lnTo>
                <a:lnTo>
                  <a:pt x="855066" y="355989"/>
                </a:lnTo>
                <a:lnTo>
                  <a:pt x="878161" y="351327"/>
                </a:lnTo>
                <a:lnTo>
                  <a:pt x="897021" y="338611"/>
                </a:lnTo>
                <a:lnTo>
                  <a:pt x="909737" y="319751"/>
                </a:lnTo>
                <a:lnTo>
                  <a:pt x="914399" y="296656"/>
                </a:lnTo>
                <a:lnTo>
                  <a:pt x="914399" y="59333"/>
                </a:lnTo>
                <a:lnTo>
                  <a:pt x="909737" y="36238"/>
                </a:lnTo>
                <a:lnTo>
                  <a:pt x="897021" y="17378"/>
                </a:lnTo>
                <a:lnTo>
                  <a:pt x="878161" y="4662"/>
                </a:lnTo>
                <a:lnTo>
                  <a:pt x="855066" y="0"/>
                </a:lnTo>
                <a:close/>
              </a:path>
            </a:pathLst>
          </a:custGeom>
          <a:solidFill>
            <a:srgbClr val="8FAADC"/>
          </a:solidFill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13" name="object 13"/>
          <p:cNvSpPr txBox="1"/>
          <p:nvPr/>
        </p:nvSpPr>
        <p:spPr>
          <a:xfrm>
            <a:off x="8860612" y="5189982"/>
            <a:ext cx="764858" cy="388568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sz="2400" spc="-15" dirty="0">
                <a:latin typeface="Calibri"/>
                <a:cs typeface="Calibri"/>
              </a:rPr>
              <a:t>street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0181642" y="5143502"/>
            <a:ext cx="1371600" cy="534353"/>
          </a:xfrm>
          <a:custGeom>
            <a:avLst/>
            <a:gdLst/>
            <a:ahLst/>
            <a:cxnLst/>
            <a:rect l="l" t="t" r="r" b="b"/>
            <a:pathLst>
              <a:path w="914400" h="356235">
                <a:moveTo>
                  <a:pt x="855066" y="0"/>
                </a:moveTo>
                <a:lnTo>
                  <a:pt x="59333" y="0"/>
                </a:lnTo>
                <a:lnTo>
                  <a:pt x="36238" y="4662"/>
                </a:lnTo>
                <a:lnTo>
                  <a:pt x="17378" y="17378"/>
                </a:lnTo>
                <a:lnTo>
                  <a:pt x="4662" y="36238"/>
                </a:lnTo>
                <a:lnTo>
                  <a:pt x="0" y="59333"/>
                </a:lnTo>
                <a:lnTo>
                  <a:pt x="0" y="296655"/>
                </a:lnTo>
                <a:lnTo>
                  <a:pt x="4662" y="319750"/>
                </a:lnTo>
                <a:lnTo>
                  <a:pt x="17378" y="338610"/>
                </a:lnTo>
                <a:lnTo>
                  <a:pt x="36238" y="351325"/>
                </a:lnTo>
                <a:lnTo>
                  <a:pt x="59333" y="355988"/>
                </a:lnTo>
                <a:lnTo>
                  <a:pt x="855066" y="355988"/>
                </a:lnTo>
                <a:lnTo>
                  <a:pt x="878161" y="351325"/>
                </a:lnTo>
                <a:lnTo>
                  <a:pt x="897021" y="338610"/>
                </a:lnTo>
                <a:lnTo>
                  <a:pt x="909737" y="319750"/>
                </a:lnTo>
                <a:lnTo>
                  <a:pt x="914400" y="296655"/>
                </a:lnTo>
                <a:lnTo>
                  <a:pt x="914400" y="59333"/>
                </a:lnTo>
                <a:lnTo>
                  <a:pt x="909737" y="36238"/>
                </a:lnTo>
                <a:lnTo>
                  <a:pt x="897021" y="17378"/>
                </a:lnTo>
                <a:lnTo>
                  <a:pt x="878161" y="4662"/>
                </a:lnTo>
                <a:lnTo>
                  <a:pt x="855066" y="0"/>
                </a:lnTo>
                <a:close/>
              </a:path>
            </a:pathLst>
          </a:custGeom>
          <a:solidFill>
            <a:srgbClr val="8FAADC"/>
          </a:solidFill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15" name="object 15"/>
          <p:cNvSpPr txBox="1"/>
          <p:nvPr/>
        </p:nvSpPr>
        <p:spPr>
          <a:xfrm>
            <a:off x="10341280" y="5189982"/>
            <a:ext cx="1052513" cy="388568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sz="2400" spc="-15" dirty="0">
                <a:latin typeface="Calibri"/>
                <a:cs typeface="Calibri"/>
              </a:rPr>
              <a:t>because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1806043" y="5143501"/>
            <a:ext cx="1371600" cy="534353"/>
          </a:xfrm>
          <a:custGeom>
            <a:avLst/>
            <a:gdLst/>
            <a:ahLst/>
            <a:cxnLst/>
            <a:rect l="l" t="t" r="r" b="b"/>
            <a:pathLst>
              <a:path w="914400" h="356235">
                <a:moveTo>
                  <a:pt x="855066" y="0"/>
                </a:moveTo>
                <a:lnTo>
                  <a:pt x="59331" y="0"/>
                </a:lnTo>
                <a:lnTo>
                  <a:pt x="36237" y="4662"/>
                </a:lnTo>
                <a:lnTo>
                  <a:pt x="17377" y="17378"/>
                </a:lnTo>
                <a:lnTo>
                  <a:pt x="4662" y="36238"/>
                </a:lnTo>
                <a:lnTo>
                  <a:pt x="0" y="59333"/>
                </a:lnTo>
                <a:lnTo>
                  <a:pt x="0" y="296655"/>
                </a:lnTo>
                <a:lnTo>
                  <a:pt x="4662" y="319750"/>
                </a:lnTo>
                <a:lnTo>
                  <a:pt x="17377" y="338610"/>
                </a:lnTo>
                <a:lnTo>
                  <a:pt x="36237" y="351325"/>
                </a:lnTo>
                <a:lnTo>
                  <a:pt x="59331" y="355988"/>
                </a:lnTo>
                <a:lnTo>
                  <a:pt x="855066" y="355988"/>
                </a:lnTo>
                <a:lnTo>
                  <a:pt x="878161" y="351325"/>
                </a:lnTo>
                <a:lnTo>
                  <a:pt x="897021" y="338610"/>
                </a:lnTo>
                <a:lnTo>
                  <a:pt x="909736" y="319750"/>
                </a:lnTo>
                <a:lnTo>
                  <a:pt x="914398" y="296655"/>
                </a:lnTo>
                <a:lnTo>
                  <a:pt x="914398" y="59333"/>
                </a:lnTo>
                <a:lnTo>
                  <a:pt x="909736" y="36238"/>
                </a:lnTo>
                <a:lnTo>
                  <a:pt x="897021" y="17378"/>
                </a:lnTo>
                <a:lnTo>
                  <a:pt x="878161" y="4662"/>
                </a:lnTo>
                <a:lnTo>
                  <a:pt x="855066" y="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17" name="object 17"/>
          <p:cNvSpPr txBox="1"/>
          <p:nvPr/>
        </p:nvSpPr>
        <p:spPr>
          <a:xfrm>
            <a:off x="12387066" y="5189982"/>
            <a:ext cx="209550" cy="388568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sz="2400" spc="-38" dirty="0">
                <a:latin typeface="Calibri"/>
                <a:cs typeface="Calibri"/>
              </a:rPr>
              <a:t>it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3430441" y="5143501"/>
            <a:ext cx="1371600" cy="534353"/>
          </a:xfrm>
          <a:custGeom>
            <a:avLst/>
            <a:gdLst/>
            <a:ahLst/>
            <a:cxnLst/>
            <a:rect l="l" t="t" r="r" b="b"/>
            <a:pathLst>
              <a:path w="914400" h="356235">
                <a:moveTo>
                  <a:pt x="855066" y="0"/>
                </a:moveTo>
                <a:lnTo>
                  <a:pt x="59333" y="0"/>
                </a:lnTo>
                <a:lnTo>
                  <a:pt x="36238" y="4662"/>
                </a:lnTo>
                <a:lnTo>
                  <a:pt x="17378" y="17378"/>
                </a:lnTo>
                <a:lnTo>
                  <a:pt x="4662" y="36238"/>
                </a:lnTo>
                <a:lnTo>
                  <a:pt x="0" y="59333"/>
                </a:lnTo>
                <a:lnTo>
                  <a:pt x="0" y="296655"/>
                </a:lnTo>
                <a:lnTo>
                  <a:pt x="4662" y="319750"/>
                </a:lnTo>
                <a:lnTo>
                  <a:pt x="17378" y="338610"/>
                </a:lnTo>
                <a:lnTo>
                  <a:pt x="36238" y="351325"/>
                </a:lnTo>
                <a:lnTo>
                  <a:pt x="59333" y="355988"/>
                </a:lnTo>
                <a:lnTo>
                  <a:pt x="855066" y="355988"/>
                </a:lnTo>
                <a:lnTo>
                  <a:pt x="878161" y="351325"/>
                </a:lnTo>
                <a:lnTo>
                  <a:pt x="897021" y="338610"/>
                </a:lnTo>
                <a:lnTo>
                  <a:pt x="909737" y="319750"/>
                </a:lnTo>
                <a:lnTo>
                  <a:pt x="914400" y="296655"/>
                </a:lnTo>
                <a:lnTo>
                  <a:pt x="914400" y="59333"/>
                </a:lnTo>
                <a:lnTo>
                  <a:pt x="909737" y="36238"/>
                </a:lnTo>
                <a:lnTo>
                  <a:pt x="897021" y="17378"/>
                </a:lnTo>
                <a:lnTo>
                  <a:pt x="878161" y="4662"/>
                </a:lnTo>
                <a:lnTo>
                  <a:pt x="855066" y="0"/>
                </a:lnTo>
                <a:close/>
              </a:path>
            </a:pathLst>
          </a:custGeom>
          <a:solidFill>
            <a:srgbClr val="8FAADC"/>
          </a:solidFill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19" name="object 19"/>
          <p:cNvSpPr txBox="1"/>
          <p:nvPr/>
        </p:nvSpPr>
        <p:spPr>
          <a:xfrm>
            <a:off x="13857209" y="5189982"/>
            <a:ext cx="518160" cy="388568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sz="2400" spc="-38" dirty="0">
                <a:latin typeface="Calibri"/>
                <a:cs typeface="Calibri"/>
              </a:rPr>
              <a:t>was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15054843" y="5164898"/>
            <a:ext cx="1371600" cy="534353"/>
          </a:xfrm>
          <a:custGeom>
            <a:avLst/>
            <a:gdLst/>
            <a:ahLst/>
            <a:cxnLst/>
            <a:rect l="l" t="t" r="r" b="b"/>
            <a:pathLst>
              <a:path w="914400" h="356235">
                <a:moveTo>
                  <a:pt x="855068" y="0"/>
                </a:moveTo>
                <a:lnTo>
                  <a:pt x="59333" y="0"/>
                </a:lnTo>
                <a:lnTo>
                  <a:pt x="36238" y="4662"/>
                </a:lnTo>
                <a:lnTo>
                  <a:pt x="17378" y="17378"/>
                </a:lnTo>
                <a:lnTo>
                  <a:pt x="4662" y="36238"/>
                </a:lnTo>
                <a:lnTo>
                  <a:pt x="0" y="59333"/>
                </a:lnTo>
                <a:lnTo>
                  <a:pt x="0" y="296655"/>
                </a:lnTo>
                <a:lnTo>
                  <a:pt x="4662" y="319750"/>
                </a:lnTo>
                <a:lnTo>
                  <a:pt x="17378" y="338610"/>
                </a:lnTo>
                <a:lnTo>
                  <a:pt x="36238" y="351325"/>
                </a:lnTo>
                <a:lnTo>
                  <a:pt x="59333" y="355988"/>
                </a:lnTo>
                <a:lnTo>
                  <a:pt x="855068" y="355988"/>
                </a:lnTo>
                <a:lnTo>
                  <a:pt x="878162" y="351325"/>
                </a:lnTo>
                <a:lnTo>
                  <a:pt x="897022" y="338610"/>
                </a:lnTo>
                <a:lnTo>
                  <a:pt x="909737" y="319750"/>
                </a:lnTo>
                <a:lnTo>
                  <a:pt x="914400" y="296655"/>
                </a:lnTo>
                <a:lnTo>
                  <a:pt x="914400" y="59333"/>
                </a:lnTo>
                <a:lnTo>
                  <a:pt x="909737" y="36238"/>
                </a:lnTo>
                <a:lnTo>
                  <a:pt x="897022" y="17378"/>
                </a:lnTo>
                <a:lnTo>
                  <a:pt x="878162" y="4662"/>
                </a:lnTo>
                <a:lnTo>
                  <a:pt x="855068" y="0"/>
                </a:lnTo>
                <a:close/>
              </a:path>
            </a:pathLst>
          </a:custGeom>
          <a:solidFill>
            <a:srgbClr val="8FAADC"/>
          </a:solidFill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21" name="object 21"/>
          <p:cNvSpPr txBox="1"/>
          <p:nvPr/>
        </p:nvSpPr>
        <p:spPr>
          <a:xfrm>
            <a:off x="15509947" y="5212842"/>
            <a:ext cx="460058" cy="388568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sz="2400" spc="-38" dirty="0">
                <a:latin typeface="Calibri"/>
                <a:cs typeface="Calibri"/>
              </a:rPr>
              <a:t>too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16670715" y="5164898"/>
            <a:ext cx="1371600" cy="534353"/>
          </a:xfrm>
          <a:custGeom>
            <a:avLst/>
            <a:gdLst/>
            <a:ahLst/>
            <a:cxnLst/>
            <a:rect l="l" t="t" r="r" b="b"/>
            <a:pathLst>
              <a:path w="914400" h="356235">
                <a:moveTo>
                  <a:pt x="855066" y="0"/>
                </a:moveTo>
                <a:lnTo>
                  <a:pt x="59333" y="0"/>
                </a:lnTo>
                <a:lnTo>
                  <a:pt x="36238" y="4662"/>
                </a:lnTo>
                <a:lnTo>
                  <a:pt x="17378" y="17378"/>
                </a:lnTo>
                <a:lnTo>
                  <a:pt x="4662" y="36238"/>
                </a:lnTo>
                <a:lnTo>
                  <a:pt x="0" y="59333"/>
                </a:lnTo>
                <a:lnTo>
                  <a:pt x="0" y="296655"/>
                </a:lnTo>
                <a:lnTo>
                  <a:pt x="4662" y="319750"/>
                </a:lnTo>
                <a:lnTo>
                  <a:pt x="17378" y="338610"/>
                </a:lnTo>
                <a:lnTo>
                  <a:pt x="36238" y="351325"/>
                </a:lnTo>
                <a:lnTo>
                  <a:pt x="59333" y="355988"/>
                </a:lnTo>
                <a:lnTo>
                  <a:pt x="855066" y="355988"/>
                </a:lnTo>
                <a:lnTo>
                  <a:pt x="878161" y="351325"/>
                </a:lnTo>
                <a:lnTo>
                  <a:pt x="897021" y="338610"/>
                </a:lnTo>
                <a:lnTo>
                  <a:pt x="909737" y="319750"/>
                </a:lnTo>
                <a:lnTo>
                  <a:pt x="914400" y="296655"/>
                </a:lnTo>
                <a:lnTo>
                  <a:pt x="914400" y="59333"/>
                </a:lnTo>
                <a:lnTo>
                  <a:pt x="909737" y="36238"/>
                </a:lnTo>
                <a:lnTo>
                  <a:pt x="897021" y="17378"/>
                </a:lnTo>
                <a:lnTo>
                  <a:pt x="878161" y="4662"/>
                </a:lnTo>
                <a:lnTo>
                  <a:pt x="855066" y="0"/>
                </a:lnTo>
                <a:close/>
              </a:path>
            </a:pathLst>
          </a:custGeom>
          <a:solidFill>
            <a:srgbClr val="8FAADC"/>
          </a:solidFill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23" name="object 23"/>
          <p:cNvSpPr txBox="1"/>
          <p:nvPr/>
        </p:nvSpPr>
        <p:spPr>
          <a:xfrm>
            <a:off x="17037426" y="5212842"/>
            <a:ext cx="638175" cy="388568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sz="2400" spc="-30" dirty="0">
                <a:latin typeface="Calibri"/>
                <a:cs typeface="Calibri"/>
              </a:rPr>
              <a:t>wide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2699633" y="3326586"/>
            <a:ext cx="9811701" cy="2713671"/>
          </a:xfrm>
          <a:custGeom>
            <a:avLst/>
            <a:gdLst/>
            <a:ahLst/>
            <a:cxnLst/>
            <a:rect l="l" t="t" r="r" b="b"/>
            <a:pathLst>
              <a:path w="6541134" h="1809114">
                <a:moveTo>
                  <a:pt x="5683428" y="440690"/>
                </a:moveTo>
                <a:lnTo>
                  <a:pt x="5632272" y="420306"/>
                </a:lnTo>
                <a:lnTo>
                  <a:pt x="5629224" y="419100"/>
                </a:lnTo>
                <a:lnTo>
                  <a:pt x="5579808" y="398729"/>
                </a:lnTo>
                <a:lnTo>
                  <a:pt x="5573763" y="396240"/>
                </a:lnTo>
                <a:lnTo>
                  <a:pt x="5524030" y="378409"/>
                </a:lnTo>
                <a:lnTo>
                  <a:pt x="5516461" y="375678"/>
                </a:lnTo>
                <a:lnTo>
                  <a:pt x="5469623" y="358203"/>
                </a:lnTo>
                <a:lnTo>
                  <a:pt x="5459222" y="354330"/>
                </a:lnTo>
                <a:lnTo>
                  <a:pt x="5400167" y="334010"/>
                </a:lnTo>
                <a:lnTo>
                  <a:pt x="5353482" y="318858"/>
                </a:lnTo>
                <a:lnTo>
                  <a:pt x="5278869" y="294640"/>
                </a:lnTo>
                <a:lnTo>
                  <a:pt x="5232857" y="280670"/>
                </a:lnTo>
                <a:lnTo>
                  <a:pt x="5153393" y="256540"/>
                </a:lnTo>
                <a:lnTo>
                  <a:pt x="5116690" y="246443"/>
                </a:lnTo>
                <a:lnTo>
                  <a:pt x="5024044" y="220980"/>
                </a:lnTo>
                <a:lnTo>
                  <a:pt x="4993627" y="213423"/>
                </a:lnTo>
                <a:lnTo>
                  <a:pt x="4891138" y="187960"/>
                </a:lnTo>
                <a:lnTo>
                  <a:pt x="4863033" y="181660"/>
                </a:lnTo>
                <a:lnTo>
                  <a:pt x="4754969" y="157480"/>
                </a:lnTo>
                <a:lnTo>
                  <a:pt x="4737062" y="153720"/>
                </a:lnTo>
                <a:lnTo>
                  <a:pt x="4616043" y="128308"/>
                </a:lnTo>
                <a:lnTo>
                  <a:pt x="4481334" y="104178"/>
                </a:lnTo>
                <a:lnTo>
                  <a:pt x="4474007" y="102870"/>
                </a:lnTo>
                <a:lnTo>
                  <a:pt x="4354068" y="83858"/>
                </a:lnTo>
                <a:lnTo>
                  <a:pt x="4329811" y="80010"/>
                </a:lnTo>
                <a:lnTo>
                  <a:pt x="4183532" y="59690"/>
                </a:lnTo>
                <a:lnTo>
                  <a:pt x="4035463" y="41910"/>
                </a:lnTo>
                <a:lnTo>
                  <a:pt x="3885908" y="26670"/>
                </a:lnTo>
                <a:lnTo>
                  <a:pt x="3735159" y="15240"/>
                </a:lnTo>
                <a:lnTo>
                  <a:pt x="3583508" y="6350"/>
                </a:lnTo>
                <a:lnTo>
                  <a:pt x="3431260" y="1270"/>
                </a:lnTo>
                <a:lnTo>
                  <a:pt x="3278708" y="0"/>
                </a:lnTo>
                <a:lnTo>
                  <a:pt x="3126143" y="1270"/>
                </a:lnTo>
                <a:lnTo>
                  <a:pt x="2973895" y="6350"/>
                </a:lnTo>
                <a:lnTo>
                  <a:pt x="2822244" y="15240"/>
                </a:lnTo>
                <a:lnTo>
                  <a:pt x="2671483" y="26670"/>
                </a:lnTo>
                <a:lnTo>
                  <a:pt x="2521928" y="41910"/>
                </a:lnTo>
                <a:lnTo>
                  <a:pt x="2373858" y="59690"/>
                </a:lnTo>
                <a:lnTo>
                  <a:pt x="2227580" y="80010"/>
                </a:lnTo>
                <a:lnTo>
                  <a:pt x="2083155" y="104178"/>
                </a:lnTo>
                <a:lnTo>
                  <a:pt x="1941550" y="130810"/>
                </a:lnTo>
                <a:lnTo>
                  <a:pt x="1802409" y="158750"/>
                </a:lnTo>
                <a:lnTo>
                  <a:pt x="1666240" y="190500"/>
                </a:lnTo>
                <a:lnTo>
                  <a:pt x="1533334" y="223520"/>
                </a:lnTo>
                <a:lnTo>
                  <a:pt x="1403985" y="260350"/>
                </a:lnTo>
                <a:lnTo>
                  <a:pt x="1278496" y="298450"/>
                </a:lnTo>
                <a:lnTo>
                  <a:pt x="1157198" y="337820"/>
                </a:lnTo>
                <a:lnTo>
                  <a:pt x="1097953" y="358203"/>
                </a:lnTo>
                <a:lnTo>
                  <a:pt x="1040282" y="379730"/>
                </a:lnTo>
                <a:lnTo>
                  <a:pt x="928141" y="422910"/>
                </a:lnTo>
                <a:lnTo>
                  <a:pt x="873937" y="445770"/>
                </a:lnTo>
                <a:lnTo>
                  <a:pt x="821029" y="468630"/>
                </a:lnTo>
                <a:lnTo>
                  <a:pt x="769315" y="491553"/>
                </a:lnTo>
                <a:lnTo>
                  <a:pt x="719112" y="515683"/>
                </a:lnTo>
                <a:lnTo>
                  <a:pt x="670458" y="539750"/>
                </a:lnTo>
                <a:lnTo>
                  <a:pt x="623100" y="563880"/>
                </a:lnTo>
                <a:lnTo>
                  <a:pt x="532866" y="613410"/>
                </a:lnTo>
                <a:lnTo>
                  <a:pt x="490067" y="638810"/>
                </a:lnTo>
                <a:lnTo>
                  <a:pt x="409257" y="690880"/>
                </a:lnTo>
                <a:lnTo>
                  <a:pt x="371322" y="717550"/>
                </a:lnTo>
                <a:lnTo>
                  <a:pt x="335089" y="744220"/>
                </a:lnTo>
                <a:lnTo>
                  <a:pt x="300583" y="770890"/>
                </a:lnTo>
                <a:lnTo>
                  <a:pt x="267855" y="797560"/>
                </a:lnTo>
                <a:lnTo>
                  <a:pt x="236943" y="825500"/>
                </a:lnTo>
                <a:lnTo>
                  <a:pt x="207873" y="852170"/>
                </a:lnTo>
                <a:lnTo>
                  <a:pt x="180682" y="880110"/>
                </a:lnTo>
                <a:lnTo>
                  <a:pt x="132105" y="935990"/>
                </a:lnTo>
                <a:lnTo>
                  <a:pt x="91541" y="993140"/>
                </a:lnTo>
                <a:lnTo>
                  <a:pt x="59334" y="1050290"/>
                </a:lnTo>
                <a:lnTo>
                  <a:pt x="35839" y="1108710"/>
                </a:lnTo>
                <a:lnTo>
                  <a:pt x="25628" y="1149388"/>
                </a:lnTo>
                <a:lnTo>
                  <a:pt x="0" y="1146810"/>
                </a:lnTo>
                <a:lnTo>
                  <a:pt x="29273" y="1225550"/>
                </a:lnTo>
                <a:lnTo>
                  <a:pt x="69075" y="1164590"/>
                </a:lnTo>
                <a:lnTo>
                  <a:pt x="75717" y="1154430"/>
                </a:lnTo>
                <a:lnTo>
                  <a:pt x="50965" y="1151940"/>
                </a:lnTo>
                <a:lnTo>
                  <a:pt x="52171" y="1144270"/>
                </a:lnTo>
                <a:lnTo>
                  <a:pt x="52349" y="1143203"/>
                </a:lnTo>
                <a:lnTo>
                  <a:pt x="52374" y="1143000"/>
                </a:lnTo>
                <a:lnTo>
                  <a:pt x="53873" y="1137920"/>
                </a:lnTo>
                <a:lnTo>
                  <a:pt x="60134" y="1116330"/>
                </a:lnTo>
                <a:lnTo>
                  <a:pt x="59855" y="1116330"/>
                </a:lnTo>
                <a:lnTo>
                  <a:pt x="70180" y="1088390"/>
                </a:lnTo>
                <a:lnTo>
                  <a:pt x="69862" y="1089660"/>
                </a:lnTo>
                <a:lnTo>
                  <a:pt x="70434" y="1088390"/>
                </a:lnTo>
                <a:lnTo>
                  <a:pt x="82384" y="1061720"/>
                </a:lnTo>
                <a:lnTo>
                  <a:pt x="82042" y="1061720"/>
                </a:lnTo>
                <a:lnTo>
                  <a:pt x="96723" y="1033780"/>
                </a:lnTo>
                <a:lnTo>
                  <a:pt x="96354" y="1033780"/>
                </a:lnTo>
                <a:lnTo>
                  <a:pt x="113157" y="1005840"/>
                </a:lnTo>
                <a:lnTo>
                  <a:pt x="112788" y="1007110"/>
                </a:lnTo>
                <a:lnTo>
                  <a:pt x="113639" y="1005840"/>
                </a:lnTo>
                <a:lnTo>
                  <a:pt x="131673" y="979170"/>
                </a:lnTo>
                <a:lnTo>
                  <a:pt x="131292" y="979170"/>
                </a:lnTo>
                <a:lnTo>
                  <a:pt x="152222" y="951230"/>
                </a:lnTo>
                <a:lnTo>
                  <a:pt x="151853" y="952500"/>
                </a:lnTo>
                <a:lnTo>
                  <a:pt x="152895" y="951230"/>
                </a:lnTo>
                <a:lnTo>
                  <a:pt x="174790" y="924560"/>
                </a:lnTo>
                <a:lnTo>
                  <a:pt x="174434" y="924560"/>
                </a:lnTo>
                <a:lnTo>
                  <a:pt x="199339" y="897890"/>
                </a:lnTo>
                <a:lnTo>
                  <a:pt x="198996" y="897890"/>
                </a:lnTo>
                <a:lnTo>
                  <a:pt x="225831" y="869950"/>
                </a:lnTo>
                <a:lnTo>
                  <a:pt x="225501" y="871220"/>
                </a:lnTo>
                <a:lnTo>
                  <a:pt x="226796" y="869950"/>
                </a:lnTo>
                <a:lnTo>
                  <a:pt x="254228" y="843280"/>
                </a:lnTo>
                <a:lnTo>
                  <a:pt x="253911" y="843280"/>
                </a:lnTo>
                <a:lnTo>
                  <a:pt x="284505" y="816610"/>
                </a:lnTo>
                <a:lnTo>
                  <a:pt x="284187" y="816610"/>
                </a:lnTo>
                <a:lnTo>
                  <a:pt x="316611" y="789940"/>
                </a:lnTo>
                <a:lnTo>
                  <a:pt x="316318" y="789940"/>
                </a:lnTo>
                <a:lnTo>
                  <a:pt x="350520" y="764540"/>
                </a:lnTo>
                <a:lnTo>
                  <a:pt x="350240" y="764540"/>
                </a:lnTo>
                <a:lnTo>
                  <a:pt x="375285" y="745959"/>
                </a:lnTo>
                <a:lnTo>
                  <a:pt x="388912" y="735838"/>
                </a:lnTo>
                <a:lnTo>
                  <a:pt x="373913" y="745959"/>
                </a:lnTo>
                <a:lnTo>
                  <a:pt x="421652" y="713600"/>
                </a:lnTo>
                <a:lnTo>
                  <a:pt x="399008" y="728980"/>
                </a:lnTo>
                <a:lnTo>
                  <a:pt x="423392" y="712584"/>
                </a:lnTo>
                <a:lnTo>
                  <a:pt x="423138" y="712584"/>
                </a:lnTo>
                <a:lnTo>
                  <a:pt x="462648" y="685800"/>
                </a:lnTo>
                <a:lnTo>
                  <a:pt x="462407" y="687070"/>
                </a:lnTo>
                <a:lnTo>
                  <a:pt x="464350" y="685800"/>
                </a:lnTo>
                <a:lnTo>
                  <a:pt x="503377" y="660400"/>
                </a:lnTo>
                <a:lnTo>
                  <a:pt x="503135" y="661670"/>
                </a:lnTo>
                <a:lnTo>
                  <a:pt x="505256" y="660400"/>
                </a:lnTo>
                <a:lnTo>
                  <a:pt x="545312" y="636371"/>
                </a:lnTo>
                <a:lnTo>
                  <a:pt x="545541" y="636371"/>
                </a:lnTo>
                <a:lnTo>
                  <a:pt x="552005" y="632510"/>
                </a:lnTo>
                <a:lnTo>
                  <a:pt x="552970" y="631939"/>
                </a:lnTo>
                <a:lnTo>
                  <a:pt x="589241" y="610958"/>
                </a:lnTo>
                <a:lnTo>
                  <a:pt x="589445" y="610958"/>
                </a:lnTo>
                <a:lnTo>
                  <a:pt x="591934" y="609523"/>
                </a:lnTo>
                <a:lnTo>
                  <a:pt x="592099" y="609434"/>
                </a:lnTo>
                <a:lnTo>
                  <a:pt x="634682" y="586828"/>
                </a:lnTo>
                <a:lnTo>
                  <a:pt x="634885" y="586828"/>
                </a:lnTo>
                <a:lnTo>
                  <a:pt x="641527" y="583311"/>
                </a:lnTo>
                <a:lnTo>
                  <a:pt x="681634" y="562686"/>
                </a:lnTo>
                <a:lnTo>
                  <a:pt x="681824" y="562686"/>
                </a:lnTo>
                <a:lnTo>
                  <a:pt x="688594" y="559231"/>
                </a:lnTo>
                <a:lnTo>
                  <a:pt x="730034" y="538556"/>
                </a:lnTo>
                <a:lnTo>
                  <a:pt x="730224" y="538556"/>
                </a:lnTo>
                <a:lnTo>
                  <a:pt x="732548" y="537413"/>
                </a:lnTo>
                <a:lnTo>
                  <a:pt x="773074" y="518871"/>
                </a:lnTo>
                <a:lnTo>
                  <a:pt x="773811" y="518528"/>
                </a:lnTo>
                <a:lnTo>
                  <a:pt x="780034" y="515683"/>
                </a:lnTo>
                <a:lnTo>
                  <a:pt x="779856" y="515683"/>
                </a:lnTo>
                <a:lnTo>
                  <a:pt x="831075" y="491553"/>
                </a:lnTo>
                <a:lnTo>
                  <a:pt x="831240" y="491553"/>
                </a:lnTo>
                <a:lnTo>
                  <a:pt x="832637" y="490905"/>
                </a:lnTo>
                <a:lnTo>
                  <a:pt x="878865" y="471970"/>
                </a:lnTo>
                <a:lnTo>
                  <a:pt x="937475" y="447103"/>
                </a:lnTo>
                <a:lnTo>
                  <a:pt x="1048956" y="403910"/>
                </a:lnTo>
                <a:lnTo>
                  <a:pt x="1106512" y="382320"/>
                </a:lnTo>
                <a:lnTo>
                  <a:pt x="1165072" y="362013"/>
                </a:lnTo>
                <a:lnTo>
                  <a:pt x="1165288" y="362013"/>
                </a:lnTo>
                <a:lnTo>
                  <a:pt x="1169212" y="360667"/>
                </a:lnTo>
                <a:lnTo>
                  <a:pt x="1285748" y="322668"/>
                </a:lnTo>
                <a:lnTo>
                  <a:pt x="1286027" y="322668"/>
                </a:lnTo>
                <a:lnTo>
                  <a:pt x="1290116" y="321348"/>
                </a:lnTo>
                <a:lnTo>
                  <a:pt x="1410677" y="284556"/>
                </a:lnTo>
                <a:lnTo>
                  <a:pt x="1410931" y="284556"/>
                </a:lnTo>
                <a:lnTo>
                  <a:pt x="1413357" y="283819"/>
                </a:lnTo>
                <a:lnTo>
                  <a:pt x="1539455" y="248983"/>
                </a:lnTo>
                <a:lnTo>
                  <a:pt x="1539709" y="248983"/>
                </a:lnTo>
                <a:lnTo>
                  <a:pt x="1543685" y="247891"/>
                </a:lnTo>
                <a:lnTo>
                  <a:pt x="1671840" y="214693"/>
                </a:lnTo>
                <a:lnTo>
                  <a:pt x="1672069" y="214693"/>
                </a:lnTo>
                <a:lnTo>
                  <a:pt x="1673694" y="214274"/>
                </a:lnTo>
                <a:lnTo>
                  <a:pt x="1807464" y="184200"/>
                </a:lnTo>
                <a:lnTo>
                  <a:pt x="1807705" y="184200"/>
                </a:lnTo>
                <a:lnTo>
                  <a:pt x="1811883" y="183273"/>
                </a:lnTo>
                <a:lnTo>
                  <a:pt x="1946097" y="154990"/>
                </a:lnTo>
                <a:lnTo>
                  <a:pt x="1946325" y="154990"/>
                </a:lnTo>
                <a:lnTo>
                  <a:pt x="1947519" y="154736"/>
                </a:lnTo>
                <a:lnTo>
                  <a:pt x="2087372" y="129578"/>
                </a:lnTo>
                <a:lnTo>
                  <a:pt x="2087613" y="129578"/>
                </a:lnTo>
                <a:lnTo>
                  <a:pt x="2091296" y="128930"/>
                </a:lnTo>
                <a:lnTo>
                  <a:pt x="2231072" y="105448"/>
                </a:lnTo>
                <a:lnTo>
                  <a:pt x="2231288" y="105448"/>
                </a:lnTo>
                <a:lnTo>
                  <a:pt x="2232444" y="105257"/>
                </a:lnTo>
                <a:lnTo>
                  <a:pt x="2376817" y="85128"/>
                </a:lnTo>
                <a:lnTo>
                  <a:pt x="2377046" y="85128"/>
                </a:lnTo>
                <a:lnTo>
                  <a:pt x="2378176" y="84963"/>
                </a:lnTo>
                <a:lnTo>
                  <a:pt x="2524353" y="67335"/>
                </a:lnTo>
                <a:lnTo>
                  <a:pt x="2524582" y="67335"/>
                </a:lnTo>
                <a:lnTo>
                  <a:pt x="2526284" y="67144"/>
                </a:lnTo>
                <a:lnTo>
                  <a:pt x="2673400" y="52095"/>
                </a:lnTo>
                <a:lnTo>
                  <a:pt x="2823603" y="40652"/>
                </a:lnTo>
                <a:lnTo>
                  <a:pt x="2974746" y="31762"/>
                </a:lnTo>
                <a:lnTo>
                  <a:pt x="3126879" y="26670"/>
                </a:lnTo>
                <a:lnTo>
                  <a:pt x="3379089" y="26238"/>
                </a:lnTo>
                <a:lnTo>
                  <a:pt x="3430549" y="26670"/>
                </a:lnTo>
                <a:lnTo>
                  <a:pt x="3583000" y="31762"/>
                </a:lnTo>
                <a:lnTo>
                  <a:pt x="3582517" y="31762"/>
                </a:lnTo>
                <a:lnTo>
                  <a:pt x="3733965" y="40652"/>
                </a:lnTo>
                <a:lnTo>
                  <a:pt x="3733609" y="40652"/>
                </a:lnTo>
                <a:lnTo>
                  <a:pt x="3884180" y="52095"/>
                </a:lnTo>
                <a:lnTo>
                  <a:pt x="3883850" y="52095"/>
                </a:lnTo>
                <a:lnTo>
                  <a:pt x="4033177" y="66065"/>
                </a:lnTo>
                <a:lnTo>
                  <a:pt x="4032847" y="66065"/>
                </a:lnTo>
                <a:lnTo>
                  <a:pt x="4178604" y="83616"/>
                </a:lnTo>
                <a:lnTo>
                  <a:pt x="4324680" y="103936"/>
                </a:lnTo>
                <a:lnTo>
                  <a:pt x="4465993" y="127622"/>
                </a:lnTo>
                <a:lnTo>
                  <a:pt x="4609147" y="153327"/>
                </a:lnTo>
                <a:lnTo>
                  <a:pt x="4747869" y="181229"/>
                </a:lnTo>
                <a:lnTo>
                  <a:pt x="4881804" y="212534"/>
                </a:lnTo>
                <a:lnTo>
                  <a:pt x="5014887" y="245668"/>
                </a:lnTo>
                <a:lnTo>
                  <a:pt x="5146535" y="281940"/>
                </a:lnTo>
                <a:lnTo>
                  <a:pt x="5146256" y="280670"/>
                </a:lnTo>
                <a:lnTo>
                  <a:pt x="5267477" y="317576"/>
                </a:lnTo>
                <a:lnTo>
                  <a:pt x="5388381" y="356895"/>
                </a:lnTo>
                <a:lnTo>
                  <a:pt x="5443829" y="376047"/>
                </a:lnTo>
                <a:lnTo>
                  <a:pt x="5506377" y="398081"/>
                </a:lnTo>
                <a:lnTo>
                  <a:pt x="5561406" y="419100"/>
                </a:lnTo>
                <a:lnTo>
                  <a:pt x="5616600" y="440690"/>
                </a:lnTo>
                <a:lnTo>
                  <a:pt x="5683428" y="440690"/>
                </a:lnTo>
                <a:close/>
              </a:path>
              <a:path w="6541134" h="1809114">
                <a:moveTo>
                  <a:pt x="6528740" y="1600974"/>
                </a:moveTo>
                <a:lnTo>
                  <a:pt x="6494793" y="1600974"/>
                </a:lnTo>
                <a:lnTo>
                  <a:pt x="6494640" y="1600974"/>
                </a:lnTo>
                <a:lnTo>
                  <a:pt x="6485852" y="1607921"/>
                </a:lnTo>
                <a:lnTo>
                  <a:pt x="6483604" y="1609775"/>
                </a:lnTo>
                <a:lnTo>
                  <a:pt x="6468859" y="1619389"/>
                </a:lnTo>
                <a:lnTo>
                  <a:pt x="6468427" y="1619707"/>
                </a:lnTo>
                <a:lnTo>
                  <a:pt x="6429819" y="1639646"/>
                </a:lnTo>
                <a:lnTo>
                  <a:pt x="6381483" y="1659077"/>
                </a:lnTo>
                <a:lnTo>
                  <a:pt x="6324460" y="1677708"/>
                </a:lnTo>
                <a:lnTo>
                  <a:pt x="6259334" y="1695424"/>
                </a:lnTo>
                <a:lnTo>
                  <a:pt x="6186970" y="1712036"/>
                </a:lnTo>
                <a:lnTo>
                  <a:pt x="6148336" y="1719846"/>
                </a:lnTo>
                <a:lnTo>
                  <a:pt x="6108192" y="1727327"/>
                </a:lnTo>
                <a:lnTo>
                  <a:pt x="6066663" y="1734426"/>
                </a:lnTo>
                <a:lnTo>
                  <a:pt x="6023813" y="1741131"/>
                </a:lnTo>
                <a:lnTo>
                  <a:pt x="5979782" y="1747418"/>
                </a:lnTo>
                <a:lnTo>
                  <a:pt x="5934646" y="1753273"/>
                </a:lnTo>
                <a:lnTo>
                  <a:pt x="5841390" y="1763598"/>
                </a:lnTo>
                <a:lnTo>
                  <a:pt x="5745048" y="1771916"/>
                </a:lnTo>
                <a:lnTo>
                  <a:pt x="5646305" y="1778063"/>
                </a:lnTo>
                <a:lnTo>
                  <a:pt x="5546115" y="1781873"/>
                </a:lnTo>
                <a:lnTo>
                  <a:pt x="5445366" y="1783168"/>
                </a:lnTo>
                <a:lnTo>
                  <a:pt x="5445201" y="1783168"/>
                </a:lnTo>
                <a:lnTo>
                  <a:pt x="5445036" y="1783168"/>
                </a:lnTo>
                <a:lnTo>
                  <a:pt x="5344553" y="1781873"/>
                </a:lnTo>
                <a:lnTo>
                  <a:pt x="5244084" y="1778063"/>
                </a:lnTo>
                <a:lnTo>
                  <a:pt x="5145354" y="1771916"/>
                </a:lnTo>
                <a:lnTo>
                  <a:pt x="5048999" y="1763598"/>
                </a:lnTo>
                <a:lnTo>
                  <a:pt x="4955743" y="1753273"/>
                </a:lnTo>
                <a:lnTo>
                  <a:pt x="4910620" y="1747418"/>
                </a:lnTo>
                <a:lnTo>
                  <a:pt x="4866576" y="1741131"/>
                </a:lnTo>
                <a:lnTo>
                  <a:pt x="4823739" y="1734426"/>
                </a:lnTo>
                <a:lnTo>
                  <a:pt x="4782197" y="1727327"/>
                </a:lnTo>
                <a:lnTo>
                  <a:pt x="4742065" y="1719846"/>
                </a:lnTo>
                <a:lnTo>
                  <a:pt x="4703419" y="1712036"/>
                </a:lnTo>
                <a:lnTo>
                  <a:pt x="4631055" y="1695424"/>
                </a:lnTo>
                <a:lnTo>
                  <a:pt x="4565929" y="1677708"/>
                </a:lnTo>
                <a:lnTo>
                  <a:pt x="4508919" y="1659077"/>
                </a:lnTo>
                <a:lnTo>
                  <a:pt x="4460570" y="1639646"/>
                </a:lnTo>
                <a:lnTo>
                  <a:pt x="4425747" y="1621802"/>
                </a:lnTo>
                <a:lnTo>
                  <a:pt x="4422648" y="1619707"/>
                </a:lnTo>
                <a:lnTo>
                  <a:pt x="4422572" y="1620177"/>
                </a:lnTo>
                <a:lnTo>
                  <a:pt x="4421962" y="1619707"/>
                </a:lnTo>
                <a:lnTo>
                  <a:pt x="4422356" y="1619935"/>
                </a:lnTo>
                <a:lnTo>
                  <a:pt x="4422572" y="1620177"/>
                </a:lnTo>
                <a:lnTo>
                  <a:pt x="4422572" y="1619643"/>
                </a:lnTo>
                <a:lnTo>
                  <a:pt x="4420908" y="1617980"/>
                </a:lnTo>
                <a:lnTo>
                  <a:pt x="4433519" y="1607921"/>
                </a:lnTo>
                <a:lnTo>
                  <a:pt x="4439551" y="1603121"/>
                </a:lnTo>
                <a:lnTo>
                  <a:pt x="4362272" y="1567268"/>
                </a:lnTo>
                <a:lnTo>
                  <a:pt x="4379950" y="1650606"/>
                </a:lnTo>
                <a:lnTo>
                  <a:pt x="4400905" y="1633918"/>
                </a:lnTo>
                <a:lnTo>
                  <a:pt x="4408106" y="1641068"/>
                </a:lnTo>
                <a:lnTo>
                  <a:pt x="4450080" y="1662785"/>
                </a:lnTo>
                <a:lnTo>
                  <a:pt x="4500054" y="1682889"/>
                </a:lnTo>
                <a:lnTo>
                  <a:pt x="4558512" y="1702003"/>
                </a:lnTo>
                <a:lnTo>
                  <a:pt x="4624768" y="1720037"/>
                </a:lnTo>
                <a:lnTo>
                  <a:pt x="4698060" y="1736864"/>
                </a:lnTo>
                <a:lnTo>
                  <a:pt x="4737112" y="1744764"/>
                </a:lnTo>
                <a:lnTo>
                  <a:pt x="4777638" y="1752307"/>
                </a:lnTo>
                <a:lnTo>
                  <a:pt x="4819535" y="1759470"/>
                </a:lnTo>
                <a:lnTo>
                  <a:pt x="4862728" y="1766239"/>
                </a:lnTo>
                <a:lnTo>
                  <a:pt x="4907089" y="1772577"/>
                </a:lnTo>
                <a:lnTo>
                  <a:pt x="4952581" y="1778482"/>
                </a:lnTo>
                <a:lnTo>
                  <a:pt x="5046319" y="1788871"/>
                </a:lnTo>
                <a:lnTo>
                  <a:pt x="5143258" y="1797240"/>
                </a:lnTo>
                <a:lnTo>
                  <a:pt x="5242572" y="1803425"/>
                </a:lnTo>
                <a:lnTo>
                  <a:pt x="5343487" y="1807260"/>
                </a:lnTo>
                <a:lnTo>
                  <a:pt x="5445201" y="1808568"/>
                </a:lnTo>
                <a:lnTo>
                  <a:pt x="5546915" y="1807260"/>
                </a:lnTo>
                <a:lnTo>
                  <a:pt x="5647829" y="1803425"/>
                </a:lnTo>
                <a:lnTo>
                  <a:pt x="5747143" y="1797240"/>
                </a:lnTo>
                <a:lnTo>
                  <a:pt x="5844070" y="1788871"/>
                </a:lnTo>
                <a:lnTo>
                  <a:pt x="5895479" y="1783168"/>
                </a:lnTo>
                <a:lnTo>
                  <a:pt x="5937821" y="1778482"/>
                </a:lnTo>
                <a:lnTo>
                  <a:pt x="5983313" y="1772577"/>
                </a:lnTo>
                <a:lnTo>
                  <a:pt x="6027674" y="1766239"/>
                </a:lnTo>
                <a:lnTo>
                  <a:pt x="6070866" y="1759470"/>
                </a:lnTo>
                <a:lnTo>
                  <a:pt x="6112764" y="1752307"/>
                </a:lnTo>
                <a:lnTo>
                  <a:pt x="6153289" y="1744764"/>
                </a:lnTo>
                <a:lnTo>
                  <a:pt x="6192342" y="1736864"/>
                </a:lnTo>
                <a:lnTo>
                  <a:pt x="6229820" y="1728609"/>
                </a:lnTo>
                <a:lnTo>
                  <a:pt x="6299682" y="1711159"/>
                </a:lnTo>
                <a:lnTo>
                  <a:pt x="6362128" y="1692567"/>
                </a:lnTo>
                <a:lnTo>
                  <a:pt x="6416434" y="1672945"/>
                </a:lnTo>
                <a:lnTo>
                  <a:pt x="6461912" y="1652371"/>
                </a:lnTo>
                <a:lnTo>
                  <a:pt x="6497968" y="1630730"/>
                </a:lnTo>
                <a:lnTo>
                  <a:pt x="6524041" y="1607540"/>
                </a:lnTo>
                <a:lnTo>
                  <a:pt x="6528740" y="1600974"/>
                </a:lnTo>
                <a:close/>
              </a:path>
              <a:path w="6541134" h="1809114">
                <a:moveTo>
                  <a:pt x="6534353" y="1591932"/>
                </a:moveTo>
                <a:lnTo>
                  <a:pt x="6503975" y="1591932"/>
                </a:lnTo>
                <a:lnTo>
                  <a:pt x="6503746" y="1591932"/>
                </a:lnTo>
                <a:lnTo>
                  <a:pt x="6495326" y="1600428"/>
                </a:lnTo>
                <a:lnTo>
                  <a:pt x="6494793" y="1600974"/>
                </a:lnTo>
                <a:lnTo>
                  <a:pt x="6495389" y="1600428"/>
                </a:lnTo>
                <a:lnTo>
                  <a:pt x="6529121" y="1600428"/>
                </a:lnTo>
                <a:lnTo>
                  <a:pt x="6529464" y="1599946"/>
                </a:lnTo>
                <a:lnTo>
                  <a:pt x="6533032" y="1594967"/>
                </a:lnTo>
                <a:lnTo>
                  <a:pt x="6534353" y="1591932"/>
                </a:lnTo>
                <a:close/>
              </a:path>
              <a:path w="6541134" h="1809114">
                <a:moveTo>
                  <a:pt x="6540703" y="1569110"/>
                </a:moveTo>
                <a:lnTo>
                  <a:pt x="6515570" y="1565427"/>
                </a:lnTo>
                <a:lnTo>
                  <a:pt x="6514236" y="1574469"/>
                </a:lnTo>
                <a:lnTo>
                  <a:pt x="6510807" y="1582381"/>
                </a:lnTo>
                <a:lnTo>
                  <a:pt x="6511595" y="1581289"/>
                </a:lnTo>
                <a:lnTo>
                  <a:pt x="6511468" y="1581492"/>
                </a:lnTo>
                <a:lnTo>
                  <a:pt x="6510807" y="1582381"/>
                </a:lnTo>
                <a:lnTo>
                  <a:pt x="6504572" y="1591106"/>
                </a:lnTo>
                <a:lnTo>
                  <a:pt x="6503975" y="1591932"/>
                </a:lnTo>
                <a:lnTo>
                  <a:pt x="6504673" y="1591106"/>
                </a:lnTo>
                <a:lnTo>
                  <a:pt x="6534709" y="1591106"/>
                </a:lnTo>
                <a:lnTo>
                  <a:pt x="6535026" y="1590382"/>
                </a:lnTo>
                <a:lnTo>
                  <a:pt x="6537960" y="1583613"/>
                </a:lnTo>
                <a:lnTo>
                  <a:pt x="6538887" y="1581492"/>
                </a:lnTo>
                <a:lnTo>
                  <a:pt x="6538912" y="1581289"/>
                </a:lnTo>
                <a:lnTo>
                  <a:pt x="6539674" y="1576146"/>
                </a:lnTo>
                <a:lnTo>
                  <a:pt x="6540144" y="1572920"/>
                </a:lnTo>
                <a:lnTo>
                  <a:pt x="6540703" y="1569110"/>
                </a:lnTo>
                <a:close/>
              </a:path>
              <a:path w="6541134" h="1809114">
                <a:moveTo>
                  <a:pt x="6540817" y="1211580"/>
                </a:moveTo>
                <a:lnTo>
                  <a:pt x="6535966" y="1153160"/>
                </a:lnTo>
                <a:lnTo>
                  <a:pt x="6521564" y="1096010"/>
                </a:lnTo>
                <a:lnTo>
                  <a:pt x="6514160" y="1075690"/>
                </a:lnTo>
                <a:lnTo>
                  <a:pt x="6510922" y="1066800"/>
                </a:lnTo>
                <a:lnTo>
                  <a:pt x="6498056" y="1037590"/>
                </a:lnTo>
                <a:lnTo>
                  <a:pt x="6483007" y="1009650"/>
                </a:lnTo>
                <a:lnTo>
                  <a:pt x="6473634" y="994410"/>
                </a:lnTo>
                <a:lnTo>
                  <a:pt x="6465824" y="981710"/>
                </a:lnTo>
                <a:lnTo>
                  <a:pt x="6425260" y="924560"/>
                </a:lnTo>
                <a:lnTo>
                  <a:pt x="6391618" y="886460"/>
                </a:lnTo>
                <a:lnTo>
                  <a:pt x="6366789" y="859790"/>
                </a:lnTo>
                <a:lnTo>
                  <a:pt x="6349492" y="842010"/>
                </a:lnTo>
                <a:lnTo>
                  <a:pt x="6320422" y="815340"/>
                </a:lnTo>
                <a:lnTo>
                  <a:pt x="6289497" y="788670"/>
                </a:lnTo>
                <a:lnTo>
                  <a:pt x="6256769" y="762000"/>
                </a:lnTo>
                <a:lnTo>
                  <a:pt x="6222276" y="735330"/>
                </a:lnTo>
                <a:lnTo>
                  <a:pt x="6213640" y="728980"/>
                </a:lnTo>
                <a:lnTo>
                  <a:pt x="6186030" y="708660"/>
                </a:lnTo>
                <a:lnTo>
                  <a:pt x="6178639" y="703707"/>
                </a:lnTo>
                <a:lnTo>
                  <a:pt x="6140729" y="678294"/>
                </a:lnTo>
                <a:lnTo>
                  <a:pt x="6108509" y="656590"/>
                </a:lnTo>
                <a:lnTo>
                  <a:pt x="6067298" y="631190"/>
                </a:lnTo>
                <a:lnTo>
                  <a:pt x="6062967" y="628751"/>
                </a:lnTo>
                <a:lnTo>
                  <a:pt x="6020206" y="604608"/>
                </a:lnTo>
                <a:lnTo>
                  <a:pt x="5980125" y="581660"/>
                </a:lnTo>
                <a:lnTo>
                  <a:pt x="5977877" y="580478"/>
                </a:lnTo>
                <a:lnTo>
                  <a:pt x="5934253" y="557530"/>
                </a:lnTo>
                <a:lnTo>
                  <a:pt x="5886894" y="533400"/>
                </a:lnTo>
                <a:lnTo>
                  <a:pt x="5838241" y="509333"/>
                </a:lnTo>
                <a:lnTo>
                  <a:pt x="5788050" y="486473"/>
                </a:lnTo>
                <a:lnTo>
                  <a:pt x="5736336" y="463550"/>
                </a:lnTo>
                <a:lnTo>
                  <a:pt x="5686234" y="441896"/>
                </a:lnTo>
                <a:lnTo>
                  <a:pt x="5619699" y="441896"/>
                </a:lnTo>
                <a:lnTo>
                  <a:pt x="5619559" y="441896"/>
                </a:lnTo>
                <a:lnTo>
                  <a:pt x="5671540" y="462686"/>
                </a:lnTo>
                <a:lnTo>
                  <a:pt x="5720042" y="483717"/>
                </a:lnTo>
                <a:lnTo>
                  <a:pt x="5771324" y="506539"/>
                </a:lnTo>
                <a:lnTo>
                  <a:pt x="5825071" y="531126"/>
                </a:lnTo>
                <a:lnTo>
                  <a:pt x="5869851" y="553364"/>
                </a:lnTo>
                <a:lnTo>
                  <a:pt x="5916815" y="577418"/>
                </a:lnTo>
                <a:lnTo>
                  <a:pt x="5962434" y="601535"/>
                </a:lnTo>
                <a:lnTo>
                  <a:pt x="6009462" y="627278"/>
                </a:lnTo>
                <a:lnTo>
                  <a:pt x="6054268" y="654151"/>
                </a:lnTo>
                <a:lnTo>
                  <a:pt x="6054509" y="654151"/>
                </a:lnTo>
                <a:lnTo>
                  <a:pt x="6064974" y="660400"/>
                </a:lnTo>
                <a:lnTo>
                  <a:pt x="6067031" y="661670"/>
                </a:lnTo>
                <a:lnTo>
                  <a:pt x="6091136" y="676008"/>
                </a:lnTo>
                <a:lnTo>
                  <a:pt x="6092418" y="676617"/>
                </a:lnTo>
                <a:lnTo>
                  <a:pt x="6131191" y="701687"/>
                </a:lnTo>
                <a:lnTo>
                  <a:pt x="6171552" y="730250"/>
                </a:lnTo>
                <a:lnTo>
                  <a:pt x="6171285" y="728980"/>
                </a:lnTo>
                <a:lnTo>
                  <a:pt x="6207239" y="755650"/>
                </a:lnTo>
                <a:lnTo>
                  <a:pt x="6206947" y="755650"/>
                </a:lnTo>
                <a:lnTo>
                  <a:pt x="6241161" y="781050"/>
                </a:lnTo>
                <a:lnTo>
                  <a:pt x="6240856" y="781050"/>
                </a:lnTo>
                <a:lnTo>
                  <a:pt x="6273279" y="807720"/>
                </a:lnTo>
                <a:lnTo>
                  <a:pt x="6272962" y="807720"/>
                </a:lnTo>
                <a:lnTo>
                  <a:pt x="6303556" y="834390"/>
                </a:lnTo>
                <a:lnTo>
                  <a:pt x="6303238" y="834390"/>
                </a:lnTo>
                <a:lnTo>
                  <a:pt x="6331966" y="861060"/>
                </a:lnTo>
                <a:lnTo>
                  <a:pt x="6331636" y="859790"/>
                </a:lnTo>
                <a:lnTo>
                  <a:pt x="6358471" y="887730"/>
                </a:lnTo>
                <a:lnTo>
                  <a:pt x="6358115" y="886460"/>
                </a:lnTo>
                <a:lnTo>
                  <a:pt x="6383033" y="914400"/>
                </a:lnTo>
                <a:lnTo>
                  <a:pt x="6382664" y="914400"/>
                </a:lnTo>
                <a:lnTo>
                  <a:pt x="6405600" y="941070"/>
                </a:lnTo>
                <a:lnTo>
                  <a:pt x="6405232" y="941070"/>
                </a:lnTo>
                <a:lnTo>
                  <a:pt x="6426162" y="967740"/>
                </a:lnTo>
                <a:lnTo>
                  <a:pt x="6425781" y="967740"/>
                </a:lnTo>
                <a:lnTo>
                  <a:pt x="6444666" y="995680"/>
                </a:lnTo>
                <a:lnTo>
                  <a:pt x="6444285" y="994410"/>
                </a:lnTo>
                <a:lnTo>
                  <a:pt x="6461087" y="1022350"/>
                </a:lnTo>
                <a:lnTo>
                  <a:pt x="6460718" y="1022350"/>
                </a:lnTo>
                <a:lnTo>
                  <a:pt x="6475400" y="1049020"/>
                </a:lnTo>
                <a:lnTo>
                  <a:pt x="6475044" y="1049020"/>
                </a:lnTo>
                <a:lnTo>
                  <a:pt x="6488366" y="1078763"/>
                </a:lnTo>
                <a:lnTo>
                  <a:pt x="6497574" y="1103630"/>
                </a:lnTo>
                <a:lnTo>
                  <a:pt x="6497294" y="1103630"/>
                </a:lnTo>
                <a:lnTo>
                  <a:pt x="6503200" y="1123950"/>
                </a:lnTo>
                <a:lnTo>
                  <a:pt x="6505156" y="1130312"/>
                </a:lnTo>
                <a:lnTo>
                  <a:pt x="6505359" y="1131277"/>
                </a:lnTo>
                <a:lnTo>
                  <a:pt x="6505410" y="1131557"/>
                </a:lnTo>
                <a:lnTo>
                  <a:pt x="6510985" y="1158240"/>
                </a:lnTo>
                <a:lnTo>
                  <a:pt x="6514351" y="1184910"/>
                </a:lnTo>
                <a:lnTo>
                  <a:pt x="6515392" y="1211580"/>
                </a:lnTo>
                <a:lnTo>
                  <a:pt x="6515443" y="1212850"/>
                </a:lnTo>
                <a:lnTo>
                  <a:pt x="6540817" y="121158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25" name="object 25"/>
          <p:cNvSpPr txBox="1"/>
          <p:nvPr/>
        </p:nvSpPr>
        <p:spPr>
          <a:xfrm>
            <a:off x="7422573" y="7792974"/>
            <a:ext cx="3640455" cy="480901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sz="3000" dirty="0">
                <a:solidFill>
                  <a:srgbClr val="FF0000"/>
                </a:solidFill>
                <a:latin typeface="Calibri"/>
                <a:cs typeface="Calibri"/>
              </a:rPr>
              <a:t>coreference</a:t>
            </a:r>
            <a:r>
              <a:rPr sz="3000" spc="68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000" spc="-15" dirty="0">
                <a:solidFill>
                  <a:srgbClr val="FF0000"/>
                </a:solidFill>
                <a:latin typeface="Calibri"/>
                <a:cs typeface="Calibri"/>
              </a:rPr>
              <a:t>resolution</a:t>
            </a:r>
            <a:endParaRPr sz="3000">
              <a:latin typeface="Calibri"/>
              <a:cs typeface="Calibri"/>
            </a:endParaRPr>
          </a:p>
        </p:txBody>
      </p:sp>
      <p:pic>
        <p:nvPicPr>
          <p:cNvPr id="26" name="object 2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370565" y="7498079"/>
            <a:ext cx="946403" cy="946404"/>
          </a:xfrm>
          <a:prstGeom prst="rect">
            <a:avLst/>
          </a:prstGeom>
        </p:spPr>
      </p:pic>
      <p:sp>
        <p:nvSpPr>
          <p:cNvPr id="27" name="object 27"/>
          <p:cNvSpPr txBox="1"/>
          <p:nvPr/>
        </p:nvSpPr>
        <p:spPr>
          <a:xfrm>
            <a:off x="7947641" y="9022842"/>
            <a:ext cx="2591753" cy="480901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sz="3000" dirty="0">
                <a:solidFill>
                  <a:srgbClr val="FF0000"/>
                </a:solidFill>
                <a:latin typeface="Calibri"/>
                <a:cs typeface="Calibri"/>
              </a:rPr>
              <a:t>Part</a:t>
            </a:r>
            <a:r>
              <a:rPr sz="3000" spc="10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FF0000"/>
                </a:solidFill>
                <a:latin typeface="Calibri"/>
                <a:cs typeface="Calibri"/>
              </a:rPr>
              <a:t>of</a:t>
            </a:r>
            <a:r>
              <a:rPr sz="3000" spc="113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FF0000"/>
                </a:solidFill>
                <a:latin typeface="Calibri"/>
                <a:cs typeface="Calibri"/>
              </a:rPr>
              <a:t>Speech</a:t>
            </a:r>
            <a:r>
              <a:rPr sz="3000" spc="10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000" spc="-75" dirty="0">
                <a:solidFill>
                  <a:srgbClr val="FF0000"/>
                </a:solidFill>
                <a:latin typeface="Calibri"/>
                <a:cs typeface="Calibri"/>
              </a:rPr>
              <a:t>?</a:t>
            </a:r>
            <a:endParaRPr sz="300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2153705" y="9082278"/>
            <a:ext cx="3939540" cy="480901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sz="3000" dirty="0">
                <a:solidFill>
                  <a:srgbClr val="FF0000"/>
                </a:solidFill>
                <a:latin typeface="Calibri"/>
                <a:cs typeface="Calibri"/>
              </a:rPr>
              <a:t>Semantic</a:t>
            </a:r>
            <a:r>
              <a:rPr sz="3000" spc="42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FF0000"/>
                </a:solidFill>
                <a:latin typeface="Calibri"/>
                <a:cs typeface="Calibri"/>
              </a:rPr>
              <a:t>relationships</a:t>
            </a:r>
            <a:r>
              <a:rPr sz="3000" spc="428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000" spc="-75" dirty="0">
                <a:solidFill>
                  <a:srgbClr val="FF0000"/>
                </a:solidFill>
                <a:latin typeface="Calibri"/>
                <a:cs typeface="Calibri"/>
              </a:rPr>
              <a:t>?</a:t>
            </a:r>
            <a:endParaRPr sz="3000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2296580" y="7738110"/>
            <a:ext cx="3653790" cy="480901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sz="3000" dirty="0">
                <a:solidFill>
                  <a:srgbClr val="FF0000"/>
                </a:solidFill>
                <a:latin typeface="Calibri"/>
                <a:cs typeface="Calibri"/>
              </a:rPr>
              <a:t>Sentence</a:t>
            </a:r>
            <a:r>
              <a:rPr sz="3000" spc="30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FF0000"/>
                </a:solidFill>
                <a:latin typeface="Calibri"/>
                <a:cs typeface="Calibri"/>
              </a:rPr>
              <a:t>boundaries</a:t>
            </a:r>
            <a:r>
              <a:rPr sz="3000" spc="31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000" spc="-75" dirty="0">
                <a:solidFill>
                  <a:srgbClr val="FF0000"/>
                </a:solidFill>
                <a:latin typeface="Calibri"/>
                <a:cs typeface="Calibri"/>
              </a:rPr>
              <a:t>?</a:t>
            </a:r>
            <a:endParaRPr sz="3000">
              <a:latin typeface="Calibri"/>
              <a:cs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3608901" y="9082278"/>
            <a:ext cx="2384108" cy="480901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sz="3000" spc="15" dirty="0">
                <a:solidFill>
                  <a:srgbClr val="FF0000"/>
                </a:solidFill>
                <a:latin typeface="Calibri"/>
                <a:cs typeface="Calibri"/>
              </a:rPr>
              <a:t>Comparisons</a:t>
            </a:r>
            <a:r>
              <a:rPr sz="3000" spc="39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000" spc="-75" dirty="0">
                <a:solidFill>
                  <a:srgbClr val="FF0000"/>
                </a:solidFill>
                <a:latin typeface="Calibri"/>
                <a:cs typeface="Calibri"/>
              </a:rPr>
              <a:t>?</a:t>
            </a:r>
            <a:endParaRPr sz="3000">
              <a:latin typeface="Calibri"/>
              <a:cs typeface="Calibri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4031300" y="7770114"/>
            <a:ext cx="1524000" cy="480901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sz="3000" dirty="0">
                <a:solidFill>
                  <a:srgbClr val="FF0000"/>
                </a:solidFill>
                <a:latin typeface="Calibri"/>
                <a:cs typeface="Calibri"/>
              </a:rPr>
              <a:t>Context</a:t>
            </a:r>
            <a:r>
              <a:rPr sz="3000" spc="13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000" spc="-75" dirty="0">
                <a:solidFill>
                  <a:srgbClr val="FF0000"/>
                </a:solidFill>
                <a:latin typeface="Calibri"/>
                <a:cs typeface="Calibri"/>
              </a:rPr>
              <a:t>?</a:t>
            </a:r>
            <a:endParaRPr sz="3000">
              <a:latin typeface="Calibri"/>
              <a:cs typeface="Calibri"/>
            </a:endParaRPr>
          </a:p>
        </p:txBody>
      </p:sp>
      <p:pic>
        <p:nvPicPr>
          <p:cNvPr id="32" name="object 3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240780" y="7498079"/>
            <a:ext cx="946404" cy="946404"/>
          </a:xfrm>
          <a:prstGeom prst="rect">
            <a:avLst/>
          </a:prstGeom>
        </p:spPr>
      </p:pic>
      <p:pic>
        <p:nvPicPr>
          <p:cNvPr id="33" name="object 3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240780" y="8851391"/>
            <a:ext cx="946404" cy="950976"/>
          </a:xfrm>
          <a:prstGeom prst="rect">
            <a:avLst/>
          </a:prstGeom>
        </p:spPr>
      </p:pic>
      <p:pic>
        <p:nvPicPr>
          <p:cNvPr id="34" name="object 3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1297411" y="8531351"/>
            <a:ext cx="946403" cy="946404"/>
          </a:xfrm>
          <a:prstGeom prst="rect">
            <a:avLst/>
          </a:prstGeom>
        </p:spPr>
      </p:pic>
      <p:pic>
        <p:nvPicPr>
          <p:cNvPr id="35" name="object 3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6376903" y="7434071"/>
            <a:ext cx="946403" cy="946403"/>
          </a:xfrm>
          <a:prstGeom prst="rect">
            <a:avLst/>
          </a:prstGeom>
        </p:spPr>
      </p:pic>
      <p:pic>
        <p:nvPicPr>
          <p:cNvPr id="36" name="object 3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6436339" y="8819387"/>
            <a:ext cx="946403" cy="950975"/>
          </a:xfrm>
          <a:prstGeom prst="rect">
            <a:avLst/>
          </a:prstGeom>
        </p:spPr>
      </p:pic>
      <p:sp>
        <p:nvSpPr>
          <p:cNvPr id="37" name="object 37" descr="$PPTXTitle"/>
          <p:cNvSpPr txBox="1">
            <a:spLocks noGrp="1"/>
          </p:cNvSpPr>
          <p:nvPr>
            <p:ph type="title"/>
          </p:nvPr>
        </p:nvSpPr>
        <p:spPr>
          <a:xfrm>
            <a:off x="685800" y="747912"/>
            <a:ext cx="12344400" cy="1042593"/>
          </a:xfrm>
          <a:prstGeom prst="rect">
            <a:avLst/>
          </a:prstGeom>
        </p:spPr>
        <p:txBody>
          <a:bodyPr vert="horz" wrap="square" lIns="0" tIns="361950" rIns="0" bIns="0" rtlCol="0" anchor="ctr">
            <a:spAutoFit/>
          </a:bodyPr>
          <a:lstStyle/>
          <a:p>
            <a:pPr marL="5402580">
              <a:spcBef>
                <a:spcPts val="150"/>
              </a:spcBef>
            </a:pPr>
            <a:r>
              <a:rPr spc="-30" dirty="0"/>
              <a:t>Multi-</a:t>
            </a:r>
            <a:r>
              <a:rPr dirty="0"/>
              <a:t>Head</a:t>
            </a:r>
            <a:r>
              <a:rPr spc="-60" dirty="0"/>
              <a:t> </a:t>
            </a:r>
            <a:r>
              <a:rPr spc="-15" dirty="0"/>
              <a:t>Attention</a:t>
            </a:r>
          </a:p>
        </p:txBody>
      </p:sp>
      <p:sp>
        <p:nvSpPr>
          <p:cNvPr id="38" name="object 38"/>
          <p:cNvSpPr txBox="1">
            <a:spLocks noGrp="1"/>
          </p:cNvSpPr>
          <p:nvPr>
            <p:ph type="sldNum" sz="quarter" idx="7"/>
          </p:nvPr>
        </p:nvSpPr>
        <p:spPr>
          <a:xfrm>
            <a:off x="11664267" y="6371008"/>
            <a:ext cx="322579" cy="2114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193675">
              <a:spcBef>
                <a:spcPts val="40"/>
              </a:spcBef>
            </a:pPr>
            <a:fld id="{81D60167-4931-47E6-BA6A-407CBD079E47}" type="slidenum">
              <a:rPr lang="en-GB" spc="-50" smtClean="0"/>
              <a:pPr marL="193675">
                <a:spcBef>
                  <a:spcPts val="40"/>
                </a:spcBef>
              </a:pPr>
              <a:t>66</a:t>
            </a:fld>
            <a:endParaRPr spc="-38" dirty="0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2413873" y="2493097"/>
            <a:ext cx="3094671" cy="5462588"/>
            <a:chOff x="8275915" y="1662064"/>
            <a:chExt cx="2063114" cy="364172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57616" y="1816607"/>
              <a:ext cx="1981200" cy="3486912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84464" y="1670303"/>
              <a:ext cx="2036064" cy="2319528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8280678" y="1666826"/>
              <a:ext cx="2044064" cy="2326640"/>
            </a:xfrm>
            <a:custGeom>
              <a:avLst/>
              <a:gdLst/>
              <a:ahLst/>
              <a:cxnLst/>
              <a:rect l="l" t="t" r="r" b="b"/>
              <a:pathLst>
                <a:path w="2044065" h="2326640">
                  <a:moveTo>
                    <a:pt x="0" y="0"/>
                  </a:moveTo>
                  <a:lnTo>
                    <a:pt x="2043529" y="0"/>
                  </a:lnTo>
                  <a:lnTo>
                    <a:pt x="2043529" y="2326042"/>
                  </a:lnTo>
                  <a:lnTo>
                    <a:pt x="0" y="2326042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700"/>
            </a:p>
          </p:txBody>
        </p:sp>
      </p:grp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6620125" y="3161111"/>
          <a:ext cx="1577339" cy="184784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124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62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62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623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1623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6671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57150">
                      <a:solidFill>
                        <a:srgbClr val="FFFFFF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57150">
                      <a:solidFill>
                        <a:srgbClr val="FFFFFF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57150">
                      <a:solidFill>
                        <a:srgbClr val="FFFFFF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57150">
                      <a:solidFill>
                        <a:srgbClr val="FFFFFF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57150">
                      <a:solidFill>
                        <a:srgbClr val="FFFFFF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576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571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571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571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571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571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480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480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7" name="object 7"/>
          <p:cNvSpPr txBox="1"/>
          <p:nvPr/>
        </p:nvSpPr>
        <p:spPr>
          <a:xfrm>
            <a:off x="6747759" y="5801107"/>
            <a:ext cx="1202055" cy="43473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sz="2700" spc="-15" dirty="0">
                <a:latin typeface="Calibri"/>
                <a:cs typeface="Calibri"/>
              </a:rPr>
              <a:t>Norm(Z)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080290" y="2771840"/>
            <a:ext cx="439103" cy="2634615"/>
          </a:xfrm>
          <a:custGeom>
            <a:avLst/>
            <a:gdLst/>
            <a:ahLst/>
            <a:cxnLst/>
            <a:rect l="l" t="t" r="r" b="b"/>
            <a:pathLst>
              <a:path w="292735" h="1756410">
                <a:moveTo>
                  <a:pt x="292731" y="1756359"/>
                </a:moveTo>
                <a:lnTo>
                  <a:pt x="245248" y="1752527"/>
                </a:lnTo>
                <a:lnTo>
                  <a:pt x="200205" y="1741435"/>
                </a:lnTo>
                <a:lnTo>
                  <a:pt x="158204" y="1723684"/>
                </a:lnTo>
                <a:lnTo>
                  <a:pt x="119847" y="1699878"/>
                </a:lnTo>
                <a:lnTo>
                  <a:pt x="85738" y="1670620"/>
                </a:lnTo>
                <a:lnTo>
                  <a:pt x="56480" y="1636511"/>
                </a:lnTo>
                <a:lnTo>
                  <a:pt x="32674" y="1598154"/>
                </a:lnTo>
                <a:lnTo>
                  <a:pt x="14923" y="1556153"/>
                </a:lnTo>
                <a:lnTo>
                  <a:pt x="3831" y="1511110"/>
                </a:lnTo>
                <a:lnTo>
                  <a:pt x="0" y="1463628"/>
                </a:lnTo>
                <a:lnTo>
                  <a:pt x="0" y="292731"/>
                </a:lnTo>
                <a:lnTo>
                  <a:pt x="3831" y="245248"/>
                </a:lnTo>
                <a:lnTo>
                  <a:pt x="14923" y="200205"/>
                </a:lnTo>
                <a:lnTo>
                  <a:pt x="32674" y="158204"/>
                </a:lnTo>
                <a:lnTo>
                  <a:pt x="56480" y="119848"/>
                </a:lnTo>
                <a:lnTo>
                  <a:pt x="85738" y="85739"/>
                </a:lnTo>
                <a:lnTo>
                  <a:pt x="119847" y="56480"/>
                </a:lnTo>
                <a:lnTo>
                  <a:pt x="158204" y="32674"/>
                </a:lnTo>
                <a:lnTo>
                  <a:pt x="200205" y="14923"/>
                </a:lnTo>
                <a:lnTo>
                  <a:pt x="245248" y="3831"/>
                </a:lnTo>
                <a:lnTo>
                  <a:pt x="292731" y="0"/>
                </a:lnTo>
              </a:path>
            </a:pathLst>
          </a:custGeom>
          <a:ln w="22225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9" name="object 9"/>
          <p:cNvSpPr/>
          <p:nvPr/>
        </p:nvSpPr>
        <p:spPr>
          <a:xfrm>
            <a:off x="8327831" y="2771840"/>
            <a:ext cx="439103" cy="2634615"/>
          </a:xfrm>
          <a:custGeom>
            <a:avLst/>
            <a:gdLst/>
            <a:ahLst/>
            <a:cxnLst/>
            <a:rect l="l" t="t" r="r" b="b"/>
            <a:pathLst>
              <a:path w="292735" h="1756410">
                <a:moveTo>
                  <a:pt x="0" y="0"/>
                </a:moveTo>
                <a:lnTo>
                  <a:pt x="47482" y="3831"/>
                </a:lnTo>
                <a:lnTo>
                  <a:pt x="92525" y="14923"/>
                </a:lnTo>
                <a:lnTo>
                  <a:pt x="134526" y="32674"/>
                </a:lnTo>
                <a:lnTo>
                  <a:pt x="172883" y="56480"/>
                </a:lnTo>
                <a:lnTo>
                  <a:pt x="206992" y="85739"/>
                </a:lnTo>
                <a:lnTo>
                  <a:pt x="236250" y="119848"/>
                </a:lnTo>
                <a:lnTo>
                  <a:pt x="260056" y="158204"/>
                </a:lnTo>
                <a:lnTo>
                  <a:pt x="277807" y="200205"/>
                </a:lnTo>
                <a:lnTo>
                  <a:pt x="288899" y="245248"/>
                </a:lnTo>
                <a:lnTo>
                  <a:pt x="292731" y="292731"/>
                </a:lnTo>
                <a:lnTo>
                  <a:pt x="292731" y="1463628"/>
                </a:lnTo>
                <a:lnTo>
                  <a:pt x="288899" y="1511110"/>
                </a:lnTo>
                <a:lnTo>
                  <a:pt x="277807" y="1556153"/>
                </a:lnTo>
                <a:lnTo>
                  <a:pt x="260056" y="1598154"/>
                </a:lnTo>
                <a:lnTo>
                  <a:pt x="236250" y="1636511"/>
                </a:lnTo>
                <a:lnTo>
                  <a:pt x="206992" y="1670620"/>
                </a:lnTo>
                <a:lnTo>
                  <a:pt x="172883" y="1699878"/>
                </a:lnTo>
                <a:lnTo>
                  <a:pt x="134526" y="1723684"/>
                </a:lnTo>
                <a:lnTo>
                  <a:pt x="92525" y="1741435"/>
                </a:lnTo>
                <a:lnTo>
                  <a:pt x="47482" y="1752527"/>
                </a:lnTo>
                <a:lnTo>
                  <a:pt x="0" y="1756359"/>
                </a:lnTo>
              </a:path>
            </a:pathLst>
          </a:custGeom>
          <a:ln w="22225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 sz="2700"/>
          </a:p>
        </p:txBody>
      </p:sp>
      <p:graphicFrame>
        <p:nvGraphicFramePr>
          <p:cNvPr id="10" name="object 10"/>
          <p:cNvGraphicFramePr>
            <a:graphicFrameLocks noGrp="1"/>
          </p:cNvGraphicFramePr>
          <p:nvPr/>
        </p:nvGraphicFramePr>
        <p:xfrm>
          <a:off x="2136442" y="3161111"/>
          <a:ext cx="1577339" cy="184784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124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62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62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623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1623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6671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57150">
                      <a:solidFill>
                        <a:srgbClr val="FFFFFF"/>
                      </a:solidFill>
                      <a:prstDash val="soli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57150">
                      <a:solidFill>
                        <a:srgbClr val="FFFFFF"/>
                      </a:solidFill>
                      <a:prstDash val="soli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57150">
                      <a:solidFill>
                        <a:srgbClr val="FFFFFF"/>
                      </a:solidFill>
                      <a:prstDash val="soli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57150">
                      <a:solidFill>
                        <a:srgbClr val="FFFFFF"/>
                      </a:solidFill>
                      <a:prstDash val="soli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57150">
                      <a:solidFill>
                        <a:srgbClr val="FFFFFF"/>
                      </a:solidFill>
                      <a:prstDash val="soli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576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571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571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571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571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571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480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480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466843" y="3689603"/>
            <a:ext cx="873252" cy="873252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2396054" y="5805679"/>
            <a:ext cx="782001" cy="43473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sz="2700" spc="-15" dirty="0">
                <a:latin typeface="Calibri"/>
                <a:cs typeface="Calibri"/>
              </a:rPr>
              <a:t>Input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xfrm>
            <a:off x="11664267" y="6371008"/>
            <a:ext cx="322579" cy="2114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193675">
              <a:spcBef>
                <a:spcPts val="40"/>
              </a:spcBef>
            </a:pPr>
            <a:fld id="{81D60167-4931-47E6-BA6A-407CBD079E47}" type="slidenum">
              <a:rPr lang="en-GB" spc="-50" smtClean="0"/>
              <a:pPr marL="193675">
                <a:spcBef>
                  <a:spcPts val="40"/>
                </a:spcBef>
              </a:pPr>
              <a:t>67</a:t>
            </a:fld>
            <a:endParaRPr spc="-38" dirty="0"/>
          </a:p>
        </p:txBody>
      </p:sp>
      <p:sp>
        <p:nvSpPr>
          <p:cNvPr id="13" name="object 13"/>
          <p:cNvSpPr txBox="1"/>
          <p:nvPr/>
        </p:nvSpPr>
        <p:spPr>
          <a:xfrm>
            <a:off x="1646945" y="6651497"/>
            <a:ext cx="3325178" cy="2530821"/>
          </a:xfrm>
          <a:prstGeom prst="rect">
            <a:avLst/>
          </a:prstGeom>
        </p:spPr>
        <p:txBody>
          <a:bodyPr vert="horz" wrap="square" lIns="0" tIns="238125" rIns="0" bIns="0" rtlCol="0">
            <a:spAutoFit/>
          </a:bodyPr>
          <a:lstStyle/>
          <a:p>
            <a:pPr marL="19050">
              <a:spcBef>
                <a:spcPts val="1875"/>
              </a:spcBef>
            </a:pPr>
            <a:r>
              <a:rPr sz="2700" b="1" spc="-15" dirty="0">
                <a:solidFill>
                  <a:srgbClr val="FF0000"/>
                </a:solidFill>
                <a:latin typeface="Calibri"/>
                <a:cs typeface="Calibri"/>
              </a:rPr>
              <a:t>Normalization(Z)</a:t>
            </a:r>
            <a:endParaRPr sz="2700">
              <a:latin typeface="Calibri"/>
              <a:cs typeface="Calibri"/>
            </a:endParaRPr>
          </a:p>
          <a:p>
            <a:pPr marL="446723" indent="-427673">
              <a:spcBef>
                <a:spcPts val="1733"/>
              </a:spcBef>
              <a:buSzPct val="77777"/>
              <a:buFont typeface="Arial"/>
              <a:buChar char="•"/>
              <a:tabLst>
                <a:tab pos="446723" algn="l"/>
              </a:tabLst>
            </a:pPr>
            <a:r>
              <a:rPr sz="2700" dirty="0">
                <a:latin typeface="Calibri"/>
                <a:cs typeface="Calibri"/>
              </a:rPr>
              <a:t>Mean</a:t>
            </a:r>
            <a:r>
              <a:rPr sz="2700" spc="-30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0,</a:t>
            </a:r>
            <a:r>
              <a:rPr sz="2700" spc="-30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Std</a:t>
            </a:r>
            <a:r>
              <a:rPr sz="2700" spc="-30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dev</a:t>
            </a:r>
            <a:r>
              <a:rPr sz="2700" spc="-30" dirty="0">
                <a:latin typeface="Calibri"/>
                <a:cs typeface="Calibri"/>
              </a:rPr>
              <a:t> </a:t>
            </a:r>
            <a:r>
              <a:rPr sz="2700" spc="-75" dirty="0">
                <a:latin typeface="Calibri"/>
                <a:cs typeface="Calibri"/>
              </a:rPr>
              <a:t>1</a:t>
            </a:r>
            <a:endParaRPr sz="2700">
              <a:latin typeface="Calibri"/>
              <a:cs typeface="Calibri"/>
            </a:endParaRPr>
          </a:p>
          <a:p>
            <a:pPr marL="446723" indent="-427673">
              <a:spcBef>
                <a:spcPts val="1545"/>
              </a:spcBef>
              <a:buSzPct val="77777"/>
              <a:buFont typeface="Arial"/>
              <a:buChar char="•"/>
              <a:tabLst>
                <a:tab pos="446723" algn="l"/>
              </a:tabLst>
            </a:pPr>
            <a:r>
              <a:rPr sz="2700" spc="-15" dirty="0">
                <a:latin typeface="Calibri"/>
                <a:cs typeface="Calibri"/>
              </a:rPr>
              <a:t>Stabilizes</a:t>
            </a:r>
            <a:r>
              <a:rPr sz="2700" spc="-23" dirty="0">
                <a:latin typeface="Calibri"/>
                <a:cs typeface="Calibri"/>
              </a:rPr>
              <a:t> </a:t>
            </a:r>
            <a:r>
              <a:rPr sz="2700" spc="-15" dirty="0">
                <a:latin typeface="Calibri"/>
                <a:cs typeface="Calibri"/>
              </a:rPr>
              <a:t>training</a:t>
            </a:r>
            <a:endParaRPr sz="2700">
              <a:latin typeface="Calibri"/>
              <a:cs typeface="Calibri"/>
            </a:endParaRPr>
          </a:p>
          <a:p>
            <a:pPr marL="446723" indent="-427673">
              <a:spcBef>
                <a:spcPts val="1725"/>
              </a:spcBef>
              <a:buSzPct val="77777"/>
              <a:buFont typeface="Arial"/>
              <a:buChar char="•"/>
              <a:tabLst>
                <a:tab pos="446723" algn="l"/>
              </a:tabLst>
            </a:pPr>
            <a:r>
              <a:rPr sz="2700" spc="-15" dirty="0">
                <a:latin typeface="Calibri"/>
                <a:cs typeface="Calibri"/>
              </a:rPr>
              <a:t>Regularization</a:t>
            </a:r>
            <a:r>
              <a:rPr sz="2700" spc="-60" dirty="0">
                <a:latin typeface="Calibri"/>
                <a:cs typeface="Calibri"/>
              </a:rPr>
              <a:t> </a:t>
            </a:r>
            <a:r>
              <a:rPr sz="2700" spc="-15" dirty="0">
                <a:latin typeface="Calibri"/>
                <a:cs typeface="Calibri"/>
              </a:rPr>
              <a:t>effect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14" name="object 14" descr="$PPTXTitle"/>
          <p:cNvSpPr txBox="1">
            <a:spLocks noGrp="1"/>
          </p:cNvSpPr>
          <p:nvPr>
            <p:ph type="title"/>
          </p:nvPr>
        </p:nvSpPr>
        <p:spPr>
          <a:xfrm>
            <a:off x="685800" y="747912"/>
            <a:ext cx="12344400" cy="1042593"/>
          </a:xfrm>
          <a:prstGeom prst="rect">
            <a:avLst/>
          </a:prstGeom>
        </p:spPr>
        <p:txBody>
          <a:bodyPr vert="horz" wrap="square" lIns="0" tIns="361950" rIns="0" bIns="0" rtlCol="0" anchor="ctr">
            <a:spAutoFit/>
          </a:bodyPr>
          <a:lstStyle/>
          <a:p>
            <a:pPr marL="6670358">
              <a:spcBef>
                <a:spcPts val="150"/>
              </a:spcBef>
            </a:pPr>
            <a:r>
              <a:rPr dirty="0"/>
              <a:t>Add</a:t>
            </a:r>
            <a:r>
              <a:rPr spc="-53" dirty="0"/>
              <a:t> </a:t>
            </a:r>
            <a:r>
              <a:rPr dirty="0"/>
              <a:t>&amp;</a:t>
            </a:r>
            <a:r>
              <a:rPr spc="-68" dirty="0"/>
              <a:t> </a:t>
            </a:r>
            <a:r>
              <a:rPr spc="-30" dirty="0"/>
              <a:t>Norm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6426499" y="6980683"/>
            <a:ext cx="2380298" cy="43473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sz="2700" b="1" dirty="0">
                <a:solidFill>
                  <a:srgbClr val="FF0000"/>
                </a:solidFill>
                <a:latin typeface="Calibri"/>
                <a:cs typeface="Calibri"/>
              </a:rPr>
              <a:t>Add</a:t>
            </a:r>
            <a:r>
              <a:rPr sz="2700" b="1" spc="-15" dirty="0">
                <a:solidFill>
                  <a:srgbClr val="FF0000"/>
                </a:solidFill>
                <a:latin typeface="Calibri"/>
                <a:cs typeface="Calibri"/>
              </a:rPr>
              <a:t> -</a:t>
            </a:r>
            <a:r>
              <a:rPr sz="2700" b="1" dirty="0">
                <a:solidFill>
                  <a:srgbClr val="FF0000"/>
                </a:solidFill>
                <a:latin typeface="Calibri"/>
                <a:cs typeface="Calibri"/>
              </a:rPr>
              <a:t>&gt; </a:t>
            </a:r>
            <a:r>
              <a:rPr sz="2700" b="1" spc="-15" dirty="0">
                <a:solidFill>
                  <a:srgbClr val="FF0000"/>
                </a:solidFill>
                <a:latin typeface="Calibri"/>
                <a:cs typeface="Calibri"/>
              </a:rPr>
              <a:t>Residuals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426498" y="7328153"/>
            <a:ext cx="4013835" cy="1258358"/>
          </a:xfrm>
          <a:prstGeom prst="rect">
            <a:avLst/>
          </a:prstGeom>
        </p:spPr>
        <p:txBody>
          <a:bodyPr vert="horz" wrap="square" lIns="0" tIns="220028" rIns="0" bIns="0" rtlCol="0">
            <a:spAutoFit/>
          </a:bodyPr>
          <a:lstStyle/>
          <a:p>
            <a:pPr marL="446723" indent="-427673">
              <a:spcBef>
                <a:spcPts val="1733"/>
              </a:spcBef>
              <a:buFont typeface="Arial"/>
              <a:buChar char="•"/>
              <a:tabLst>
                <a:tab pos="446723" algn="l"/>
              </a:tabLst>
            </a:pPr>
            <a:r>
              <a:rPr sz="2700" dirty="0">
                <a:latin typeface="Calibri"/>
                <a:cs typeface="Calibri"/>
              </a:rPr>
              <a:t>Avoid</a:t>
            </a:r>
            <a:r>
              <a:rPr sz="2700" spc="-113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vanishing</a:t>
            </a:r>
            <a:r>
              <a:rPr sz="2700" spc="-113" dirty="0">
                <a:latin typeface="Calibri"/>
                <a:cs typeface="Calibri"/>
              </a:rPr>
              <a:t> </a:t>
            </a:r>
            <a:r>
              <a:rPr sz="2700" spc="-15" dirty="0">
                <a:latin typeface="Calibri"/>
                <a:cs typeface="Calibri"/>
              </a:rPr>
              <a:t>gradients</a:t>
            </a:r>
            <a:endParaRPr sz="2700">
              <a:latin typeface="Calibri"/>
              <a:cs typeface="Calibri"/>
            </a:endParaRPr>
          </a:p>
          <a:p>
            <a:pPr marL="446723" indent="-427673">
              <a:spcBef>
                <a:spcPts val="1583"/>
              </a:spcBef>
              <a:buFont typeface="Arial"/>
              <a:buChar char="•"/>
              <a:tabLst>
                <a:tab pos="446723" algn="l"/>
              </a:tabLst>
            </a:pPr>
            <a:r>
              <a:rPr sz="2700" spc="-30" dirty="0">
                <a:latin typeface="Calibri"/>
                <a:cs typeface="Calibri"/>
              </a:rPr>
              <a:t>Train</a:t>
            </a:r>
            <a:r>
              <a:rPr sz="2700" spc="-75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deeper</a:t>
            </a:r>
            <a:r>
              <a:rPr sz="2700" spc="-83" dirty="0">
                <a:latin typeface="Calibri"/>
                <a:cs typeface="Calibri"/>
              </a:rPr>
              <a:t> </a:t>
            </a:r>
            <a:r>
              <a:rPr sz="2700" spc="-15" dirty="0">
                <a:latin typeface="Calibri"/>
                <a:cs typeface="Calibri"/>
              </a:rPr>
              <a:t>networks</a:t>
            </a:r>
            <a:endParaRPr sz="27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2413873" y="2493097"/>
            <a:ext cx="3094671" cy="5462588"/>
            <a:chOff x="8275915" y="1662064"/>
            <a:chExt cx="2063114" cy="364172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57616" y="1816607"/>
              <a:ext cx="1981200" cy="3486912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84464" y="1670303"/>
              <a:ext cx="2036064" cy="2319528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8280678" y="1666826"/>
              <a:ext cx="2044064" cy="2326640"/>
            </a:xfrm>
            <a:custGeom>
              <a:avLst/>
              <a:gdLst/>
              <a:ahLst/>
              <a:cxnLst/>
              <a:rect l="l" t="t" r="r" b="b"/>
              <a:pathLst>
                <a:path w="2044065" h="2326640">
                  <a:moveTo>
                    <a:pt x="0" y="0"/>
                  </a:moveTo>
                  <a:lnTo>
                    <a:pt x="2043529" y="0"/>
                  </a:lnTo>
                  <a:lnTo>
                    <a:pt x="2043529" y="2326042"/>
                  </a:lnTo>
                  <a:lnTo>
                    <a:pt x="0" y="2326042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700"/>
            </a:p>
          </p:txBody>
        </p:sp>
      </p:grp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6591845" y="6795145"/>
          <a:ext cx="1577339" cy="184880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124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62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62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623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1623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6671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57150">
                      <a:solidFill>
                        <a:srgbClr val="FFFFFF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57150">
                      <a:solidFill>
                        <a:srgbClr val="FFFFFF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57150">
                      <a:solidFill>
                        <a:srgbClr val="FFFFFF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57150">
                      <a:solidFill>
                        <a:srgbClr val="FFFFFF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57150">
                      <a:solidFill>
                        <a:srgbClr val="FFFFFF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576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571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571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571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571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571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480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7" name="object 7"/>
          <p:cNvSpPr/>
          <p:nvPr/>
        </p:nvSpPr>
        <p:spPr>
          <a:xfrm>
            <a:off x="6052007" y="6405872"/>
            <a:ext cx="439103" cy="2634615"/>
          </a:xfrm>
          <a:custGeom>
            <a:avLst/>
            <a:gdLst/>
            <a:ahLst/>
            <a:cxnLst/>
            <a:rect l="l" t="t" r="r" b="b"/>
            <a:pathLst>
              <a:path w="292735" h="1756410">
                <a:moveTo>
                  <a:pt x="292731" y="1756359"/>
                </a:moveTo>
                <a:lnTo>
                  <a:pt x="245248" y="1752527"/>
                </a:lnTo>
                <a:lnTo>
                  <a:pt x="200205" y="1741435"/>
                </a:lnTo>
                <a:lnTo>
                  <a:pt x="158204" y="1723684"/>
                </a:lnTo>
                <a:lnTo>
                  <a:pt x="119847" y="1699878"/>
                </a:lnTo>
                <a:lnTo>
                  <a:pt x="85738" y="1670620"/>
                </a:lnTo>
                <a:lnTo>
                  <a:pt x="56480" y="1636511"/>
                </a:lnTo>
                <a:lnTo>
                  <a:pt x="32674" y="1598154"/>
                </a:lnTo>
                <a:lnTo>
                  <a:pt x="14923" y="1556153"/>
                </a:lnTo>
                <a:lnTo>
                  <a:pt x="3831" y="1511110"/>
                </a:lnTo>
                <a:lnTo>
                  <a:pt x="0" y="1463628"/>
                </a:lnTo>
                <a:lnTo>
                  <a:pt x="0" y="292731"/>
                </a:lnTo>
                <a:lnTo>
                  <a:pt x="3831" y="245248"/>
                </a:lnTo>
                <a:lnTo>
                  <a:pt x="14923" y="200205"/>
                </a:lnTo>
                <a:lnTo>
                  <a:pt x="32674" y="158204"/>
                </a:lnTo>
                <a:lnTo>
                  <a:pt x="56480" y="119848"/>
                </a:lnTo>
                <a:lnTo>
                  <a:pt x="85738" y="85739"/>
                </a:lnTo>
                <a:lnTo>
                  <a:pt x="119847" y="56480"/>
                </a:lnTo>
                <a:lnTo>
                  <a:pt x="158204" y="32674"/>
                </a:lnTo>
                <a:lnTo>
                  <a:pt x="200205" y="14923"/>
                </a:lnTo>
                <a:lnTo>
                  <a:pt x="245248" y="3831"/>
                </a:lnTo>
                <a:lnTo>
                  <a:pt x="292731" y="0"/>
                </a:lnTo>
              </a:path>
            </a:pathLst>
          </a:custGeom>
          <a:ln w="22225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8" name="object 8"/>
          <p:cNvSpPr/>
          <p:nvPr/>
        </p:nvSpPr>
        <p:spPr>
          <a:xfrm>
            <a:off x="8299549" y="6405872"/>
            <a:ext cx="439103" cy="2634615"/>
          </a:xfrm>
          <a:custGeom>
            <a:avLst/>
            <a:gdLst/>
            <a:ahLst/>
            <a:cxnLst/>
            <a:rect l="l" t="t" r="r" b="b"/>
            <a:pathLst>
              <a:path w="292735" h="1756410">
                <a:moveTo>
                  <a:pt x="0" y="0"/>
                </a:moveTo>
                <a:lnTo>
                  <a:pt x="47482" y="3831"/>
                </a:lnTo>
                <a:lnTo>
                  <a:pt x="92525" y="14923"/>
                </a:lnTo>
                <a:lnTo>
                  <a:pt x="134526" y="32674"/>
                </a:lnTo>
                <a:lnTo>
                  <a:pt x="172883" y="56480"/>
                </a:lnTo>
                <a:lnTo>
                  <a:pt x="206992" y="85739"/>
                </a:lnTo>
                <a:lnTo>
                  <a:pt x="236250" y="119848"/>
                </a:lnTo>
                <a:lnTo>
                  <a:pt x="260056" y="158204"/>
                </a:lnTo>
                <a:lnTo>
                  <a:pt x="277807" y="200205"/>
                </a:lnTo>
                <a:lnTo>
                  <a:pt x="288899" y="245248"/>
                </a:lnTo>
                <a:lnTo>
                  <a:pt x="292731" y="292731"/>
                </a:lnTo>
                <a:lnTo>
                  <a:pt x="292731" y="1463628"/>
                </a:lnTo>
                <a:lnTo>
                  <a:pt x="288899" y="1511110"/>
                </a:lnTo>
                <a:lnTo>
                  <a:pt x="277807" y="1556153"/>
                </a:lnTo>
                <a:lnTo>
                  <a:pt x="260056" y="1598154"/>
                </a:lnTo>
                <a:lnTo>
                  <a:pt x="236250" y="1636511"/>
                </a:lnTo>
                <a:lnTo>
                  <a:pt x="206992" y="1670620"/>
                </a:lnTo>
                <a:lnTo>
                  <a:pt x="172883" y="1699878"/>
                </a:lnTo>
                <a:lnTo>
                  <a:pt x="134526" y="1723684"/>
                </a:lnTo>
                <a:lnTo>
                  <a:pt x="92525" y="1741435"/>
                </a:lnTo>
                <a:lnTo>
                  <a:pt x="47482" y="1752527"/>
                </a:lnTo>
                <a:lnTo>
                  <a:pt x="0" y="1756359"/>
                </a:lnTo>
              </a:path>
            </a:pathLst>
          </a:custGeom>
          <a:ln w="22225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 sz="2700"/>
          </a:p>
        </p:txBody>
      </p:sp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2108161" y="6795145"/>
          <a:ext cx="1577339" cy="184880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124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62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62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623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1623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6671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57150">
                      <a:solidFill>
                        <a:srgbClr val="FFFFFF"/>
                      </a:solidFill>
                      <a:prstDash val="soli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57150">
                      <a:solidFill>
                        <a:srgbClr val="FFFFFF"/>
                      </a:solidFill>
                      <a:prstDash val="soli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57150">
                      <a:solidFill>
                        <a:srgbClr val="FFFFFF"/>
                      </a:solidFill>
                      <a:prstDash val="soli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57150">
                      <a:solidFill>
                        <a:srgbClr val="FFFFFF"/>
                      </a:solidFill>
                      <a:prstDash val="soli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57150">
                      <a:solidFill>
                        <a:srgbClr val="FFFFFF"/>
                      </a:solidFill>
                      <a:prstDash val="soli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576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571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571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571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571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571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480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434841" y="7324344"/>
            <a:ext cx="873251" cy="873252"/>
          </a:xfrm>
          <a:prstGeom prst="rect">
            <a:avLst/>
          </a:prstGeom>
        </p:spPr>
      </p:pic>
      <p:sp>
        <p:nvSpPr>
          <p:cNvPr id="11" name="object 11"/>
          <p:cNvSpPr/>
          <p:nvPr/>
        </p:nvSpPr>
        <p:spPr>
          <a:xfrm>
            <a:off x="1309273" y="5442292"/>
            <a:ext cx="8680133" cy="534353"/>
          </a:xfrm>
          <a:custGeom>
            <a:avLst/>
            <a:gdLst/>
            <a:ahLst/>
            <a:cxnLst/>
            <a:rect l="l" t="t" r="r" b="b"/>
            <a:pathLst>
              <a:path w="5786755" h="356235">
                <a:moveTo>
                  <a:pt x="5727366" y="0"/>
                </a:moveTo>
                <a:lnTo>
                  <a:pt x="59335" y="0"/>
                </a:lnTo>
                <a:lnTo>
                  <a:pt x="36239" y="4662"/>
                </a:lnTo>
                <a:lnTo>
                  <a:pt x="17378" y="17378"/>
                </a:lnTo>
                <a:lnTo>
                  <a:pt x="4662" y="36239"/>
                </a:lnTo>
                <a:lnTo>
                  <a:pt x="0" y="59335"/>
                </a:lnTo>
                <a:lnTo>
                  <a:pt x="0" y="296652"/>
                </a:lnTo>
                <a:lnTo>
                  <a:pt x="4662" y="319748"/>
                </a:lnTo>
                <a:lnTo>
                  <a:pt x="17378" y="338609"/>
                </a:lnTo>
                <a:lnTo>
                  <a:pt x="36239" y="351325"/>
                </a:lnTo>
                <a:lnTo>
                  <a:pt x="59335" y="355988"/>
                </a:lnTo>
                <a:lnTo>
                  <a:pt x="5727366" y="355988"/>
                </a:lnTo>
                <a:lnTo>
                  <a:pt x="5750462" y="351325"/>
                </a:lnTo>
                <a:lnTo>
                  <a:pt x="5769323" y="338609"/>
                </a:lnTo>
                <a:lnTo>
                  <a:pt x="5782039" y="319748"/>
                </a:lnTo>
                <a:lnTo>
                  <a:pt x="5786702" y="296652"/>
                </a:lnTo>
                <a:lnTo>
                  <a:pt x="5786702" y="59335"/>
                </a:lnTo>
                <a:lnTo>
                  <a:pt x="5782039" y="36239"/>
                </a:lnTo>
                <a:lnTo>
                  <a:pt x="5769323" y="17378"/>
                </a:lnTo>
                <a:lnTo>
                  <a:pt x="5750462" y="4662"/>
                </a:lnTo>
                <a:lnTo>
                  <a:pt x="5727366" y="0"/>
                </a:lnTo>
                <a:close/>
              </a:path>
            </a:pathLst>
          </a:custGeom>
          <a:solidFill>
            <a:srgbClr val="F8CBAD"/>
          </a:solidFill>
        </p:spPr>
        <p:txBody>
          <a:bodyPr wrap="square" lIns="0" tIns="0" rIns="0" bIns="0" rtlCol="0"/>
          <a:lstStyle/>
          <a:p>
            <a:endParaRPr sz="2700"/>
          </a:p>
        </p:txBody>
      </p:sp>
      <p:pic>
        <p:nvPicPr>
          <p:cNvPr id="12" name="object 1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872302" y="2936082"/>
            <a:ext cx="2049311" cy="1704654"/>
          </a:xfrm>
          <a:prstGeom prst="rect">
            <a:avLst/>
          </a:prstGeom>
        </p:spPr>
      </p:pic>
      <p:grpSp>
        <p:nvGrpSpPr>
          <p:cNvPr id="13" name="object 13"/>
          <p:cNvGrpSpPr/>
          <p:nvPr/>
        </p:nvGrpSpPr>
        <p:grpSpPr>
          <a:xfrm>
            <a:off x="4675064" y="6112512"/>
            <a:ext cx="397193" cy="386715"/>
            <a:chOff x="3116709" y="4075008"/>
            <a:chExt cx="264795" cy="257810"/>
          </a:xfrm>
        </p:grpSpPr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19884" y="4078183"/>
              <a:ext cx="258264" cy="251286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3119884" y="4078183"/>
              <a:ext cx="258445" cy="251460"/>
            </a:xfrm>
            <a:custGeom>
              <a:avLst/>
              <a:gdLst/>
              <a:ahLst/>
              <a:cxnLst/>
              <a:rect l="l" t="t" r="r" b="b"/>
              <a:pathLst>
                <a:path w="258445" h="251460">
                  <a:moveTo>
                    <a:pt x="0" y="125643"/>
                  </a:moveTo>
                  <a:lnTo>
                    <a:pt x="129132" y="0"/>
                  </a:lnTo>
                  <a:lnTo>
                    <a:pt x="258265" y="125643"/>
                  </a:lnTo>
                  <a:lnTo>
                    <a:pt x="193698" y="125643"/>
                  </a:lnTo>
                  <a:lnTo>
                    <a:pt x="193698" y="251286"/>
                  </a:lnTo>
                  <a:lnTo>
                    <a:pt x="64566" y="251286"/>
                  </a:lnTo>
                  <a:lnTo>
                    <a:pt x="64566" y="125643"/>
                  </a:lnTo>
                  <a:lnTo>
                    <a:pt x="0" y="125643"/>
                  </a:lnTo>
                  <a:close/>
                </a:path>
              </a:pathLst>
            </a:custGeom>
            <a:ln w="6350">
              <a:solidFill>
                <a:srgbClr val="70AD47"/>
              </a:solidFill>
            </a:ln>
          </p:spPr>
          <p:txBody>
            <a:bodyPr wrap="square" lIns="0" tIns="0" rIns="0" bIns="0" rtlCol="0"/>
            <a:lstStyle/>
            <a:p>
              <a:endParaRPr sz="2700"/>
            </a:p>
          </p:txBody>
        </p:sp>
      </p:grpSp>
      <p:grpSp>
        <p:nvGrpSpPr>
          <p:cNvPr id="16" name="object 16"/>
          <p:cNvGrpSpPr/>
          <p:nvPr/>
        </p:nvGrpSpPr>
        <p:grpSpPr>
          <a:xfrm>
            <a:off x="4698496" y="4735169"/>
            <a:ext cx="397193" cy="386715"/>
            <a:chOff x="3132330" y="3156779"/>
            <a:chExt cx="264795" cy="257810"/>
          </a:xfrm>
        </p:grpSpPr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35505" y="3159954"/>
              <a:ext cx="258265" cy="251286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3135505" y="3159954"/>
              <a:ext cx="258445" cy="251460"/>
            </a:xfrm>
            <a:custGeom>
              <a:avLst/>
              <a:gdLst/>
              <a:ahLst/>
              <a:cxnLst/>
              <a:rect l="l" t="t" r="r" b="b"/>
              <a:pathLst>
                <a:path w="258445" h="251460">
                  <a:moveTo>
                    <a:pt x="0" y="125643"/>
                  </a:moveTo>
                  <a:lnTo>
                    <a:pt x="129132" y="0"/>
                  </a:lnTo>
                  <a:lnTo>
                    <a:pt x="258265" y="125643"/>
                  </a:lnTo>
                  <a:lnTo>
                    <a:pt x="193698" y="125643"/>
                  </a:lnTo>
                  <a:lnTo>
                    <a:pt x="193698" y="251286"/>
                  </a:lnTo>
                  <a:lnTo>
                    <a:pt x="64566" y="251286"/>
                  </a:lnTo>
                  <a:lnTo>
                    <a:pt x="64566" y="125643"/>
                  </a:lnTo>
                  <a:lnTo>
                    <a:pt x="0" y="125643"/>
                  </a:lnTo>
                  <a:close/>
                </a:path>
              </a:pathLst>
            </a:custGeom>
            <a:ln w="6350">
              <a:solidFill>
                <a:srgbClr val="70AD47"/>
              </a:solidFill>
            </a:ln>
          </p:spPr>
          <p:txBody>
            <a:bodyPr wrap="square" lIns="0" tIns="0" rIns="0" bIns="0" rtlCol="0"/>
            <a:lstStyle/>
            <a:p>
              <a:endParaRPr sz="2700"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4661509" y="2385822"/>
            <a:ext cx="7078028" cy="3541354"/>
          </a:xfrm>
          <a:prstGeom prst="rect">
            <a:avLst/>
          </a:prstGeom>
        </p:spPr>
        <p:txBody>
          <a:bodyPr vert="horz" wrap="square" lIns="0" tIns="238125" rIns="0" bIns="0" rtlCol="0">
            <a:spAutoFit/>
          </a:bodyPr>
          <a:lstStyle/>
          <a:p>
            <a:pPr marL="3440430">
              <a:spcBef>
                <a:spcPts val="1875"/>
              </a:spcBef>
            </a:pPr>
            <a:r>
              <a:rPr sz="2700" b="1" dirty="0">
                <a:solidFill>
                  <a:srgbClr val="FF0000"/>
                </a:solidFill>
                <a:latin typeface="Calibri"/>
                <a:cs typeface="Calibri"/>
              </a:rPr>
              <a:t>Feed</a:t>
            </a:r>
            <a:r>
              <a:rPr sz="2700" b="1" spc="-7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700" b="1" spc="-15" dirty="0">
                <a:solidFill>
                  <a:srgbClr val="FF0000"/>
                </a:solidFill>
                <a:latin typeface="Calibri"/>
                <a:cs typeface="Calibri"/>
              </a:rPr>
              <a:t>Forward</a:t>
            </a:r>
            <a:endParaRPr sz="2700">
              <a:latin typeface="Calibri"/>
              <a:cs typeface="Calibri"/>
            </a:endParaRPr>
          </a:p>
          <a:p>
            <a:pPr marL="3916680" indent="-476250">
              <a:spcBef>
                <a:spcPts val="1725"/>
              </a:spcBef>
              <a:buSzPct val="77777"/>
              <a:buFont typeface="Arial"/>
              <a:buChar char="•"/>
              <a:tabLst>
                <a:tab pos="3916680" algn="l"/>
              </a:tabLst>
            </a:pPr>
            <a:r>
              <a:rPr sz="2700" dirty="0">
                <a:latin typeface="Calibri"/>
                <a:cs typeface="Calibri"/>
              </a:rPr>
              <a:t>Non</a:t>
            </a:r>
            <a:r>
              <a:rPr sz="2700" spc="-45" dirty="0">
                <a:latin typeface="Calibri"/>
                <a:cs typeface="Calibri"/>
              </a:rPr>
              <a:t> </a:t>
            </a:r>
            <a:r>
              <a:rPr sz="2700" spc="-15" dirty="0">
                <a:latin typeface="Calibri"/>
                <a:cs typeface="Calibri"/>
              </a:rPr>
              <a:t>Linearity</a:t>
            </a:r>
            <a:endParaRPr sz="2700">
              <a:latin typeface="Calibri"/>
              <a:cs typeface="Calibri"/>
            </a:endParaRPr>
          </a:p>
          <a:p>
            <a:pPr marL="3916680" indent="-476250">
              <a:spcBef>
                <a:spcPts val="1553"/>
              </a:spcBef>
              <a:buSzPct val="77777"/>
              <a:buFont typeface="Arial"/>
              <a:buChar char="•"/>
              <a:tabLst>
                <a:tab pos="3916680" algn="l"/>
              </a:tabLst>
            </a:pPr>
            <a:r>
              <a:rPr sz="2700" dirty="0">
                <a:latin typeface="Calibri"/>
                <a:cs typeface="Calibri"/>
              </a:rPr>
              <a:t>Complex</a:t>
            </a:r>
            <a:r>
              <a:rPr sz="2700" spc="-113" dirty="0">
                <a:latin typeface="Calibri"/>
                <a:cs typeface="Calibri"/>
              </a:rPr>
              <a:t> </a:t>
            </a:r>
            <a:r>
              <a:rPr sz="2700" spc="-15" dirty="0">
                <a:latin typeface="Calibri"/>
                <a:cs typeface="Calibri"/>
              </a:rPr>
              <a:t>Relationships</a:t>
            </a:r>
            <a:endParaRPr sz="2700">
              <a:latin typeface="Calibri"/>
              <a:cs typeface="Calibri"/>
            </a:endParaRPr>
          </a:p>
          <a:p>
            <a:pPr marL="3869055" indent="-428625">
              <a:spcBef>
                <a:spcPts val="1688"/>
              </a:spcBef>
              <a:buSzPct val="77777"/>
              <a:buFont typeface="Arial"/>
              <a:buChar char="•"/>
              <a:tabLst>
                <a:tab pos="3869055" algn="l"/>
              </a:tabLst>
            </a:pPr>
            <a:r>
              <a:rPr sz="2700" dirty="0">
                <a:latin typeface="Calibri"/>
                <a:cs typeface="Calibri"/>
              </a:rPr>
              <a:t>Learn</a:t>
            </a:r>
            <a:r>
              <a:rPr sz="2700" spc="-45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from</a:t>
            </a:r>
            <a:r>
              <a:rPr sz="2700" spc="-53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each</a:t>
            </a:r>
            <a:r>
              <a:rPr sz="2700" spc="-45" dirty="0">
                <a:latin typeface="Calibri"/>
                <a:cs typeface="Calibri"/>
              </a:rPr>
              <a:t> </a:t>
            </a:r>
            <a:r>
              <a:rPr sz="2700" spc="-15" dirty="0">
                <a:latin typeface="Calibri"/>
                <a:cs typeface="Calibri"/>
              </a:rPr>
              <a:t>other</a:t>
            </a:r>
            <a:endParaRPr sz="2700">
              <a:latin typeface="Calibri"/>
              <a:cs typeface="Calibri"/>
            </a:endParaRPr>
          </a:p>
          <a:p>
            <a:pPr>
              <a:spcBef>
                <a:spcPts val="1313"/>
              </a:spcBef>
            </a:pPr>
            <a:endParaRPr sz="2700">
              <a:latin typeface="Calibri"/>
              <a:cs typeface="Calibri"/>
            </a:endParaRPr>
          </a:p>
          <a:p>
            <a:pPr marL="19050"/>
            <a:r>
              <a:rPr sz="2700" b="1" dirty="0">
                <a:latin typeface="Calibri"/>
                <a:cs typeface="Calibri"/>
              </a:rPr>
              <a:t>Feed</a:t>
            </a:r>
            <a:r>
              <a:rPr sz="2700" b="1" spc="-75" dirty="0">
                <a:latin typeface="Calibri"/>
                <a:cs typeface="Calibri"/>
              </a:rPr>
              <a:t> </a:t>
            </a:r>
            <a:r>
              <a:rPr sz="2700" b="1" spc="-15" dirty="0">
                <a:latin typeface="Calibri"/>
                <a:cs typeface="Calibri"/>
              </a:rPr>
              <a:t>Forward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178646" y="8734451"/>
            <a:ext cx="1341120" cy="417422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9050">
              <a:spcBef>
                <a:spcPts val="15"/>
              </a:spcBef>
            </a:pPr>
            <a:r>
              <a:rPr sz="2700" spc="-15" dirty="0">
                <a:latin typeface="Calibri"/>
                <a:cs typeface="Calibri"/>
              </a:rPr>
              <a:t>Residuals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367771" y="9456826"/>
            <a:ext cx="782001" cy="417422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9050">
              <a:spcBef>
                <a:spcPts val="15"/>
              </a:spcBef>
            </a:pPr>
            <a:r>
              <a:rPr sz="2700" spc="-15" dirty="0">
                <a:latin typeface="Calibri"/>
                <a:cs typeface="Calibri"/>
              </a:rPr>
              <a:t>Input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719480" y="9452254"/>
            <a:ext cx="1202055" cy="417422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9050">
              <a:spcBef>
                <a:spcPts val="15"/>
              </a:spcBef>
            </a:pPr>
            <a:r>
              <a:rPr sz="2700" spc="-15" dirty="0">
                <a:latin typeface="Calibri"/>
                <a:cs typeface="Calibri"/>
              </a:rPr>
              <a:t>Norm(Z)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24" name="object 24"/>
          <p:cNvSpPr txBox="1">
            <a:spLocks noGrp="1"/>
          </p:cNvSpPr>
          <p:nvPr>
            <p:ph type="sldNum" sz="quarter" idx="7"/>
          </p:nvPr>
        </p:nvSpPr>
        <p:spPr>
          <a:xfrm>
            <a:off x="11664267" y="6371008"/>
            <a:ext cx="322579" cy="2114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193675">
              <a:spcBef>
                <a:spcPts val="40"/>
              </a:spcBef>
            </a:pPr>
            <a:fld id="{81D60167-4931-47E6-BA6A-407CBD079E47}" type="slidenum">
              <a:rPr lang="en-GB" spc="-50" smtClean="0"/>
              <a:pPr marL="193675">
                <a:spcBef>
                  <a:spcPts val="40"/>
                </a:spcBef>
              </a:pPr>
              <a:t>68</a:t>
            </a:fld>
            <a:endParaRPr spc="-38" dirty="0"/>
          </a:p>
        </p:txBody>
      </p:sp>
      <p:sp>
        <p:nvSpPr>
          <p:cNvPr id="20" name="object 20" descr="$PPTXTitle"/>
          <p:cNvSpPr txBox="1">
            <a:spLocks noGrp="1"/>
          </p:cNvSpPr>
          <p:nvPr>
            <p:ph type="title"/>
          </p:nvPr>
        </p:nvSpPr>
        <p:spPr>
          <a:xfrm>
            <a:off x="685800" y="747910"/>
            <a:ext cx="12344400" cy="1042593"/>
          </a:xfrm>
          <a:prstGeom prst="rect">
            <a:avLst/>
          </a:prstGeom>
        </p:spPr>
        <p:txBody>
          <a:bodyPr vert="horz" wrap="square" lIns="0" tIns="361950" rIns="0" bIns="0" rtlCol="0" anchor="ctr">
            <a:spAutoFit/>
          </a:bodyPr>
          <a:lstStyle/>
          <a:p>
            <a:pPr marL="6511290">
              <a:spcBef>
                <a:spcPts val="150"/>
              </a:spcBef>
            </a:pPr>
            <a:r>
              <a:rPr dirty="0"/>
              <a:t>Feed</a:t>
            </a:r>
            <a:r>
              <a:rPr spc="-143" dirty="0"/>
              <a:t> </a:t>
            </a:r>
            <a:r>
              <a:rPr spc="-15" dirty="0"/>
              <a:t>Forward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2413873" y="2493097"/>
            <a:ext cx="3094671" cy="5462588"/>
            <a:chOff x="8275915" y="1662064"/>
            <a:chExt cx="2063114" cy="364172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57616" y="1816607"/>
              <a:ext cx="1981200" cy="3486912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84464" y="1670303"/>
              <a:ext cx="2036064" cy="2319528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8280678" y="1666826"/>
              <a:ext cx="2044064" cy="2326640"/>
            </a:xfrm>
            <a:custGeom>
              <a:avLst/>
              <a:gdLst/>
              <a:ahLst/>
              <a:cxnLst/>
              <a:rect l="l" t="t" r="r" b="b"/>
              <a:pathLst>
                <a:path w="2044065" h="2326640">
                  <a:moveTo>
                    <a:pt x="0" y="0"/>
                  </a:moveTo>
                  <a:lnTo>
                    <a:pt x="2043529" y="0"/>
                  </a:lnTo>
                  <a:lnTo>
                    <a:pt x="2043529" y="2326042"/>
                  </a:lnTo>
                  <a:lnTo>
                    <a:pt x="0" y="2326042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700"/>
            </a:p>
          </p:txBody>
        </p:sp>
      </p:grp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6591845" y="6795145"/>
          <a:ext cx="1577339" cy="184880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124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62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62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623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1623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6671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57150">
                      <a:solidFill>
                        <a:srgbClr val="FFFFFF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57150">
                      <a:solidFill>
                        <a:srgbClr val="FFFFFF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57150">
                      <a:solidFill>
                        <a:srgbClr val="FFFFFF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57150">
                      <a:solidFill>
                        <a:srgbClr val="FFFFFF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57150">
                      <a:solidFill>
                        <a:srgbClr val="FFFFFF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576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571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571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571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571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571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480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7" name="object 7"/>
          <p:cNvSpPr/>
          <p:nvPr/>
        </p:nvSpPr>
        <p:spPr>
          <a:xfrm>
            <a:off x="6052007" y="6405872"/>
            <a:ext cx="439103" cy="2634615"/>
          </a:xfrm>
          <a:custGeom>
            <a:avLst/>
            <a:gdLst/>
            <a:ahLst/>
            <a:cxnLst/>
            <a:rect l="l" t="t" r="r" b="b"/>
            <a:pathLst>
              <a:path w="292735" h="1756410">
                <a:moveTo>
                  <a:pt x="292731" y="1756359"/>
                </a:moveTo>
                <a:lnTo>
                  <a:pt x="245248" y="1752527"/>
                </a:lnTo>
                <a:lnTo>
                  <a:pt x="200205" y="1741435"/>
                </a:lnTo>
                <a:lnTo>
                  <a:pt x="158204" y="1723684"/>
                </a:lnTo>
                <a:lnTo>
                  <a:pt x="119847" y="1699878"/>
                </a:lnTo>
                <a:lnTo>
                  <a:pt x="85738" y="1670620"/>
                </a:lnTo>
                <a:lnTo>
                  <a:pt x="56480" y="1636511"/>
                </a:lnTo>
                <a:lnTo>
                  <a:pt x="32674" y="1598154"/>
                </a:lnTo>
                <a:lnTo>
                  <a:pt x="14923" y="1556153"/>
                </a:lnTo>
                <a:lnTo>
                  <a:pt x="3831" y="1511110"/>
                </a:lnTo>
                <a:lnTo>
                  <a:pt x="0" y="1463628"/>
                </a:lnTo>
                <a:lnTo>
                  <a:pt x="0" y="292731"/>
                </a:lnTo>
                <a:lnTo>
                  <a:pt x="3831" y="245248"/>
                </a:lnTo>
                <a:lnTo>
                  <a:pt x="14923" y="200205"/>
                </a:lnTo>
                <a:lnTo>
                  <a:pt x="32674" y="158204"/>
                </a:lnTo>
                <a:lnTo>
                  <a:pt x="56480" y="119848"/>
                </a:lnTo>
                <a:lnTo>
                  <a:pt x="85738" y="85739"/>
                </a:lnTo>
                <a:lnTo>
                  <a:pt x="119847" y="56480"/>
                </a:lnTo>
                <a:lnTo>
                  <a:pt x="158204" y="32674"/>
                </a:lnTo>
                <a:lnTo>
                  <a:pt x="200205" y="14923"/>
                </a:lnTo>
                <a:lnTo>
                  <a:pt x="245248" y="3831"/>
                </a:lnTo>
                <a:lnTo>
                  <a:pt x="292731" y="0"/>
                </a:lnTo>
              </a:path>
            </a:pathLst>
          </a:custGeom>
          <a:ln w="22225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8" name="object 8"/>
          <p:cNvSpPr/>
          <p:nvPr/>
        </p:nvSpPr>
        <p:spPr>
          <a:xfrm>
            <a:off x="8299549" y="6405872"/>
            <a:ext cx="439103" cy="2634615"/>
          </a:xfrm>
          <a:custGeom>
            <a:avLst/>
            <a:gdLst/>
            <a:ahLst/>
            <a:cxnLst/>
            <a:rect l="l" t="t" r="r" b="b"/>
            <a:pathLst>
              <a:path w="292735" h="1756410">
                <a:moveTo>
                  <a:pt x="0" y="0"/>
                </a:moveTo>
                <a:lnTo>
                  <a:pt x="47482" y="3831"/>
                </a:lnTo>
                <a:lnTo>
                  <a:pt x="92525" y="14923"/>
                </a:lnTo>
                <a:lnTo>
                  <a:pt x="134526" y="32674"/>
                </a:lnTo>
                <a:lnTo>
                  <a:pt x="172883" y="56480"/>
                </a:lnTo>
                <a:lnTo>
                  <a:pt x="206992" y="85739"/>
                </a:lnTo>
                <a:lnTo>
                  <a:pt x="236250" y="119848"/>
                </a:lnTo>
                <a:lnTo>
                  <a:pt x="260056" y="158204"/>
                </a:lnTo>
                <a:lnTo>
                  <a:pt x="277807" y="200205"/>
                </a:lnTo>
                <a:lnTo>
                  <a:pt x="288899" y="245248"/>
                </a:lnTo>
                <a:lnTo>
                  <a:pt x="292731" y="292731"/>
                </a:lnTo>
                <a:lnTo>
                  <a:pt x="292731" y="1463628"/>
                </a:lnTo>
                <a:lnTo>
                  <a:pt x="288899" y="1511110"/>
                </a:lnTo>
                <a:lnTo>
                  <a:pt x="277807" y="1556153"/>
                </a:lnTo>
                <a:lnTo>
                  <a:pt x="260056" y="1598154"/>
                </a:lnTo>
                <a:lnTo>
                  <a:pt x="236250" y="1636511"/>
                </a:lnTo>
                <a:lnTo>
                  <a:pt x="206992" y="1670620"/>
                </a:lnTo>
                <a:lnTo>
                  <a:pt x="172883" y="1699878"/>
                </a:lnTo>
                <a:lnTo>
                  <a:pt x="134526" y="1723684"/>
                </a:lnTo>
                <a:lnTo>
                  <a:pt x="92525" y="1741435"/>
                </a:lnTo>
                <a:lnTo>
                  <a:pt x="47482" y="1752527"/>
                </a:lnTo>
                <a:lnTo>
                  <a:pt x="0" y="1756359"/>
                </a:lnTo>
              </a:path>
            </a:pathLst>
          </a:custGeom>
          <a:ln w="22225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 sz="2700"/>
          </a:p>
        </p:txBody>
      </p:sp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2108161" y="6795145"/>
          <a:ext cx="1577339" cy="184880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124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62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62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623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1623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6671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57150">
                      <a:solidFill>
                        <a:srgbClr val="FFFFFF"/>
                      </a:solidFill>
                      <a:prstDash val="soli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57150">
                      <a:solidFill>
                        <a:srgbClr val="FFFFFF"/>
                      </a:solidFill>
                      <a:prstDash val="soli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57150">
                      <a:solidFill>
                        <a:srgbClr val="FFFFFF"/>
                      </a:solidFill>
                      <a:prstDash val="soli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57150">
                      <a:solidFill>
                        <a:srgbClr val="FFFFFF"/>
                      </a:solidFill>
                      <a:prstDash val="soli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57150">
                      <a:solidFill>
                        <a:srgbClr val="FFFFFF"/>
                      </a:solidFill>
                      <a:prstDash val="soli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576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571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571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571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571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571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480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434841" y="7324344"/>
            <a:ext cx="873251" cy="873252"/>
          </a:xfrm>
          <a:prstGeom prst="rect">
            <a:avLst/>
          </a:prstGeom>
        </p:spPr>
      </p:pic>
      <p:sp>
        <p:nvSpPr>
          <p:cNvPr id="11" name="object 11"/>
          <p:cNvSpPr/>
          <p:nvPr/>
        </p:nvSpPr>
        <p:spPr>
          <a:xfrm>
            <a:off x="1309273" y="5442292"/>
            <a:ext cx="8680133" cy="534353"/>
          </a:xfrm>
          <a:custGeom>
            <a:avLst/>
            <a:gdLst/>
            <a:ahLst/>
            <a:cxnLst/>
            <a:rect l="l" t="t" r="r" b="b"/>
            <a:pathLst>
              <a:path w="5786755" h="356235">
                <a:moveTo>
                  <a:pt x="5727366" y="0"/>
                </a:moveTo>
                <a:lnTo>
                  <a:pt x="59335" y="0"/>
                </a:lnTo>
                <a:lnTo>
                  <a:pt x="36239" y="4662"/>
                </a:lnTo>
                <a:lnTo>
                  <a:pt x="17378" y="17378"/>
                </a:lnTo>
                <a:lnTo>
                  <a:pt x="4662" y="36239"/>
                </a:lnTo>
                <a:lnTo>
                  <a:pt x="0" y="59335"/>
                </a:lnTo>
                <a:lnTo>
                  <a:pt x="0" y="296652"/>
                </a:lnTo>
                <a:lnTo>
                  <a:pt x="4662" y="319748"/>
                </a:lnTo>
                <a:lnTo>
                  <a:pt x="17378" y="338609"/>
                </a:lnTo>
                <a:lnTo>
                  <a:pt x="36239" y="351325"/>
                </a:lnTo>
                <a:lnTo>
                  <a:pt x="59335" y="355988"/>
                </a:lnTo>
                <a:lnTo>
                  <a:pt x="5727366" y="355988"/>
                </a:lnTo>
                <a:lnTo>
                  <a:pt x="5750462" y="351325"/>
                </a:lnTo>
                <a:lnTo>
                  <a:pt x="5769323" y="338609"/>
                </a:lnTo>
                <a:lnTo>
                  <a:pt x="5782039" y="319748"/>
                </a:lnTo>
                <a:lnTo>
                  <a:pt x="5786702" y="296652"/>
                </a:lnTo>
                <a:lnTo>
                  <a:pt x="5786702" y="59335"/>
                </a:lnTo>
                <a:lnTo>
                  <a:pt x="5782039" y="36239"/>
                </a:lnTo>
                <a:lnTo>
                  <a:pt x="5769323" y="17378"/>
                </a:lnTo>
                <a:lnTo>
                  <a:pt x="5750462" y="4662"/>
                </a:lnTo>
                <a:lnTo>
                  <a:pt x="5727366" y="0"/>
                </a:lnTo>
                <a:close/>
              </a:path>
            </a:pathLst>
          </a:custGeom>
          <a:solidFill>
            <a:srgbClr val="F8CBAD"/>
          </a:solidFill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12" name="object 12"/>
          <p:cNvSpPr txBox="1"/>
          <p:nvPr/>
        </p:nvSpPr>
        <p:spPr>
          <a:xfrm>
            <a:off x="4661509" y="5467351"/>
            <a:ext cx="1976438" cy="43473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sz="2700" b="1" dirty="0">
                <a:latin typeface="Calibri"/>
                <a:cs typeface="Calibri"/>
              </a:rPr>
              <a:t>Feed</a:t>
            </a:r>
            <a:r>
              <a:rPr sz="2700" b="1" spc="-75" dirty="0">
                <a:latin typeface="Calibri"/>
                <a:cs typeface="Calibri"/>
              </a:rPr>
              <a:t> </a:t>
            </a:r>
            <a:r>
              <a:rPr sz="2700" b="1" spc="-15" dirty="0">
                <a:latin typeface="Calibri"/>
                <a:cs typeface="Calibri"/>
              </a:rPr>
              <a:t>Forward</a:t>
            </a:r>
            <a:endParaRPr sz="2700">
              <a:latin typeface="Calibri"/>
              <a:cs typeface="Calibri"/>
            </a:endParaRPr>
          </a:p>
        </p:txBody>
      </p:sp>
      <p:pic>
        <p:nvPicPr>
          <p:cNvPr id="13" name="object 1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872302" y="2936082"/>
            <a:ext cx="2049311" cy="1704654"/>
          </a:xfrm>
          <a:prstGeom prst="rect">
            <a:avLst/>
          </a:prstGeom>
        </p:spPr>
      </p:pic>
      <p:grpSp>
        <p:nvGrpSpPr>
          <p:cNvPr id="14" name="object 14"/>
          <p:cNvGrpSpPr/>
          <p:nvPr/>
        </p:nvGrpSpPr>
        <p:grpSpPr>
          <a:xfrm>
            <a:off x="4675064" y="6112512"/>
            <a:ext cx="397193" cy="386715"/>
            <a:chOff x="3116709" y="4075008"/>
            <a:chExt cx="264795" cy="257810"/>
          </a:xfrm>
        </p:grpSpPr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19884" y="4078183"/>
              <a:ext cx="258264" cy="251286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3119884" y="4078183"/>
              <a:ext cx="258445" cy="251460"/>
            </a:xfrm>
            <a:custGeom>
              <a:avLst/>
              <a:gdLst/>
              <a:ahLst/>
              <a:cxnLst/>
              <a:rect l="l" t="t" r="r" b="b"/>
              <a:pathLst>
                <a:path w="258445" h="251460">
                  <a:moveTo>
                    <a:pt x="0" y="125643"/>
                  </a:moveTo>
                  <a:lnTo>
                    <a:pt x="129132" y="0"/>
                  </a:lnTo>
                  <a:lnTo>
                    <a:pt x="258265" y="125643"/>
                  </a:lnTo>
                  <a:lnTo>
                    <a:pt x="193698" y="125643"/>
                  </a:lnTo>
                  <a:lnTo>
                    <a:pt x="193698" y="251286"/>
                  </a:lnTo>
                  <a:lnTo>
                    <a:pt x="64566" y="251286"/>
                  </a:lnTo>
                  <a:lnTo>
                    <a:pt x="64566" y="125643"/>
                  </a:lnTo>
                  <a:lnTo>
                    <a:pt x="0" y="125643"/>
                  </a:lnTo>
                  <a:close/>
                </a:path>
              </a:pathLst>
            </a:custGeom>
            <a:ln w="6350">
              <a:solidFill>
                <a:srgbClr val="70AD47"/>
              </a:solidFill>
            </a:ln>
          </p:spPr>
          <p:txBody>
            <a:bodyPr wrap="square" lIns="0" tIns="0" rIns="0" bIns="0" rtlCol="0"/>
            <a:lstStyle/>
            <a:p>
              <a:endParaRPr sz="2700"/>
            </a:p>
          </p:txBody>
        </p:sp>
      </p:grpSp>
      <p:grpSp>
        <p:nvGrpSpPr>
          <p:cNvPr id="17" name="object 17"/>
          <p:cNvGrpSpPr/>
          <p:nvPr/>
        </p:nvGrpSpPr>
        <p:grpSpPr>
          <a:xfrm>
            <a:off x="4698496" y="4735169"/>
            <a:ext cx="397193" cy="386715"/>
            <a:chOff x="3132330" y="3156779"/>
            <a:chExt cx="264795" cy="257810"/>
          </a:xfrm>
        </p:grpSpPr>
        <p:pic>
          <p:nvPicPr>
            <p:cNvPr id="18" name="object 1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35505" y="3159954"/>
              <a:ext cx="258265" cy="251286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3135505" y="3159954"/>
              <a:ext cx="258445" cy="251460"/>
            </a:xfrm>
            <a:custGeom>
              <a:avLst/>
              <a:gdLst/>
              <a:ahLst/>
              <a:cxnLst/>
              <a:rect l="l" t="t" r="r" b="b"/>
              <a:pathLst>
                <a:path w="258445" h="251460">
                  <a:moveTo>
                    <a:pt x="0" y="125643"/>
                  </a:moveTo>
                  <a:lnTo>
                    <a:pt x="129132" y="0"/>
                  </a:lnTo>
                  <a:lnTo>
                    <a:pt x="258265" y="125643"/>
                  </a:lnTo>
                  <a:lnTo>
                    <a:pt x="193698" y="125643"/>
                  </a:lnTo>
                  <a:lnTo>
                    <a:pt x="193698" y="251286"/>
                  </a:lnTo>
                  <a:lnTo>
                    <a:pt x="64566" y="251286"/>
                  </a:lnTo>
                  <a:lnTo>
                    <a:pt x="64566" y="125643"/>
                  </a:lnTo>
                  <a:lnTo>
                    <a:pt x="0" y="125643"/>
                  </a:lnTo>
                  <a:close/>
                </a:path>
              </a:pathLst>
            </a:custGeom>
            <a:ln w="6350">
              <a:solidFill>
                <a:srgbClr val="70AD47"/>
              </a:solidFill>
            </a:ln>
          </p:spPr>
          <p:txBody>
            <a:bodyPr wrap="square" lIns="0" tIns="0" rIns="0" bIns="0" rtlCol="0"/>
            <a:lstStyle/>
            <a:p>
              <a:endParaRPr sz="2700"/>
            </a:p>
          </p:txBody>
        </p:sp>
      </p:grpSp>
      <p:sp>
        <p:nvSpPr>
          <p:cNvPr id="20" name="object 20"/>
          <p:cNvSpPr/>
          <p:nvPr/>
        </p:nvSpPr>
        <p:spPr>
          <a:xfrm>
            <a:off x="1127626" y="2097331"/>
            <a:ext cx="8680133" cy="534353"/>
          </a:xfrm>
          <a:custGeom>
            <a:avLst/>
            <a:gdLst/>
            <a:ahLst/>
            <a:cxnLst/>
            <a:rect l="l" t="t" r="r" b="b"/>
            <a:pathLst>
              <a:path w="5786755" h="356235">
                <a:moveTo>
                  <a:pt x="5727367" y="0"/>
                </a:moveTo>
                <a:lnTo>
                  <a:pt x="59335" y="0"/>
                </a:lnTo>
                <a:lnTo>
                  <a:pt x="36239" y="4662"/>
                </a:lnTo>
                <a:lnTo>
                  <a:pt x="17378" y="17378"/>
                </a:lnTo>
                <a:lnTo>
                  <a:pt x="4662" y="36239"/>
                </a:lnTo>
                <a:lnTo>
                  <a:pt x="0" y="59335"/>
                </a:lnTo>
                <a:lnTo>
                  <a:pt x="0" y="296652"/>
                </a:lnTo>
                <a:lnTo>
                  <a:pt x="4662" y="319748"/>
                </a:lnTo>
                <a:lnTo>
                  <a:pt x="17378" y="338609"/>
                </a:lnTo>
                <a:lnTo>
                  <a:pt x="36239" y="351325"/>
                </a:lnTo>
                <a:lnTo>
                  <a:pt x="59335" y="355988"/>
                </a:lnTo>
                <a:lnTo>
                  <a:pt x="5727367" y="355988"/>
                </a:lnTo>
                <a:lnTo>
                  <a:pt x="5750463" y="351325"/>
                </a:lnTo>
                <a:lnTo>
                  <a:pt x="5769323" y="338609"/>
                </a:lnTo>
                <a:lnTo>
                  <a:pt x="5782039" y="319748"/>
                </a:lnTo>
                <a:lnTo>
                  <a:pt x="5786701" y="296652"/>
                </a:lnTo>
                <a:lnTo>
                  <a:pt x="5786701" y="59335"/>
                </a:lnTo>
                <a:lnTo>
                  <a:pt x="5782039" y="36239"/>
                </a:lnTo>
                <a:lnTo>
                  <a:pt x="5769323" y="17378"/>
                </a:lnTo>
                <a:lnTo>
                  <a:pt x="5750463" y="4662"/>
                </a:lnTo>
                <a:lnTo>
                  <a:pt x="5727367" y="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21" name="object 21"/>
          <p:cNvSpPr txBox="1"/>
          <p:nvPr/>
        </p:nvSpPr>
        <p:spPr>
          <a:xfrm>
            <a:off x="4558014" y="2120647"/>
            <a:ext cx="1821180" cy="43473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sz="2700" b="1" dirty="0">
                <a:latin typeface="Calibri"/>
                <a:cs typeface="Calibri"/>
              </a:rPr>
              <a:t>Add</a:t>
            </a:r>
            <a:r>
              <a:rPr sz="2700" b="1" spc="-23" dirty="0">
                <a:latin typeface="Calibri"/>
                <a:cs typeface="Calibri"/>
              </a:rPr>
              <a:t> </a:t>
            </a:r>
            <a:r>
              <a:rPr sz="2700" b="1" dirty="0">
                <a:latin typeface="Calibri"/>
                <a:cs typeface="Calibri"/>
              </a:rPr>
              <a:t>&amp;</a:t>
            </a:r>
            <a:r>
              <a:rPr sz="2700" b="1" spc="-15" dirty="0">
                <a:latin typeface="Calibri"/>
                <a:cs typeface="Calibri"/>
              </a:rPr>
              <a:t> </a:t>
            </a:r>
            <a:r>
              <a:rPr sz="2700" b="1" spc="-30" dirty="0">
                <a:latin typeface="Calibri"/>
                <a:cs typeface="Calibri"/>
              </a:rPr>
              <a:t>Norm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178646" y="8734451"/>
            <a:ext cx="1341120" cy="417422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9050">
              <a:spcBef>
                <a:spcPts val="15"/>
              </a:spcBef>
            </a:pPr>
            <a:r>
              <a:rPr sz="2700" spc="-15" dirty="0">
                <a:latin typeface="Calibri"/>
                <a:cs typeface="Calibri"/>
              </a:rPr>
              <a:t>Residuals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2367771" y="9456826"/>
            <a:ext cx="782001" cy="417422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9050">
              <a:spcBef>
                <a:spcPts val="15"/>
              </a:spcBef>
            </a:pPr>
            <a:r>
              <a:rPr sz="2700" spc="-15" dirty="0">
                <a:latin typeface="Calibri"/>
                <a:cs typeface="Calibri"/>
              </a:rPr>
              <a:t>Input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719480" y="9452254"/>
            <a:ext cx="1202055" cy="417422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9050">
              <a:spcBef>
                <a:spcPts val="15"/>
              </a:spcBef>
            </a:pPr>
            <a:r>
              <a:rPr sz="2700" spc="-15" dirty="0">
                <a:latin typeface="Calibri"/>
                <a:cs typeface="Calibri"/>
              </a:rPr>
              <a:t>Norm(Z)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26" name="object 26"/>
          <p:cNvSpPr txBox="1">
            <a:spLocks noGrp="1"/>
          </p:cNvSpPr>
          <p:nvPr>
            <p:ph type="sldNum" sz="quarter" idx="7"/>
          </p:nvPr>
        </p:nvSpPr>
        <p:spPr>
          <a:xfrm>
            <a:off x="11664267" y="6371008"/>
            <a:ext cx="322579" cy="2114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193675">
              <a:spcBef>
                <a:spcPts val="40"/>
              </a:spcBef>
            </a:pPr>
            <a:fld id="{81D60167-4931-47E6-BA6A-407CBD079E47}" type="slidenum">
              <a:rPr lang="en-GB" spc="-50" smtClean="0"/>
              <a:pPr marL="193675">
                <a:spcBef>
                  <a:spcPts val="40"/>
                </a:spcBef>
              </a:pPr>
              <a:t>69</a:t>
            </a:fld>
            <a:endParaRPr spc="-38" dirty="0"/>
          </a:p>
        </p:txBody>
      </p:sp>
      <p:sp>
        <p:nvSpPr>
          <p:cNvPr id="22" name="object 22" descr="$PPTXTitle"/>
          <p:cNvSpPr txBox="1">
            <a:spLocks noGrp="1"/>
          </p:cNvSpPr>
          <p:nvPr>
            <p:ph type="title"/>
          </p:nvPr>
        </p:nvSpPr>
        <p:spPr>
          <a:xfrm>
            <a:off x="7340201" y="662241"/>
            <a:ext cx="3609975" cy="696344"/>
          </a:xfrm>
          <a:prstGeom prst="rect">
            <a:avLst/>
          </a:prstGeom>
        </p:spPr>
        <p:txBody>
          <a:bodyPr vert="horz" wrap="square" lIns="0" tIns="19050" rIns="0" bIns="0" rtlCol="0" anchor="ctr">
            <a:spAutoFit/>
          </a:bodyPr>
          <a:lstStyle/>
          <a:p>
            <a:pPr marL="19050">
              <a:spcBef>
                <a:spcPts val="150"/>
              </a:spcBef>
            </a:pPr>
            <a:r>
              <a:rPr dirty="0"/>
              <a:t>Add</a:t>
            </a:r>
            <a:r>
              <a:rPr spc="-53" dirty="0"/>
              <a:t> </a:t>
            </a:r>
            <a:r>
              <a:rPr dirty="0"/>
              <a:t>&amp;</a:t>
            </a:r>
            <a:r>
              <a:rPr spc="-68" dirty="0"/>
              <a:t> </a:t>
            </a:r>
            <a:r>
              <a:rPr spc="-30" dirty="0"/>
              <a:t>Norm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089194" y="9670570"/>
            <a:ext cx="556964" cy="629088"/>
            <a:chOff x="0" y="0"/>
            <a:chExt cx="742619" cy="83878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42569" cy="838835"/>
            </a:xfrm>
            <a:custGeom>
              <a:avLst/>
              <a:gdLst/>
              <a:ahLst/>
              <a:cxnLst/>
              <a:rect l="l" t="t" r="r" b="b"/>
              <a:pathLst>
                <a:path w="742569" h="838835">
                  <a:moveTo>
                    <a:pt x="0" y="0"/>
                  </a:moveTo>
                  <a:lnTo>
                    <a:pt x="742569" y="0"/>
                  </a:lnTo>
                  <a:lnTo>
                    <a:pt x="742569" y="838835"/>
                  </a:lnTo>
                  <a:lnTo>
                    <a:pt x="0" y="838835"/>
                  </a:lnTo>
                  <a:close/>
                </a:path>
              </a:pathLst>
            </a:custGeom>
            <a:solidFill>
              <a:srgbClr val="C39A5C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273100" y="38140"/>
            <a:ext cx="1525644" cy="681090"/>
            <a:chOff x="0" y="0"/>
            <a:chExt cx="2034192" cy="90812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034159" cy="908177"/>
            </a:xfrm>
            <a:custGeom>
              <a:avLst/>
              <a:gdLst/>
              <a:ahLst/>
              <a:cxnLst/>
              <a:rect l="l" t="t" r="r" b="b"/>
              <a:pathLst>
                <a:path w="2034159" h="908177">
                  <a:moveTo>
                    <a:pt x="0" y="0"/>
                  </a:moveTo>
                  <a:lnTo>
                    <a:pt x="2034159" y="0"/>
                  </a:lnTo>
                  <a:lnTo>
                    <a:pt x="2034159" y="908177"/>
                  </a:lnTo>
                  <a:lnTo>
                    <a:pt x="0" y="9081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id="6" name="AutoShape 6"/>
          <p:cNvSpPr/>
          <p:nvPr/>
        </p:nvSpPr>
        <p:spPr>
          <a:xfrm>
            <a:off x="650250" y="1150806"/>
            <a:ext cx="12505112" cy="12700"/>
          </a:xfrm>
          <a:prstGeom prst="line">
            <a:avLst/>
          </a:prstGeom>
          <a:ln w="47625" cap="rnd">
            <a:solidFill>
              <a:srgbClr val="C4995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Freeform 7"/>
          <p:cNvSpPr/>
          <p:nvPr/>
        </p:nvSpPr>
        <p:spPr>
          <a:xfrm>
            <a:off x="1542321" y="1711377"/>
            <a:ext cx="256423" cy="375660"/>
          </a:xfrm>
          <a:custGeom>
            <a:avLst/>
            <a:gdLst/>
            <a:ahLst/>
            <a:cxnLst/>
            <a:rect l="l" t="t" r="r" b="b"/>
            <a:pathLst>
              <a:path w="256423" h="375660">
                <a:moveTo>
                  <a:pt x="0" y="0"/>
                </a:moveTo>
                <a:lnTo>
                  <a:pt x="256423" y="0"/>
                </a:lnTo>
                <a:lnTo>
                  <a:pt x="256423" y="375660"/>
                </a:lnTo>
                <a:lnTo>
                  <a:pt x="0" y="3756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273100" y="229142"/>
            <a:ext cx="7089356" cy="8182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59"/>
              </a:lnSpc>
              <a:spcBef>
                <a:spcPct val="0"/>
              </a:spcBef>
            </a:pPr>
            <a:r>
              <a:rPr lang="en-US" sz="4328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NLP Applications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7222643" y="9786677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7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918448" y="1587552"/>
            <a:ext cx="15170746" cy="5849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89"/>
              </a:lnSpc>
              <a:spcBef>
                <a:spcPct val="0"/>
              </a:spcBef>
            </a:pPr>
            <a:r>
              <a:rPr lang="en-US" sz="3064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Virtual assistants</a:t>
            </a:r>
          </a:p>
        </p:txBody>
      </p:sp>
      <p:sp>
        <p:nvSpPr>
          <p:cNvPr id="11" name="Freeform 11"/>
          <p:cNvSpPr/>
          <p:nvPr/>
        </p:nvSpPr>
        <p:spPr>
          <a:xfrm>
            <a:off x="3817778" y="3004328"/>
            <a:ext cx="9570268" cy="5562718"/>
          </a:xfrm>
          <a:custGeom>
            <a:avLst/>
            <a:gdLst/>
            <a:ahLst/>
            <a:cxnLst/>
            <a:rect l="l" t="t" r="r" b="b"/>
            <a:pathLst>
              <a:path w="9570268" h="5562718">
                <a:moveTo>
                  <a:pt x="0" y="0"/>
                </a:moveTo>
                <a:lnTo>
                  <a:pt x="9570268" y="0"/>
                </a:lnTo>
                <a:lnTo>
                  <a:pt x="9570268" y="5562718"/>
                </a:lnTo>
                <a:lnTo>
                  <a:pt x="0" y="556271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$PPTXTitle"/>
          <p:cNvSpPr txBox="1">
            <a:spLocks noGrp="1"/>
          </p:cNvSpPr>
          <p:nvPr>
            <p:ph type="title"/>
          </p:nvPr>
        </p:nvSpPr>
        <p:spPr>
          <a:xfrm>
            <a:off x="7743068" y="717104"/>
            <a:ext cx="2617470" cy="696344"/>
          </a:xfrm>
          <a:prstGeom prst="rect">
            <a:avLst/>
          </a:prstGeom>
        </p:spPr>
        <p:txBody>
          <a:bodyPr vert="horz" wrap="square" lIns="0" tIns="19050" rIns="0" bIns="0" rtlCol="0" anchor="ctr">
            <a:spAutoFit/>
          </a:bodyPr>
          <a:lstStyle/>
          <a:p>
            <a:pPr marL="19050">
              <a:spcBef>
                <a:spcPts val="150"/>
              </a:spcBef>
            </a:pPr>
            <a:r>
              <a:rPr spc="-15" dirty="0"/>
              <a:t>Encoders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2413873" y="945834"/>
            <a:ext cx="3094671" cy="7435215"/>
            <a:chOff x="8275915" y="630556"/>
            <a:chExt cx="2063114" cy="495681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57616" y="1816607"/>
              <a:ext cx="1981200" cy="348691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84464" y="640079"/>
              <a:ext cx="2036064" cy="4940808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8280678" y="635318"/>
              <a:ext cx="2044064" cy="4947285"/>
            </a:xfrm>
            <a:custGeom>
              <a:avLst/>
              <a:gdLst/>
              <a:ahLst/>
              <a:cxnLst/>
              <a:rect l="l" t="t" r="r" b="b"/>
              <a:pathLst>
                <a:path w="2044065" h="4947285">
                  <a:moveTo>
                    <a:pt x="0" y="0"/>
                  </a:moveTo>
                  <a:lnTo>
                    <a:pt x="2043529" y="0"/>
                  </a:lnTo>
                  <a:lnTo>
                    <a:pt x="2043529" y="4947285"/>
                  </a:lnTo>
                  <a:lnTo>
                    <a:pt x="0" y="4947285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700"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4298196" y="1777746"/>
            <a:ext cx="1699260" cy="57323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sz="3600" b="1" spc="105" dirty="0">
                <a:solidFill>
                  <a:srgbClr val="FF0000"/>
                </a:solidFill>
                <a:latin typeface="Calibri"/>
                <a:cs typeface="Calibri"/>
              </a:rPr>
              <a:t>Encoder</a:t>
            </a:r>
            <a:endParaRPr sz="3600">
              <a:latin typeface="Calibri"/>
              <a:cs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3567949" y="2650538"/>
            <a:ext cx="3569018" cy="1489710"/>
            <a:chOff x="2378632" y="1767025"/>
            <a:chExt cx="2379345" cy="993140"/>
          </a:xfrm>
        </p:grpSpPr>
        <p:sp>
          <p:nvSpPr>
            <p:cNvPr id="9" name="object 9"/>
            <p:cNvSpPr/>
            <p:nvPr/>
          </p:nvSpPr>
          <p:spPr>
            <a:xfrm>
              <a:off x="2384982" y="1773375"/>
              <a:ext cx="2366645" cy="980440"/>
            </a:xfrm>
            <a:custGeom>
              <a:avLst/>
              <a:gdLst/>
              <a:ahLst/>
              <a:cxnLst/>
              <a:rect l="l" t="t" r="r" b="b"/>
              <a:pathLst>
                <a:path w="2366645" h="980439">
                  <a:moveTo>
                    <a:pt x="2202726" y="0"/>
                  </a:moveTo>
                  <a:lnTo>
                    <a:pt x="163400" y="0"/>
                  </a:lnTo>
                  <a:lnTo>
                    <a:pt x="119962" y="5836"/>
                  </a:lnTo>
                  <a:lnTo>
                    <a:pt x="80929" y="22309"/>
                  </a:lnTo>
                  <a:lnTo>
                    <a:pt x="47858" y="47858"/>
                  </a:lnTo>
                  <a:lnTo>
                    <a:pt x="22309" y="80929"/>
                  </a:lnTo>
                  <a:lnTo>
                    <a:pt x="5836" y="119962"/>
                  </a:lnTo>
                  <a:lnTo>
                    <a:pt x="0" y="163400"/>
                  </a:lnTo>
                  <a:lnTo>
                    <a:pt x="0" y="816985"/>
                  </a:lnTo>
                  <a:lnTo>
                    <a:pt x="5836" y="860424"/>
                  </a:lnTo>
                  <a:lnTo>
                    <a:pt x="22309" y="899457"/>
                  </a:lnTo>
                  <a:lnTo>
                    <a:pt x="47858" y="932527"/>
                  </a:lnTo>
                  <a:lnTo>
                    <a:pt x="80929" y="958077"/>
                  </a:lnTo>
                  <a:lnTo>
                    <a:pt x="119962" y="974549"/>
                  </a:lnTo>
                  <a:lnTo>
                    <a:pt x="163400" y="980386"/>
                  </a:lnTo>
                  <a:lnTo>
                    <a:pt x="2202726" y="980386"/>
                  </a:lnTo>
                  <a:lnTo>
                    <a:pt x="2246164" y="974549"/>
                  </a:lnTo>
                  <a:lnTo>
                    <a:pt x="2285197" y="958077"/>
                  </a:lnTo>
                  <a:lnTo>
                    <a:pt x="2318267" y="932527"/>
                  </a:lnTo>
                  <a:lnTo>
                    <a:pt x="2343817" y="899457"/>
                  </a:lnTo>
                  <a:lnTo>
                    <a:pt x="2360290" y="860424"/>
                  </a:lnTo>
                  <a:lnTo>
                    <a:pt x="2366126" y="816985"/>
                  </a:lnTo>
                  <a:lnTo>
                    <a:pt x="2366126" y="163400"/>
                  </a:lnTo>
                  <a:lnTo>
                    <a:pt x="2360290" y="119962"/>
                  </a:lnTo>
                  <a:lnTo>
                    <a:pt x="2343817" y="80929"/>
                  </a:lnTo>
                  <a:lnTo>
                    <a:pt x="2318267" y="47858"/>
                  </a:lnTo>
                  <a:lnTo>
                    <a:pt x="2285197" y="22309"/>
                  </a:lnTo>
                  <a:lnTo>
                    <a:pt x="2246164" y="5836"/>
                  </a:lnTo>
                  <a:lnTo>
                    <a:pt x="2202726" y="0"/>
                  </a:lnTo>
                  <a:close/>
                </a:path>
              </a:pathLst>
            </a:custGeom>
            <a:solidFill>
              <a:srgbClr val="44546A"/>
            </a:solidFill>
          </p:spPr>
          <p:txBody>
            <a:bodyPr wrap="square" lIns="0" tIns="0" rIns="0" bIns="0" rtlCol="0"/>
            <a:lstStyle/>
            <a:p>
              <a:endParaRPr sz="2700"/>
            </a:p>
          </p:txBody>
        </p:sp>
        <p:sp>
          <p:nvSpPr>
            <p:cNvPr id="10" name="object 10"/>
            <p:cNvSpPr/>
            <p:nvPr/>
          </p:nvSpPr>
          <p:spPr>
            <a:xfrm>
              <a:off x="2384982" y="1773375"/>
              <a:ext cx="2366645" cy="980440"/>
            </a:xfrm>
            <a:custGeom>
              <a:avLst/>
              <a:gdLst/>
              <a:ahLst/>
              <a:cxnLst/>
              <a:rect l="l" t="t" r="r" b="b"/>
              <a:pathLst>
                <a:path w="2366645" h="980439">
                  <a:moveTo>
                    <a:pt x="0" y="163401"/>
                  </a:moveTo>
                  <a:lnTo>
                    <a:pt x="5836" y="119962"/>
                  </a:lnTo>
                  <a:lnTo>
                    <a:pt x="22309" y="80929"/>
                  </a:lnTo>
                  <a:lnTo>
                    <a:pt x="47859" y="47859"/>
                  </a:lnTo>
                  <a:lnTo>
                    <a:pt x="80929" y="22309"/>
                  </a:lnTo>
                  <a:lnTo>
                    <a:pt x="119962" y="5836"/>
                  </a:lnTo>
                  <a:lnTo>
                    <a:pt x="163401" y="0"/>
                  </a:lnTo>
                  <a:lnTo>
                    <a:pt x="2202727" y="0"/>
                  </a:lnTo>
                  <a:lnTo>
                    <a:pt x="2246165" y="5836"/>
                  </a:lnTo>
                  <a:lnTo>
                    <a:pt x="2285198" y="22309"/>
                  </a:lnTo>
                  <a:lnTo>
                    <a:pt x="2318269" y="47859"/>
                  </a:lnTo>
                  <a:lnTo>
                    <a:pt x="2343819" y="80929"/>
                  </a:lnTo>
                  <a:lnTo>
                    <a:pt x="2360291" y="119962"/>
                  </a:lnTo>
                  <a:lnTo>
                    <a:pt x="2366128" y="163401"/>
                  </a:lnTo>
                  <a:lnTo>
                    <a:pt x="2366128" y="816985"/>
                  </a:lnTo>
                  <a:lnTo>
                    <a:pt x="2360291" y="860424"/>
                  </a:lnTo>
                  <a:lnTo>
                    <a:pt x="2343819" y="899457"/>
                  </a:lnTo>
                  <a:lnTo>
                    <a:pt x="2318269" y="932527"/>
                  </a:lnTo>
                  <a:lnTo>
                    <a:pt x="2285198" y="958077"/>
                  </a:lnTo>
                  <a:lnTo>
                    <a:pt x="2246165" y="974550"/>
                  </a:lnTo>
                  <a:lnTo>
                    <a:pt x="2202727" y="980387"/>
                  </a:lnTo>
                  <a:lnTo>
                    <a:pt x="163401" y="980387"/>
                  </a:lnTo>
                  <a:lnTo>
                    <a:pt x="119962" y="974550"/>
                  </a:lnTo>
                  <a:lnTo>
                    <a:pt x="80929" y="958077"/>
                  </a:lnTo>
                  <a:lnTo>
                    <a:pt x="47859" y="932527"/>
                  </a:lnTo>
                  <a:lnTo>
                    <a:pt x="22309" y="899457"/>
                  </a:lnTo>
                  <a:lnTo>
                    <a:pt x="5836" y="860424"/>
                  </a:lnTo>
                  <a:lnTo>
                    <a:pt x="0" y="816985"/>
                  </a:lnTo>
                  <a:lnTo>
                    <a:pt x="0" y="163401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 sz="2700"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4643694" y="3149347"/>
            <a:ext cx="1416366" cy="43473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sz="2700" b="1" spc="-15" dirty="0">
                <a:solidFill>
                  <a:srgbClr val="FFFFFF"/>
                </a:solidFill>
                <a:latin typeface="Calibri"/>
                <a:cs typeface="Calibri"/>
              </a:rPr>
              <a:t>ENCODER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xfrm>
            <a:off x="11664267" y="6371008"/>
            <a:ext cx="322579" cy="2114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193675">
              <a:spcBef>
                <a:spcPts val="40"/>
              </a:spcBef>
            </a:pPr>
            <a:fld id="{81D60167-4931-47E6-BA6A-407CBD079E47}" type="slidenum">
              <a:rPr lang="en-GB" spc="-50" smtClean="0"/>
              <a:pPr marL="193675">
                <a:spcBef>
                  <a:spcPts val="40"/>
                </a:spcBef>
              </a:pPr>
              <a:t>70</a:t>
            </a:fld>
            <a:endParaRPr spc="-38" dirty="0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536424" y="2724911"/>
            <a:ext cx="2971800" cy="5230368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3567949" y="7846329"/>
            <a:ext cx="3569018" cy="1489710"/>
            <a:chOff x="2378632" y="5230886"/>
            <a:chExt cx="2379345" cy="993140"/>
          </a:xfrm>
        </p:grpSpPr>
        <p:sp>
          <p:nvSpPr>
            <p:cNvPr id="4" name="object 4"/>
            <p:cNvSpPr/>
            <p:nvPr/>
          </p:nvSpPr>
          <p:spPr>
            <a:xfrm>
              <a:off x="2384982" y="5237236"/>
              <a:ext cx="2366645" cy="980440"/>
            </a:xfrm>
            <a:custGeom>
              <a:avLst/>
              <a:gdLst/>
              <a:ahLst/>
              <a:cxnLst/>
              <a:rect l="l" t="t" r="r" b="b"/>
              <a:pathLst>
                <a:path w="2366645" h="980439">
                  <a:moveTo>
                    <a:pt x="2202726" y="0"/>
                  </a:moveTo>
                  <a:lnTo>
                    <a:pt x="163400" y="0"/>
                  </a:lnTo>
                  <a:lnTo>
                    <a:pt x="119962" y="5836"/>
                  </a:lnTo>
                  <a:lnTo>
                    <a:pt x="80929" y="22309"/>
                  </a:lnTo>
                  <a:lnTo>
                    <a:pt x="47858" y="47858"/>
                  </a:lnTo>
                  <a:lnTo>
                    <a:pt x="22309" y="80929"/>
                  </a:lnTo>
                  <a:lnTo>
                    <a:pt x="5836" y="119962"/>
                  </a:lnTo>
                  <a:lnTo>
                    <a:pt x="0" y="163400"/>
                  </a:lnTo>
                  <a:lnTo>
                    <a:pt x="0" y="816985"/>
                  </a:lnTo>
                  <a:lnTo>
                    <a:pt x="5836" y="860423"/>
                  </a:lnTo>
                  <a:lnTo>
                    <a:pt x="22309" y="899457"/>
                  </a:lnTo>
                  <a:lnTo>
                    <a:pt x="47858" y="932527"/>
                  </a:lnTo>
                  <a:lnTo>
                    <a:pt x="80929" y="958077"/>
                  </a:lnTo>
                  <a:lnTo>
                    <a:pt x="119962" y="974549"/>
                  </a:lnTo>
                  <a:lnTo>
                    <a:pt x="163400" y="980386"/>
                  </a:lnTo>
                  <a:lnTo>
                    <a:pt x="2202726" y="980386"/>
                  </a:lnTo>
                  <a:lnTo>
                    <a:pt x="2246164" y="974549"/>
                  </a:lnTo>
                  <a:lnTo>
                    <a:pt x="2285197" y="958077"/>
                  </a:lnTo>
                  <a:lnTo>
                    <a:pt x="2318267" y="932527"/>
                  </a:lnTo>
                  <a:lnTo>
                    <a:pt x="2343817" y="899457"/>
                  </a:lnTo>
                  <a:lnTo>
                    <a:pt x="2360290" y="860423"/>
                  </a:lnTo>
                  <a:lnTo>
                    <a:pt x="2366126" y="816985"/>
                  </a:lnTo>
                  <a:lnTo>
                    <a:pt x="2366126" y="163400"/>
                  </a:lnTo>
                  <a:lnTo>
                    <a:pt x="2360290" y="119962"/>
                  </a:lnTo>
                  <a:lnTo>
                    <a:pt x="2343817" y="80929"/>
                  </a:lnTo>
                  <a:lnTo>
                    <a:pt x="2318267" y="47858"/>
                  </a:lnTo>
                  <a:lnTo>
                    <a:pt x="2285197" y="22309"/>
                  </a:lnTo>
                  <a:lnTo>
                    <a:pt x="2246164" y="5836"/>
                  </a:lnTo>
                  <a:lnTo>
                    <a:pt x="2202726" y="0"/>
                  </a:lnTo>
                  <a:close/>
                </a:path>
              </a:pathLst>
            </a:custGeom>
            <a:solidFill>
              <a:srgbClr val="44546A"/>
            </a:solidFill>
          </p:spPr>
          <p:txBody>
            <a:bodyPr wrap="square" lIns="0" tIns="0" rIns="0" bIns="0" rtlCol="0"/>
            <a:lstStyle/>
            <a:p>
              <a:endParaRPr sz="2700"/>
            </a:p>
          </p:txBody>
        </p:sp>
        <p:sp>
          <p:nvSpPr>
            <p:cNvPr id="5" name="object 5"/>
            <p:cNvSpPr/>
            <p:nvPr/>
          </p:nvSpPr>
          <p:spPr>
            <a:xfrm>
              <a:off x="2384982" y="5237236"/>
              <a:ext cx="2366645" cy="980440"/>
            </a:xfrm>
            <a:custGeom>
              <a:avLst/>
              <a:gdLst/>
              <a:ahLst/>
              <a:cxnLst/>
              <a:rect l="l" t="t" r="r" b="b"/>
              <a:pathLst>
                <a:path w="2366645" h="980439">
                  <a:moveTo>
                    <a:pt x="0" y="163401"/>
                  </a:moveTo>
                  <a:lnTo>
                    <a:pt x="5836" y="119962"/>
                  </a:lnTo>
                  <a:lnTo>
                    <a:pt x="22309" y="80929"/>
                  </a:lnTo>
                  <a:lnTo>
                    <a:pt x="47859" y="47859"/>
                  </a:lnTo>
                  <a:lnTo>
                    <a:pt x="80929" y="22309"/>
                  </a:lnTo>
                  <a:lnTo>
                    <a:pt x="119962" y="5836"/>
                  </a:lnTo>
                  <a:lnTo>
                    <a:pt x="163401" y="0"/>
                  </a:lnTo>
                  <a:lnTo>
                    <a:pt x="2202727" y="0"/>
                  </a:lnTo>
                  <a:lnTo>
                    <a:pt x="2246165" y="5836"/>
                  </a:lnTo>
                  <a:lnTo>
                    <a:pt x="2285198" y="22309"/>
                  </a:lnTo>
                  <a:lnTo>
                    <a:pt x="2318269" y="47859"/>
                  </a:lnTo>
                  <a:lnTo>
                    <a:pt x="2343819" y="80929"/>
                  </a:lnTo>
                  <a:lnTo>
                    <a:pt x="2360291" y="119962"/>
                  </a:lnTo>
                  <a:lnTo>
                    <a:pt x="2366128" y="163401"/>
                  </a:lnTo>
                  <a:lnTo>
                    <a:pt x="2366128" y="816985"/>
                  </a:lnTo>
                  <a:lnTo>
                    <a:pt x="2360291" y="860424"/>
                  </a:lnTo>
                  <a:lnTo>
                    <a:pt x="2343819" y="899457"/>
                  </a:lnTo>
                  <a:lnTo>
                    <a:pt x="2318269" y="932527"/>
                  </a:lnTo>
                  <a:lnTo>
                    <a:pt x="2285198" y="958077"/>
                  </a:lnTo>
                  <a:lnTo>
                    <a:pt x="2246165" y="974550"/>
                  </a:lnTo>
                  <a:lnTo>
                    <a:pt x="2202727" y="980387"/>
                  </a:lnTo>
                  <a:lnTo>
                    <a:pt x="163401" y="980387"/>
                  </a:lnTo>
                  <a:lnTo>
                    <a:pt x="119962" y="974550"/>
                  </a:lnTo>
                  <a:lnTo>
                    <a:pt x="80929" y="958077"/>
                  </a:lnTo>
                  <a:lnTo>
                    <a:pt x="47859" y="932527"/>
                  </a:lnTo>
                  <a:lnTo>
                    <a:pt x="22309" y="899457"/>
                  </a:lnTo>
                  <a:lnTo>
                    <a:pt x="5836" y="860424"/>
                  </a:lnTo>
                  <a:lnTo>
                    <a:pt x="0" y="816985"/>
                  </a:lnTo>
                  <a:lnTo>
                    <a:pt x="0" y="163401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 sz="2700"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4643694" y="8347711"/>
            <a:ext cx="1416366" cy="43473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sz="2700" b="1" spc="-15" dirty="0">
                <a:solidFill>
                  <a:srgbClr val="FFFFFF"/>
                </a:solidFill>
                <a:latin typeface="Calibri"/>
                <a:cs typeface="Calibri"/>
              </a:rPr>
              <a:t>ENCODER</a:t>
            </a:r>
            <a:endParaRPr sz="2700">
              <a:latin typeface="Calibri"/>
              <a:cs typeface="Calibr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3567949" y="5895488"/>
            <a:ext cx="3569018" cy="1489710"/>
            <a:chOff x="2378632" y="3930325"/>
            <a:chExt cx="2379345" cy="993140"/>
          </a:xfrm>
        </p:grpSpPr>
        <p:sp>
          <p:nvSpPr>
            <p:cNvPr id="8" name="object 8"/>
            <p:cNvSpPr/>
            <p:nvPr/>
          </p:nvSpPr>
          <p:spPr>
            <a:xfrm>
              <a:off x="2384982" y="3936675"/>
              <a:ext cx="2366645" cy="980440"/>
            </a:xfrm>
            <a:custGeom>
              <a:avLst/>
              <a:gdLst/>
              <a:ahLst/>
              <a:cxnLst/>
              <a:rect l="l" t="t" r="r" b="b"/>
              <a:pathLst>
                <a:path w="2366645" h="980439">
                  <a:moveTo>
                    <a:pt x="2202726" y="0"/>
                  </a:moveTo>
                  <a:lnTo>
                    <a:pt x="163400" y="0"/>
                  </a:lnTo>
                  <a:lnTo>
                    <a:pt x="119962" y="5836"/>
                  </a:lnTo>
                  <a:lnTo>
                    <a:pt x="80929" y="22309"/>
                  </a:lnTo>
                  <a:lnTo>
                    <a:pt x="47858" y="47858"/>
                  </a:lnTo>
                  <a:lnTo>
                    <a:pt x="22309" y="80929"/>
                  </a:lnTo>
                  <a:lnTo>
                    <a:pt x="5836" y="119962"/>
                  </a:lnTo>
                  <a:lnTo>
                    <a:pt x="0" y="163400"/>
                  </a:lnTo>
                  <a:lnTo>
                    <a:pt x="0" y="816985"/>
                  </a:lnTo>
                  <a:lnTo>
                    <a:pt x="5836" y="860424"/>
                  </a:lnTo>
                  <a:lnTo>
                    <a:pt x="22309" y="899457"/>
                  </a:lnTo>
                  <a:lnTo>
                    <a:pt x="47858" y="932527"/>
                  </a:lnTo>
                  <a:lnTo>
                    <a:pt x="80929" y="958077"/>
                  </a:lnTo>
                  <a:lnTo>
                    <a:pt x="119962" y="974549"/>
                  </a:lnTo>
                  <a:lnTo>
                    <a:pt x="163400" y="980386"/>
                  </a:lnTo>
                  <a:lnTo>
                    <a:pt x="2202726" y="980386"/>
                  </a:lnTo>
                  <a:lnTo>
                    <a:pt x="2246164" y="974549"/>
                  </a:lnTo>
                  <a:lnTo>
                    <a:pt x="2285197" y="958077"/>
                  </a:lnTo>
                  <a:lnTo>
                    <a:pt x="2318267" y="932527"/>
                  </a:lnTo>
                  <a:lnTo>
                    <a:pt x="2343817" y="899457"/>
                  </a:lnTo>
                  <a:lnTo>
                    <a:pt x="2360290" y="860424"/>
                  </a:lnTo>
                  <a:lnTo>
                    <a:pt x="2366126" y="816985"/>
                  </a:lnTo>
                  <a:lnTo>
                    <a:pt x="2366126" y="163400"/>
                  </a:lnTo>
                  <a:lnTo>
                    <a:pt x="2360290" y="119962"/>
                  </a:lnTo>
                  <a:lnTo>
                    <a:pt x="2343817" y="80929"/>
                  </a:lnTo>
                  <a:lnTo>
                    <a:pt x="2318267" y="47858"/>
                  </a:lnTo>
                  <a:lnTo>
                    <a:pt x="2285197" y="22309"/>
                  </a:lnTo>
                  <a:lnTo>
                    <a:pt x="2246164" y="5836"/>
                  </a:lnTo>
                  <a:lnTo>
                    <a:pt x="2202726" y="0"/>
                  </a:lnTo>
                  <a:close/>
                </a:path>
              </a:pathLst>
            </a:custGeom>
            <a:solidFill>
              <a:srgbClr val="44546A"/>
            </a:solidFill>
          </p:spPr>
          <p:txBody>
            <a:bodyPr wrap="square" lIns="0" tIns="0" rIns="0" bIns="0" rtlCol="0"/>
            <a:lstStyle/>
            <a:p>
              <a:endParaRPr sz="2700"/>
            </a:p>
          </p:txBody>
        </p:sp>
        <p:sp>
          <p:nvSpPr>
            <p:cNvPr id="9" name="object 9"/>
            <p:cNvSpPr/>
            <p:nvPr/>
          </p:nvSpPr>
          <p:spPr>
            <a:xfrm>
              <a:off x="2384982" y="3936675"/>
              <a:ext cx="2366645" cy="980440"/>
            </a:xfrm>
            <a:custGeom>
              <a:avLst/>
              <a:gdLst/>
              <a:ahLst/>
              <a:cxnLst/>
              <a:rect l="l" t="t" r="r" b="b"/>
              <a:pathLst>
                <a:path w="2366645" h="980439">
                  <a:moveTo>
                    <a:pt x="0" y="163401"/>
                  </a:moveTo>
                  <a:lnTo>
                    <a:pt x="5836" y="119962"/>
                  </a:lnTo>
                  <a:lnTo>
                    <a:pt x="22309" y="80929"/>
                  </a:lnTo>
                  <a:lnTo>
                    <a:pt x="47859" y="47859"/>
                  </a:lnTo>
                  <a:lnTo>
                    <a:pt x="80929" y="22309"/>
                  </a:lnTo>
                  <a:lnTo>
                    <a:pt x="119962" y="5836"/>
                  </a:lnTo>
                  <a:lnTo>
                    <a:pt x="163401" y="0"/>
                  </a:lnTo>
                  <a:lnTo>
                    <a:pt x="2202727" y="0"/>
                  </a:lnTo>
                  <a:lnTo>
                    <a:pt x="2246165" y="5836"/>
                  </a:lnTo>
                  <a:lnTo>
                    <a:pt x="2285198" y="22309"/>
                  </a:lnTo>
                  <a:lnTo>
                    <a:pt x="2318269" y="47859"/>
                  </a:lnTo>
                  <a:lnTo>
                    <a:pt x="2343819" y="80929"/>
                  </a:lnTo>
                  <a:lnTo>
                    <a:pt x="2360291" y="119962"/>
                  </a:lnTo>
                  <a:lnTo>
                    <a:pt x="2366128" y="163401"/>
                  </a:lnTo>
                  <a:lnTo>
                    <a:pt x="2366128" y="816985"/>
                  </a:lnTo>
                  <a:lnTo>
                    <a:pt x="2360291" y="860424"/>
                  </a:lnTo>
                  <a:lnTo>
                    <a:pt x="2343819" y="899457"/>
                  </a:lnTo>
                  <a:lnTo>
                    <a:pt x="2318269" y="932527"/>
                  </a:lnTo>
                  <a:lnTo>
                    <a:pt x="2285198" y="958077"/>
                  </a:lnTo>
                  <a:lnTo>
                    <a:pt x="2246165" y="974550"/>
                  </a:lnTo>
                  <a:lnTo>
                    <a:pt x="2202727" y="980387"/>
                  </a:lnTo>
                  <a:lnTo>
                    <a:pt x="163401" y="980387"/>
                  </a:lnTo>
                  <a:lnTo>
                    <a:pt x="119962" y="974550"/>
                  </a:lnTo>
                  <a:lnTo>
                    <a:pt x="80929" y="958077"/>
                  </a:lnTo>
                  <a:lnTo>
                    <a:pt x="47859" y="932527"/>
                  </a:lnTo>
                  <a:lnTo>
                    <a:pt x="22309" y="899457"/>
                  </a:lnTo>
                  <a:lnTo>
                    <a:pt x="5836" y="860424"/>
                  </a:lnTo>
                  <a:lnTo>
                    <a:pt x="0" y="816985"/>
                  </a:lnTo>
                  <a:lnTo>
                    <a:pt x="0" y="163401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 sz="2700"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4643694" y="6395467"/>
            <a:ext cx="1416366" cy="43473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sz="2700" b="1" spc="-15" dirty="0">
                <a:solidFill>
                  <a:srgbClr val="FFFFFF"/>
                </a:solidFill>
                <a:latin typeface="Calibri"/>
                <a:cs typeface="Calibri"/>
              </a:rPr>
              <a:t>ENCODER</a:t>
            </a:r>
            <a:endParaRPr sz="2700">
              <a:latin typeface="Calibri"/>
              <a:cs typeface="Calibri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3567949" y="2650538"/>
            <a:ext cx="3569018" cy="1489710"/>
            <a:chOff x="2378632" y="1767025"/>
            <a:chExt cx="2379345" cy="993140"/>
          </a:xfrm>
        </p:grpSpPr>
        <p:sp>
          <p:nvSpPr>
            <p:cNvPr id="12" name="object 12"/>
            <p:cNvSpPr/>
            <p:nvPr/>
          </p:nvSpPr>
          <p:spPr>
            <a:xfrm>
              <a:off x="2384982" y="1773375"/>
              <a:ext cx="2366645" cy="980440"/>
            </a:xfrm>
            <a:custGeom>
              <a:avLst/>
              <a:gdLst/>
              <a:ahLst/>
              <a:cxnLst/>
              <a:rect l="l" t="t" r="r" b="b"/>
              <a:pathLst>
                <a:path w="2366645" h="980439">
                  <a:moveTo>
                    <a:pt x="2202726" y="0"/>
                  </a:moveTo>
                  <a:lnTo>
                    <a:pt x="163400" y="0"/>
                  </a:lnTo>
                  <a:lnTo>
                    <a:pt x="119962" y="5836"/>
                  </a:lnTo>
                  <a:lnTo>
                    <a:pt x="80929" y="22309"/>
                  </a:lnTo>
                  <a:lnTo>
                    <a:pt x="47858" y="47858"/>
                  </a:lnTo>
                  <a:lnTo>
                    <a:pt x="22309" y="80929"/>
                  </a:lnTo>
                  <a:lnTo>
                    <a:pt x="5836" y="119962"/>
                  </a:lnTo>
                  <a:lnTo>
                    <a:pt x="0" y="163400"/>
                  </a:lnTo>
                  <a:lnTo>
                    <a:pt x="0" y="816985"/>
                  </a:lnTo>
                  <a:lnTo>
                    <a:pt x="5836" y="860424"/>
                  </a:lnTo>
                  <a:lnTo>
                    <a:pt x="22309" y="899457"/>
                  </a:lnTo>
                  <a:lnTo>
                    <a:pt x="47858" y="932527"/>
                  </a:lnTo>
                  <a:lnTo>
                    <a:pt x="80929" y="958077"/>
                  </a:lnTo>
                  <a:lnTo>
                    <a:pt x="119962" y="974549"/>
                  </a:lnTo>
                  <a:lnTo>
                    <a:pt x="163400" y="980386"/>
                  </a:lnTo>
                  <a:lnTo>
                    <a:pt x="2202726" y="980386"/>
                  </a:lnTo>
                  <a:lnTo>
                    <a:pt x="2246164" y="974549"/>
                  </a:lnTo>
                  <a:lnTo>
                    <a:pt x="2285197" y="958077"/>
                  </a:lnTo>
                  <a:lnTo>
                    <a:pt x="2318267" y="932527"/>
                  </a:lnTo>
                  <a:lnTo>
                    <a:pt x="2343817" y="899457"/>
                  </a:lnTo>
                  <a:lnTo>
                    <a:pt x="2360290" y="860424"/>
                  </a:lnTo>
                  <a:lnTo>
                    <a:pt x="2366126" y="816985"/>
                  </a:lnTo>
                  <a:lnTo>
                    <a:pt x="2366126" y="163400"/>
                  </a:lnTo>
                  <a:lnTo>
                    <a:pt x="2360290" y="119962"/>
                  </a:lnTo>
                  <a:lnTo>
                    <a:pt x="2343817" y="80929"/>
                  </a:lnTo>
                  <a:lnTo>
                    <a:pt x="2318267" y="47858"/>
                  </a:lnTo>
                  <a:lnTo>
                    <a:pt x="2285197" y="22309"/>
                  </a:lnTo>
                  <a:lnTo>
                    <a:pt x="2246164" y="5836"/>
                  </a:lnTo>
                  <a:lnTo>
                    <a:pt x="2202726" y="0"/>
                  </a:lnTo>
                  <a:close/>
                </a:path>
              </a:pathLst>
            </a:custGeom>
            <a:solidFill>
              <a:srgbClr val="44546A"/>
            </a:solidFill>
          </p:spPr>
          <p:txBody>
            <a:bodyPr wrap="square" lIns="0" tIns="0" rIns="0" bIns="0" rtlCol="0"/>
            <a:lstStyle/>
            <a:p>
              <a:endParaRPr sz="2700"/>
            </a:p>
          </p:txBody>
        </p:sp>
        <p:sp>
          <p:nvSpPr>
            <p:cNvPr id="13" name="object 13"/>
            <p:cNvSpPr/>
            <p:nvPr/>
          </p:nvSpPr>
          <p:spPr>
            <a:xfrm>
              <a:off x="2384982" y="1773375"/>
              <a:ext cx="2366645" cy="980440"/>
            </a:xfrm>
            <a:custGeom>
              <a:avLst/>
              <a:gdLst/>
              <a:ahLst/>
              <a:cxnLst/>
              <a:rect l="l" t="t" r="r" b="b"/>
              <a:pathLst>
                <a:path w="2366645" h="980439">
                  <a:moveTo>
                    <a:pt x="0" y="163401"/>
                  </a:moveTo>
                  <a:lnTo>
                    <a:pt x="5836" y="119962"/>
                  </a:lnTo>
                  <a:lnTo>
                    <a:pt x="22309" y="80929"/>
                  </a:lnTo>
                  <a:lnTo>
                    <a:pt x="47859" y="47859"/>
                  </a:lnTo>
                  <a:lnTo>
                    <a:pt x="80929" y="22309"/>
                  </a:lnTo>
                  <a:lnTo>
                    <a:pt x="119962" y="5836"/>
                  </a:lnTo>
                  <a:lnTo>
                    <a:pt x="163401" y="0"/>
                  </a:lnTo>
                  <a:lnTo>
                    <a:pt x="2202727" y="0"/>
                  </a:lnTo>
                  <a:lnTo>
                    <a:pt x="2246165" y="5836"/>
                  </a:lnTo>
                  <a:lnTo>
                    <a:pt x="2285198" y="22309"/>
                  </a:lnTo>
                  <a:lnTo>
                    <a:pt x="2318269" y="47859"/>
                  </a:lnTo>
                  <a:lnTo>
                    <a:pt x="2343819" y="80929"/>
                  </a:lnTo>
                  <a:lnTo>
                    <a:pt x="2360291" y="119962"/>
                  </a:lnTo>
                  <a:lnTo>
                    <a:pt x="2366128" y="163401"/>
                  </a:lnTo>
                  <a:lnTo>
                    <a:pt x="2366128" y="816985"/>
                  </a:lnTo>
                  <a:lnTo>
                    <a:pt x="2360291" y="860424"/>
                  </a:lnTo>
                  <a:lnTo>
                    <a:pt x="2343819" y="899457"/>
                  </a:lnTo>
                  <a:lnTo>
                    <a:pt x="2318269" y="932527"/>
                  </a:lnTo>
                  <a:lnTo>
                    <a:pt x="2285198" y="958077"/>
                  </a:lnTo>
                  <a:lnTo>
                    <a:pt x="2246165" y="974550"/>
                  </a:lnTo>
                  <a:lnTo>
                    <a:pt x="2202727" y="980387"/>
                  </a:lnTo>
                  <a:lnTo>
                    <a:pt x="163401" y="980387"/>
                  </a:lnTo>
                  <a:lnTo>
                    <a:pt x="119962" y="974550"/>
                  </a:lnTo>
                  <a:lnTo>
                    <a:pt x="80929" y="958077"/>
                  </a:lnTo>
                  <a:lnTo>
                    <a:pt x="47859" y="932527"/>
                  </a:lnTo>
                  <a:lnTo>
                    <a:pt x="22309" y="899457"/>
                  </a:lnTo>
                  <a:lnTo>
                    <a:pt x="5836" y="860424"/>
                  </a:lnTo>
                  <a:lnTo>
                    <a:pt x="0" y="816985"/>
                  </a:lnTo>
                  <a:lnTo>
                    <a:pt x="0" y="163401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 sz="2700"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4643694" y="3149347"/>
            <a:ext cx="1416366" cy="43473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sz="2700" b="1" spc="-15" dirty="0">
                <a:solidFill>
                  <a:srgbClr val="FFFFFF"/>
                </a:solidFill>
                <a:latin typeface="Calibri"/>
                <a:cs typeface="Calibri"/>
              </a:rPr>
              <a:t>ENCODER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288398" y="4274057"/>
            <a:ext cx="124778" cy="1255472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lnSpc>
                <a:spcPts val="3203"/>
              </a:lnSpc>
              <a:spcBef>
                <a:spcPts val="150"/>
              </a:spcBef>
            </a:pPr>
            <a:r>
              <a:rPr sz="2700" spc="-75" dirty="0">
                <a:latin typeface="Calibri"/>
                <a:cs typeface="Calibri"/>
              </a:rPr>
              <a:t>.</a:t>
            </a:r>
            <a:endParaRPr sz="2700">
              <a:latin typeface="Calibri"/>
              <a:cs typeface="Calibri"/>
            </a:endParaRPr>
          </a:p>
          <a:p>
            <a:pPr marL="19050">
              <a:lnSpc>
                <a:spcPts val="3203"/>
              </a:lnSpc>
            </a:pPr>
            <a:r>
              <a:rPr sz="2700" spc="-75" dirty="0">
                <a:latin typeface="Calibri"/>
                <a:cs typeface="Calibri"/>
              </a:rPr>
              <a:t>.</a:t>
            </a:r>
            <a:endParaRPr sz="2700">
              <a:latin typeface="Calibri"/>
              <a:cs typeface="Calibri"/>
            </a:endParaRPr>
          </a:p>
          <a:p>
            <a:pPr marL="19050">
              <a:spcBef>
                <a:spcPts val="30"/>
              </a:spcBef>
            </a:pPr>
            <a:r>
              <a:rPr sz="2700" spc="-75" dirty="0">
                <a:latin typeface="Calibri"/>
                <a:cs typeface="Calibri"/>
              </a:rPr>
              <a:t>.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298196" y="1777746"/>
            <a:ext cx="1699260" cy="57323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sz="3600" b="1" spc="105" dirty="0">
                <a:solidFill>
                  <a:srgbClr val="FF0000"/>
                </a:solidFill>
                <a:latin typeface="Calibri"/>
                <a:cs typeface="Calibri"/>
              </a:rPr>
              <a:t>Encoder</a:t>
            </a:r>
            <a:endParaRPr sz="3600">
              <a:latin typeface="Calibri"/>
              <a:cs typeface="Calibri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12413873" y="945834"/>
            <a:ext cx="3080384" cy="7435215"/>
            <a:chOff x="8275915" y="630556"/>
            <a:chExt cx="2053589" cy="4956810"/>
          </a:xfrm>
        </p:grpSpPr>
        <p:pic>
          <p:nvPicPr>
            <p:cNvPr id="18" name="object 1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84464" y="640079"/>
              <a:ext cx="2036064" cy="4940808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8280678" y="635318"/>
              <a:ext cx="2044064" cy="4947285"/>
            </a:xfrm>
            <a:custGeom>
              <a:avLst/>
              <a:gdLst/>
              <a:ahLst/>
              <a:cxnLst/>
              <a:rect l="l" t="t" r="r" b="b"/>
              <a:pathLst>
                <a:path w="2044065" h="4947285">
                  <a:moveTo>
                    <a:pt x="0" y="0"/>
                  </a:moveTo>
                  <a:lnTo>
                    <a:pt x="2043529" y="0"/>
                  </a:lnTo>
                  <a:lnTo>
                    <a:pt x="2043529" y="4947285"/>
                  </a:lnTo>
                  <a:lnTo>
                    <a:pt x="0" y="4947285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700"/>
            </a:p>
          </p:txBody>
        </p:sp>
      </p:grpSp>
      <p:sp>
        <p:nvSpPr>
          <p:cNvPr id="20" name="object 20" descr="$PPTXTitle"/>
          <p:cNvSpPr txBox="1">
            <a:spLocks noGrp="1"/>
          </p:cNvSpPr>
          <p:nvPr>
            <p:ph type="title"/>
          </p:nvPr>
        </p:nvSpPr>
        <p:spPr>
          <a:xfrm>
            <a:off x="7743068" y="717104"/>
            <a:ext cx="2617470" cy="696344"/>
          </a:xfrm>
          <a:prstGeom prst="rect">
            <a:avLst/>
          </a:prstGeom>
        </p:spPr>
        <p:txBody>
          <a:bodyPr vert="horz" wrap="square" lIns="0" tIns="19050" rIns="0" bIns="0" rtlCol="0" anchor="ctr">
            <a:spAutoFit/>
          </a:bodyPr>
          <a:lstStyle/>
          <a:p>
            <a:pPr marL="19050">
              <a:spcBef>
                <a:spcPts val="150"/>
              </a:spcBef>
            </a:pPr>
            <a:r>
              <a:rPr spc="-15" dirty="0"/>
              <a:t>Encoders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8175854" y="7885937"/>
            <a:ext cx="3137534" cy="43473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57150">
              <a:spcBef>
                <a:spcPts val="150"/>
              </a:spcBef>
            </a:pPr>
            <a:r>
              <a:rPr sz="2700" dirty="0">
                <a:latin typeface="Calibri"/>
                <a:cs typeface="Calibri"/>
              </a:rPr>
              <a:t>Output</a:t>
            </a:r>
            <a:r>
              <a:rPr sz="2700" spc="-60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from</a:t>
            </a:r>
            <a:r>
              <a:rPr sz="2700" spc="-60" dirty="0">
                <a:latin typeface="Calibri"/>
                <a:cs typeface="Calibri"/>
              </a:rPr>
              <a:t> </a:t>
            </a:r>
            <a:r>
              <a:rPr sz="2700" spc="-15" dirty="0">
                <a:latin typeface="Calibri"/>
                <a:cs typeface="Calibri"/>
              </a:rPr>
              <a:t>Encoder</a:t>
            </a:r>
            <a:r>
              <a:rPr sz="2700" spc="-23" baseline="-13888" dirty="0">
                <a:latin typeface="Calibri"/>
                <a:cs typeface="Calibri"/>
              </a:rPr>
              <a:t>i</a:t>
            </a:r>
            <a:endParaRPr sz="2700" baseline="-13888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8397165" y="5659375"/>
            <a:ext cx="2731770" cy="43473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57150">
              <a:spcBef>
                <a:spcPts val="150"/>
              </a:spcBef>
            </a:pPr>
            <a:r>
              <a:rPr sz="2700" dirty="0">
                <a:latin typeface="Calibri"/>
                <a:cs typeface="Calibri"/>
              </a:rPr>
              <a:t>Input</a:t>
            </a:r>
            <a:r>
              <a:rPr sz="2700" spc="-53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to</a:t>
            </a:r>
            <a:r>
              <a:rPr sz="2700" spc="-45" dirty="0">
                <a:latin typeface="Calibri"/>
                <a:cs typeface="Calibri"/>
              </a:rPr>
              <a:t> </a:t>
            </a:r>
            <a:r>
              <a:rPr sz="2700" spc="-15" dirty="0">
                <a:latin typeface="Calibri"/>
                <a:cs typeface="Calibri"/>
              </a:rPr>
              <a:t>Encoder</a:t>
            </a:r>
            <a:r>
              <a:rPr sz="2700" spc="-23" baseline="-13888" dirty="0">
                <a:latin typeface="Calibri"/>
                <a:cs typeface="Calibri"/>
              </a:rPr>
              <a:t>i+1</a:t>
            </a:r>
            <a:endParaRPr sz="2700" baseline="-13888">
              <a:latin typeface="Calibri"/>
              <a:cs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9691689" y="6183762"/>
            <a:ext cx="171450" cy="1672590"/>
          </a:xfrm>
          <a:custGeom>
            <a:avLst/>
            <a:gdLst/>
            <a:ahLst/>
            <a:cxnLst/>
            <a:rect l="l" t="t" r="r" b="b"/>
            <a:pathLst>
              <a:path w="114300" h="1115060">
                <a:moveTo>
                  <a:pt x="76200" y="95250"/>
                </a:moveTo>
                <a:lnTo>
                  <a:pt x="38100" y="95250"/>
                </a:lnTo>
                <a:lnTo>
                  <a:pt x="38098" y="1114727"/>
                </a:lnTo>
                <a:lnTo>
                  <a:pt x="76198" y="1114727"/>
                </a:lnTo>
                <a:lnTo>
                  <a:pt x="76200" y="95250"/>
                </a:lnTo>
                <a:close/>
              </a:path>
              <a:path w="114300" h="1115060">
                <a:moveTo>
                  <a:pt x="57150" y="0"/>
                </a:moveTo>
                <a:lnTo>
                  <a:pt x="0" y="114300"/>
                </a:lnTo>
                <a:lnTo>
                  <a:pt x="38099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1115060">
                <a:moveTo>
                  <a:pt x="104775" y="95250"/>
                </a:moveTo>
                <a:lnTo>
                  <a:pt x="76200" y="95250"/>
                </a:lnTo>
                <a:lnTo>
                  <a:pt x="76199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24" name="object 24"/>
          <p:cNvSpPr txBox="1">
            <a:spLocks noGrp="1"/>
          </p:cNvSpPr>
          <p:nvPr>
            <p:ph type="sldNum" sz="quarter" idx="7"/>
          </p:nvPr>
        </p:nvSpPr>
        <p:spPr>
          <a:xfrm>
            <a:off x="11664267" y="6371008"/>
            <a:ext cx="322579" cy="2114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193675">
              <a:spcBef>
                <a:spcPts val="40"/>
              </a:spcBef>
            </a:pPr>
            <a:fld id="{81D60167-4931-47E6-BA6A-407CBD079E47}" type="slidenum">
              <a:rPr lang="en-GB" spc="-50" smtClean="0"/>
              <a:pPr marL="193675">
                <a:spcBef>
                  <a:spcPts val="40"/>
                </a:spcBef>
              </a:pPr>
              <a:t>71</a:t>
            </a:fld>
            <a:endParaRPr spc="-38" dirty="0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146139" y="970467"/>
            <a:ext cx="5713838" cy="8408061"/>
          </a:xfrm>
          <a:prstGeom prst="rect">
            <a:avLst/>
          </a:prstGeom>
        </p:spPr>
      </p:pic>
      <p:sp>
        <p:nvSpPr>
          <p:cNvPr id="3" name="object 3" descr="$PPTXTitle"/>
          <p:cNvSpPr txBox="1">
            <a:spLocks noGrp="1"/>
          </p:cNvSpPr>
          <p:nvPr>
            <p:ph type="title"/>
          </p:nvPr>
        </p:nvSpPr>
        <p:spPr>
          <a:xfrm>
            <a:off x="685800" y="782536"/>
            <a:ext cx="12344400" cy="973342"/>
          </a:xfrm>
          <a:prstGeom prst="rect">
            <a:avLst/>
          </a:prstGeom>
        </p:spPr>
        <p:txBody>
          <a:bodyPr vert="horz" wrap="square" lIns="0" tIns="293369" rIns="0" bIns="0" rtlCol="0" anchor="ctr">
            <a:spAutoFit/>
          </a:bodyPr>
          <a:lstStyle/>
          <a:p>
            <a:pPr marL="5557838">
              <a:spcBef>
                <a:spcPts val="150"/>
              </a:spcBef>
            </a:pPr>
            <a:r>
              <a:rPr dirty="0"/>
              <a:t>Machine</a:t>
            </a:r>
            <a:r>
              <a:rPr spc="-165" dirty="0"/>
              <a:t> </a:t>
            </a:r>
            <a:r>
              <a:rPr spc="-30" dirty="0"/>
              <a:t>Translation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025260" y="6286871"/>
            <a:ext cx="2477453" cy="1434045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48576" rIns="0" bIns="0" rtlCol="0">
            <a:spAutoFit/>
          </a:bodyPr>
          <a:lstStyle/>
          <a:p>
            <a:pPr algn="ctr">
              <a:spcBef>
                <a:spcPts val="381"/>
              </a:spcBef>
            </a:pPr>
            <a:r>
              <a:rPr sz="3000" spc="-15" dirty="0">
                <a:solidFill>
                  <a:srgbClr val="FF0000"/>
                </a:solidFill>
                <a:latin typeface="Calibri"/>
                <a:cs typeface="Calibri"/>
              </a:rPr>
              <a:t>Inputs</a:t>
            </a:r>
            <a:endParaRPr sz="3000">
              <a:latin typeface="Calibri"/>
              <a:cs typeface="Calibri"/>
            </a:endParaRPr>
          </a:p>
          <a:p>
            <a:pPr marR="75248" algn="ctr">
              <a:spcBef>
                <a:spcPts val="3600"/>
              </a:spcBef>
            </a:pPr>
            <a:r>
              <a:rPr sz="3000" dirty="0">
                <a:latin typeface="Calibri"/>
                <a:cs typeface="Calibri"/>
              </a:rPr>
              <a:t>I</a:t>
            </a:r>
            <a:r>
              <a:rPr sz="3000" spc="-53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ate</a:t>
            </a:r>
            <a:r>
              <a:rPr sz="3000" spc="-38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an</a:t>
            </a:r>
            <a:r>
              <a:rPr sz="3000" spc="-45" dirty="0">
                <a:latin typeface="Calibri"/>
                <a:cs typeface="Calibri"/>
              </a:rPr>
              <a:t> </a:t>
            </a:r>
            <a:r>
              <a:rPr sz="3000" spc="-30" dirty="0">
                <a:latin typeface="Calibri"/>
                <a:cs typeface="Calibri"/>
              </a:rPr>
              <a:t>apple</a:t>
            </a:r>
            <a:endParaRPr sz="30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806125" y="2811305"/>
            <a:ext cx="4914900" cy="1434045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48576" rIns="0" bIns="0" rtlCol="0">
            <a:spAutoFit/>
          </a:bodyPr>
          <a:lstStyle/>
          <a:p>
            <a:pPr algn="ctr">
              <a:spcBef>
                <a:spcPts val="381"/>
              </a:spcBef>
            </a:pPr>
            <a:r>
              <a:rPr sz="3000" spc="-15" dirty="0">
                <a:solidFill>
                  <a:srgbClr val="FF0000"/>
                </a:solidFill>
                <a:latin typeface="Calibri"/>
                <a:cs typeface="Calibri"/>
              </a:rPr>
              <a:t>Targets</a:t>
            </a:r>
            <a:endParaRPr sz="3000">
              <a:latin typeface="Calibri"/>
              <a:cs typeface="Calibri"/>
            </a:endParaRPr>
          </a:p>
          <a:p>
            <a:pPr algn="ctr">
              <a:spcBef>
                <a:spcPts val="3600"/>
              </a:spcBef>
            </a:pPr>
            <a:r>
              <a:rPr sz="3000" dirty="0">
                <a:latin typeface="Calibri"/>
                <a:cs typeface="Calibri"/>
              </a:rPr>
              <a:t>Ich</a:t>
            </a:r>
            <a:r>
              <a:rPr sz="3000" spc="-105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have</a:t>
            </a:r>
            <a:r>
              <a:rPr sz="3000" spc="-90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einen</a:t>
            </a:r>
            <a:r>
              <a:rPr sz="3000" spc="-98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apfel</a:t>
            </a:r>
            <a:r>
              <a:rPr sz="3000" spc="-90" dirty="0">
                <a:latin typeface="Calibri"/>
                <a:cs typeface="Calibri"/>
              </a:rPr>
              <a:t> </a:t>
            </a:r>
            <a:r>
              <a:rPr sz="3000" spc="-15" dirty="0">
                <a:latin typeface="Calibri"/>
                <a:cs typeface="Calibri"/>
              </a:rPr>
              <a:t>gegessen</a:t>
            </a:r>
            <a:endParaRPr sz="3000">
              <a:latin typeface="Calibri"/>
              <a:cs typeface="Calibri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5084030" y="4918061"/>
            <a:ext cx="359093" cy="595313"/>
            <a:chOff x="3389353" y="3278707"/>
            <a:chExt cx="239395" cy="396875"/>
          </a:xfrm>
        </p:grpSpPr>
        <p:sp>
          <p:nvSpPr>
            <p:cNvPr id="7" name="object 7"/>
            <p:cNvSpPr/>
            <p:nvPr/>
          </p:nvSpPr>
          <p:spPr>
            <a:xfrm>
              <a:off x="3395703" y="3285056"/>
              <a:ext cx="226695" cy="384175"/>
            </a:xfrm>
            <a:custGeom>
              <a:avLst/>
              <a:gdLst/>
              <a:ahLst/>
              <a:cxnLst/>
              <a:rect l="l" t="t" r="r" b="b"/>
              <a:pathLst>
                <a:path w="226695" h="384175">
                  <a:moveTo>
                    <a:pt x="113348" y="0"/>
                  </a:moveTo>
                  <a:lnTo>
                    <a:pt x="0" y="113348"/>
                  </a:lnTo>
                  <a:lnTo>
                    <a:pt x="56675" y="113348"/>
                  </a:lnTo>
                  <a:lnTo>
                    <a:pt x="56675" y="383908"/>
                  </a:lnTo>
                  <a:lnTo>
                    <a:pt x="170023" y="383908"/>
                  </a:lnTo>
                  <a:lnTo>
                    <a:pt x="170023" y="113348"/>
                  </a:lnTo>
                  <a:lnTo>
                    <a:pt x="226697" y="113348"/>
                  </a:lnTo>
                  <a:lnTo>
                    <a:pt x="11334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700"/>
            </a:p>
          </p:txBody>
        </p:sp>
        <p:sp>
          <p:nvSpPr>
            <p:cNvPr id="8" name="object 8"/>
            <p:cNvSpPr/>
            <p:nvPr/>
          </p:nvSpPr>
          <p:spPr>
            <a:xfrm>
              <a:off x="3395703" y="3285057"/>
              <a:ext cx="226695" cy="384175"/>
            </a:xfrm>
            <a:custGeom>
              <a:avLst/>
              <a:gdLst/>
              <a:ahLst/>
              <a:cxnLst/>
              <a:rect l="l" t="t" r="r" b="b"/>
              <a:pathLst>
                <a:path w="226695" h="384175">
                  <a:moveTo>
                    <a:pt x="56674" y="383908"/>
                  </a:moveTo>
                  <a:lnTo>
                    <a:pt x="56674" y="113349"/>
                  </a:lnTo>
                  <a:lnTo>
                    <a:pt x="0" y="113349"/>
                  </a:lnTo>
                  <a:lnTo>
                    <a:pt x="113349" y="0"/>
                  </a:lnTo>
                  <a:lnTo>
                    <a:pt x="226698" y="113349"/>
                  </a:lnTo>
                  <a:lnTo>
                    <a:pt x="170023" y="113349"/>
                  </a:lnTo>
                  <a:lnTo>
                    <a:pt x="170023" y="383908"/>
                  </a:lnTo>
                  <a:lnTo>
                    <a:pt x="56674" y="383908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700"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xfrm>
            <a:off x="11664267" y="6371008"/>
            <a:ext cx="322579" cy="2114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193675">
              <a:spcBef>
                <a:spcPts val="40"/>
              </a:spcBef>
            </a:pPr>
            <a:fld id="{81D60167-4931-47E6-BA6A-407CBD079E47}" type="slidenum">
              <a:rPr lang="en-GB" spc="-50" smtClean="0"/>
              <a:pPr marL="193675">
                <a:spcBef>
                  <a:spcPts val="40"/>
                </a:spcBef>
              </a:pPr>
              <a:t>72</a:t>
            </a:fld>
            <a:endParaRPr spc="-38" dirty="0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1708892" y="1578026"/>
            <a:ext cx="5251131" cy="7880033"/>
            <a:chOff x="7805928" y="1052017"/>
            <a:chExt cx="3500754" cy="525335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805928" y="1109471"/>
              <a:ext cx="3493007" cy="518769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76232" y="1060703"/>
              <a:ext cx="1822703" cy="5236464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9473322" y="1056779"/>
              <a:ext cx="1828164" cy="5243830"/>
            </a:xfrm>
            <a:custGeom>
              <a:avLst/>
              <a:gdLst/>
              <a:ahLst/>
              <a:cxnLst/>
              <a:rect l="l" t="t" r="r" b="b"/>
              <a:pathLst>
                <a:path w="1828165" h="5243830">
                  <a:moveTo>
                    <a:pt x="0" y="0"/>
                  </a:moveTo>
                  <a:lnTo>
                    <a:pt x="1828051" y="0"/>
                  </a:lnTo>
                  <a:lnTo>
                    <a:pt x="1828051" y="5243659"/>
                  </a:lnTo>
                  <a:lnTo>
                    <a:pt x="0" y="5243659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700"/>
            </a:p>
          </p:txBody>
        </p:sp>
      </p:grpSp>
      <p:sp>
        <p:nvSpPr>
          <p:cNvPr id="6" name="object 6" descr="$PPTXTitle"/>
          <p:cNvSpPr txBox="1">
            <a:spLocks noGrp="1"/>
          </p:cNvSpPr>
          <p:nvPr>
            <p:ph type="title"/>
          </p:nvPr>
        </p:nvSpPr>
        <p:spPr>
          <a:xfrm>
            <a:off x="8016058" y="717104"/>
            <a:ext cx="2071688" cy="696344"/>
          </a:xfrm>
          <a:prstGeom prst="rect">
            <a:avLst/>
          </a:prstGeom>
        </p:spPr>
        <p:txBody>
          <a:bodyPr vert="horz" wrap="square" lIns="0" tIns="19050" rIns="0" bIns="0" rtlCol="0" anchor="ctr">
            <a:spAutoFit/>
          </a:bodyPr>
          <a:lstStyle/>
          <a:p>
            <a:pPr marL="19050">
              <a:spcBef>
                <a:spcPts val="150"/>
              </a:spcBef>
            </a:pPr>
            <a:r>
              <a:rPr spc="-83" dirty="0"/>
              <a:t>Targets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xfrm>
            <a:off x="11664267" y="6371008"/>
            <a:ext cx="322579" cy="2114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193675">
              <a:spcBef>
                <a:spcPts val="40"/>
              </a:spcBef>
            </a:pPr>
            <a:fld id="{81D60167-4931-47E6-BA6A-407CBD079E47}" type="slidenum">
              <a:rPr lang="en-GB" spc="-50" smtClean="0"/>
              <a:pPr marL="193675">
                <a:spcBef>
                  <a:spcPts val="40"/>
                </a:spcBef>
              </a:pPr>
              <a:t>73</a:t>
            </a:fld>
            <a:endParaRPr spc="-38" dirty="0"/>
          </a:p>
        </p:txBody>
      </p:sp>
      <p:sp>
        <p:nvSpPr>
          <p:cNvPr id="7" name="object 7"/>
          <p:cNvSpPr txBox="1"/>
          <p:nvPr/>
        </p:nvSpPr>
        <p:spPr>
          <a:xfrm>
            <a:off x="2810490" y="2233273"/>
            <a:ext cx="4914900" cy="1435971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50483" rIns="0" bIns="0" rtlCol="0">
            <a:spAutoFit/>
          </a:bodyPr>
          <a:lstStyle/>
          <a:p>
            <a:pPr algn="ctr">
              <a:spcBef>
                <a:spcPts val="398"/>
              </a:spcBef>
            </a:pPr>
            <a:r>
              <a:rPr sz="3000" spc="-15" dirty="0">
                <a:solidFill>
                  <a:srgbClr val="FF0000"/>
                </a:solidFill>
                <a:latin typeface="Calibri"/>
                <a:cs typeface="Calibri"/>
              </a:rPr>
              <a:t>Targets</a:t>
            </a:r>
            <a:endParaRPr sz="3000">
              <a:latin typeface="Calibri"/>
              <a:cs typeface="Calibri"/>
            </a:endParaRPr>
          </a:p>
          <a:p>
            <a:pPr algn="ctr">
              <a:spcBef>
                <a:spcPts val="3600"/>
              </a:spcBef>
            </a:pPr>
            <a:r>
              <a:rPr sz="3000" dirty="0">
                <a:latin typeface="Calibri"/>
                <a:cs typeface="Calibri"/>
              </a:rPr>
              <a:t>Ich</a:t>
            </a:r>
            <a:r>
              <a:rPr sz="3000" spc="-105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have</a:t>
            </a:r>
            <a:r>
              <a:rPr sz="3000" spc="-90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einen</a:t>
            </a:r>
            <a:r>
              <a:rPr sz="3000" spc="-98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apfel</a:t>
            </a:r>
            <a:r>
              <a:rPr sz="3000" spc="-90" dirty="0">
                <a:latin typeface="Calibri"/>
                <a:cs typeface="Calibri"/>
              </a:rPr>
              <a:t> </a:t>
            </a:r>
            <a:r>
              <a:rPr sz="3000" spc="-15" dirty="0">
                <a:latin typeface="Calibri"/>
                <a:cs typeface="Calibri"/>
              </a:rPr>
              <a:t>gegessen</a:t>
            </a:r>
            <a:endParaRPr sz="3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49534" y="5036252"/>
            <a:ext cx="1234440" cy="534353"/>
          </a:xfrm>
          <a:custGeom>
            <a:avLst/>
            <a:gdLst/>
            <a:ahLst/>
            <a:cxnLst/>
            <a:rect l="l" t="t" r="r" b="b"/>
            <a:pathLst>
              <a:path w="822960" h="356235">
                <a:moveTo>
                  <a:pt x="763626" y="0"/>
                </a:moveTo>
                <a:lnTo>
                  <a:pt x="59331" y="0"/>
                </a:lnTo>
                <a:lnTo>
                  <a:pt x="36237" y="4662"/>
                </a:lnTo>
                <a:lnTo>
                  <a:pt x="17377" y="17377"/>
                </a:lnTo>
                <a:lnTo>
                  <a:pt x="4662" y="36237"/>
                </a:lnTo>
                <a:lnTo>
                  <a:pt x="0" y="59331"/>
                </a:lnTo>
                <a:lnTo>
                  <a:pt x="0" y="296655"/>
                </a:lnTo>
                <a:lnTo>
                  <a:pt x="4662" y="319750"/>
                </a:lnTo>
                <a:lnTo>
                  <a:pt x="17377" y="338610"/>
                </a:lnTo>
                <a:lnTo>
                  <a:pt x="36237" y="351325"/>
                </a:lnTo>
                <a:lnTo>
                  <a:pt x="59331" y="355988"/>
                </a:lnTo>
                <a:lnTo>
                  <a:pt x="763626" y="355988"/>
                </a:lnTo>
                <a:lnTo>
                  <a:pt x="786721" y="351325"/>
                </a:lnTo>
                <a:lnTo>
                  <a:pt x="805581" y="338610"/>
                </a:lnTo>
                <a:lnTo>
                  <a:pt x="818297" y="319750"/>
                </a:lnTo>
                <a:lnTo>
                  <a:pt x="822960" y="296655"/>
                </a:lnTo>
                <a:lnTo>
                  <a:pt x="822960" y="59331"/>
                </a:lnTo>
                <a:lnTo>
                  <a:pt x="818297" y="36237"/>
                </a:lnTo>
                <a:lnTo>
                  <a:pt x="805581" y="17377"/>
                </a:lnTo>
                <a:lnTo>
                  <a:pt x="786721" y="4662"/>
                </a:lnTo>
                <a:lnTo>
                  <a:pt x="763626" y="0"/>
                </a:lnTo>
                <a:close/>
              </a:path>
            </a:pathLst>
          </a:custGeom>
          <a:solidFill>
            <a:srgbClr val="8FAADC"/>
          </a:solidFill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3" name="object 3"/>
          <p:cNvSpPr txBox="1"/>
          <p:nvPr/>
        </p:nvSpPr>
        <p:spPr>
          <a:xfrm>
            <a:off x="2441726" y="5060443"/>
            <a:ext cx="449580" cy="43473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sz="2700" spc="-38" dirty="0">
                <a:latin typeface="Calibri"/>
                <a:cs typeface="Calibri"/>
              </a:rPr>
              <a:t>Ich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647231" y="5022247"/>
            <a:ext cx="1234440" cy="534353"/>
          </a:xfrm>
          <a:custGeom>
            <a:avLst/>
            <a:gdLst/>
            <a:ahLst/>
            <a:cxnLst/>
            <a:rect l="l" t="t" r="r" b="b"/>
            <a:pathLst>
              <a:path w="822960" h="356235">
                <a:moveTo>
                  <a:pt x="763626" y="0"/>
                </a:moveTo>
                <a:lnTo>
                  <a:pt x="59331" y="0"/>
                </a:lnTo>
                <a:lnTo>
                  <a:pt x="36237" y="4662"/>
                </a:lnTo>
                <a:lnTo>
                  <a:pt x="17377" y="17378"/>
                </a:lnTo>
                <a:lnTo>
                  <a:pt x="4662" y="36238"/>
                </a:lnTo>
                <a:lnTo>
                  <a:pt x="0" y="59333"/>
                </a:lnTo>
                <a:lnTo>
                  <a:pt x="0" y="296656"/>
                </a:lnTo>
                <a:lnTo>
                  <a:pt x="4662" y="319751"/>
                </a:lnTo>
                <a:lnTo>
                  <a:pt x="17377" y="338611"/>
                </a:lnTo>
                <a:lnTo>
                  <a:pt x="36237" y="351327"/>
                </a:lnTo>
                <a:lnTo>
                  <a:pt x="59331" y="355989"/>
                </a:lnTo>
                <a:lnTo>
                  <a:pt x="763626" y="355989"/>
                </a:lnTo>
                <a:lnTo>
                  <a:pt x="786721" y="351327"/>
                </a:lnTo>
                <a:lnTo>
                  <a:pt x="805581" y="338611"/>
                </a:lnTo>
                <a:lnTo>
                  <a:pt x="818297" y="319751"/>
                </a:lnTo>
                <a:lnTo>
                  <a:pt x="822959" y="296656"/>
                </a:lnTo>
                <a:lnTo>
                  <a:pt x="822959" y="59333"/>
                </a:lnTo>
                <a:lnTo>
                  <a:pt x="818297" y="36238"/>
                </a:lnTo>
                <a:lnTo>
                  <a:pt x="805581" y="17378"/>
                </a:lnTo>
                <a:lnTo>
                  <a:pt x="786721" y="4662"/>
                </a:lnTo>
                <a:lnTo>
                  <a:pt x="763626" y="0"/>
                </a:lnTo>
                <a:close/>
              </a:path>
            </a:pathLst>
          </a:custGeom>
          <a:solidFill>
            <a:srgbClr val="8FAADC"/>
          </a:solidFill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5" name="object 5"/>
          <p:cNvSpPr txBox="1"/>
          <p:nvPr/>
        </p:nvSpPr>
        <p:spPr>
          <a:xfrm>
            <a:off x="3914167" y="5046727"/>
            <a:ext cx="700088" cy="43473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sz="2700" spc="-30" dirty="0">
                <a:latin typeface="Calibri"/>
                <a:cs typeface="Calibri"/>
              </a:rPr>
              <a:t>have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197709" y="5036252"/>
            <a:ext cx="1234440" cy="534353"/>
          </a:xfrm>
          <a:custGeom>
            <a:avLst/>
            <a:gdLst/>
            <a:ahLst/>
            <a:cxnLst/>
            <a:rect l="l" t="t" r="r" b="b"/>
            <a:pathLst>
              <a:path w="822960" h="356235">
                <a:moveTo>
                  <a:pt x="763626" y="0"/>
                </a:moveTo>
                <a:lnTo>
                  <a:pt x="59331" y="0"/>
                </a:lnTo>
                <a:lnTo>
                  <a:pt x="36237" y="4662"/>
                </a:lnTo>
                <a:lnTo>
                  <a:pt x="17377" y="17377"/>
                </a:lnTo>
                <a:lnTo>
                  <a:pt x="4662" y="36237"/>
                </a:lnTo>
                <a:lnTo>
                  <a:pt x="0" y="59331"/>
                </a:lnTo>
                <a:lnTo>
                  <a:pt x="0" y="296655"/>
                </a:lnTo>
                <a:lnTo>
                  <a:pt x="4662" y="319750"/>
                </a:lnTo>
                <a:lnTo>
                  <a:pt x="17377" y="338610"/>
                </a:lnTo>
                <a:lnTo>
                  <a:pt x="36237" y="351325"/>
                </a:lnTo>
                <a:lnTo>
                  <a:pt x="59331" y="355988"/>
                </a:lnTo>
                <a:lnTo>
                  <a:pt x="763626" y="355988"/>
                </a:lnTo>
                <a:lnTo>
                  <a:pt x="786721" y="351325"/>
                </a:lnTo>
                <a:lnTo>
                  <a:pt x="805581" y="338610"/>
                </a:lnTo>
                <a:lnTo>
                  <a:pt x="818297" y="319750"/>
                </a:lnTo>
                <a:lnTo>
                  <a:pt x="822960" y="296655"/>
                </a:lnTo>
                <a:lnTo>
                  <a:pt x="822960" y="59331"/>
                </a:lnTo>
                <a:lnTo>
                  <a:pt x="818297" y="36237"/>
                </a:lnTo>
                <a:lnTo>
                  <a:pt x="805581" y="17377"/>
                </a:lnTo>
                <a:lnTo>
                  <a:pt x="786721" y="4662"/>
                </a:lnTo>
                <a:lnTo>
                  <a:pt x="763626" y="0"/>
                </a:lnTo>
                <a:close/>
              </a:path>
            </a:pathLst>
          </a:custGeom>
          <a:solidFill>
            <a:srgbClr val="8FAADC"/>
          </a:solidFill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7" name="object 7"/>
          <p:cNvSpPr txBox="1"/>
          <p:nvPr/>
        </p:nvSpPr>
        <p:spPr>
          <a:xfrm>
            <a:off x="5404163" y="5060443"/>
            <a:ext cx="821055" cy="43473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sz="2700" spc="-15" dirty="0">
                <a:latin typeface="Calibri"/>
                <a:cs typeface="Calibri"/>
              </a:rPr>
              <a:t>einen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771324" y="5022247"/>
            <a:ext cx="1234440" cy="534353"/>
          </a:xfrm>
          <a:custGeom>
            <a:avLst/>
            <a:gdLst/>
            <a:ahLst/>
            <a:cxnLst/>
            <a:rect l="l" t="t" r="r" b="b"/>
            <a:pathLst>
              <a:path w="822960" h="356235">
                <a:moveTo>
                  <a:pt x="763626" y="0"/>
                </a:moveTo>
                <a:lnTo>
                  <a:pt x="59331" y="0"/>
                </a:lnTo>
                <a:lnTo>
                  <a:pt x="36237" y="4662"/>
                </a:lnTo>
                <a:lnTo>
                  <a:pt x="17377" y="17378"/>
                </a:lnTo>
                <a:lnTo>
                  <a:pt x="4662" y="36238"/>
                </a:lnTo>
                <a:lnTo>
                  <a:pt x="0" y="59333"/>
                </a:lnTo>
                <a:lnTo>
                  <a:pt x="0" y="296656"/>
                </a:lnTo>
                <a:lnTo>
                  <a:pt x="4662" y="319751"/>
                </a:lnTo>
                <a:lnTo>
                  <a:pt x="17377" y="338611"/>
                </a:lnTo>
                <a:lnTo>
                  <a:pt x="36237" y="351327"/>
                </a:lnTo>
                <a:lnTo>
                  <a:pt x="59331" y="355989"/>
                </a:lnTo>
                <a:lnTo>
                  <a:pt x="763626" y="355989"/>
                </a:lnTo>
                <a:lnTo>
                  <a:pt x="786721" y="351327"/>
                </a:lnTo>
                <a:lnTo>
                  <a:pt x="805581" y="338611"/>
                </a:lnTo>
                <a:lnTo>
                  <a:pt x="818297" y="319751"/>
                </a:lnTo>
                <a:lnTo>
                  <a:pt x="822959" y="296656"/>
                </a:lnTo>
                <a:lnTo>
                  <a:pt x="822959" y="59333"/>
                </a:lnTo>
                <a:lnTo>
                  <a:pt x="818297" y="36238"/>
                </a:lnTo>
                <a:lnTo>
                  <a:pt x="805581" y="17378"/>
                </a:lnTo>
                <a:lnTo>
                  <a:pt x="786721" y="4662"/>
                </a:lnTo>
                <a:lnTo>
                  <a:pt x="763626" y="0"/>
                </a:lnTo>
                <a:close/>
              </a:path>
            </a:pathLst>
          </a:custGeom>
          <a:solidFill>
            <a:srgbClr val="8FAADC"/>
          </a:solidFill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9" name="object 9"/>
          <p:cNvSpPr txBox="1"/>
          <p:nvPr/>
        </p:nvSpPr>
        <p:spPr>
          <a:xfrm>
            <a:off x="7025164" y="5046727"/>
            <a:ext cx="726758" cy="43473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sz="2700" spc="-15" dirty="0">
                <a:latin typeface="Calibri"/>
                <a:cs typeface="Calibri"/>
              </a:rPr>
              <a:t>apfel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8321801" y="5022247"/>
            <a:ext cx="1680210" cy="534353"/>
          </a:xfrm>
          <a:custGeom>
            <a:avLst/>
            <a:gdLst/>
            <a:ahLst/>
            <a:cxnLst/>
            <a:rect l="l" t="t" r="r" b="b"/>
            <a:pathLst>
              <a:path w="1120140" h="356235">
                <a:moveTo>
                  <a:pt x="1060282" y="0"/>
                </a:moveTo>
                <a:lnTo>
                  <a:pt x="59331" y="0"/>
                </a:lnTo>
                <a:lnTo>
                  <a:pt x="36237" y="4662"/>
                </a:lnTo>
                <a:lnTo>
                  <a:pt x="17377" y="17378"/>
                </a:lnTo>
                <a:lnTo>
                  <a:pt x="4662" y="36238"/>
                </a:lnTo>
                <a:lnTo>
                  <a:pt x="0" y="59333"/>
                </a:lnTo>
                <a:lnTo>
                  <a:pt x="0" y="296658"/>
                </a:lnTo>
                <a:lnTo>
                  <a:pt x="4662" y="319752"/>
                </a:lnTo>
                <a:lnTo>
                  <a:pt x="17377" y="338611"/>
                </a:lnTo>
                <a:lnTo>
                  <a:pt x="36237" y="351327"/>
                </a:lnTo>
                <a:lnTo>
                  <a:pt x="59331" y="355989"/>
                </a:lnTo>
                <a:lnTo>
                  <a:pt x="1060282" y="355989"/>
                </a:lnTo>
                <a:lnTo>
                  <a:pt x="1083377" y="351327"/>
                </a:lnTo>
                <a:lnTo>
                  <a:pt x="1102236" y="338611"/>
                </a:lnTo>
                <a:lnTo>
                  <a:pt x="1114951" y="319752"/>
                </a:lnTo>
                <a:lnTo>
                  <a:pt x="1119614" y="296658"/>
                </a:lnTo>
                <a:lnTo>
                  <a:pt x="1119614" y="59333"/>
                </a:lnTo>
                <a:lnTo>
                  <a:pt x="1114951" y="36238"/>
                </a:lnTo>
                <a:lnTo>
                  <a:pt x="1102236" y="17378"/>
                </a:lnTo>
                <a:lnTo>
                  <a:pt x="1083377" y="4662"/>
                </a:lnTo>
                <a:lnTo>
                  <a:pt x="1060282" y="0"/>
                </a:lnTo>
                <a:close/>
              </a:path>
            </a:pathLst>
          </a:custGeom>
          <a:solidFill>
            <a:srgbClr val="8FAADC"/>
          </a:solidFill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11" name="object 11"/>
          <p:cNvSpPr txBox="1"/>
          <p:nvPr/>
        </p:nvSpPr>
        <p:spPr>
          <a:xfrm>
            <a:off x="8502383" y="5046727"/>
            <a:ext cx="1318260" cy="43473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sz="2700" spc="-15" dirty="0">
                <a:latin typeface="Calibri"/>
                <a:cs typeface="Calibri"/>
              </a:rPr>
              <a:t>gegessen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87398" y="3686369"/>
            <a:ext cx="11341418" cy="534353"/>
          </a:xfrm>
          <a:custGeom>
            <a:avLst/>
            <a:gdLst/>
            <a:ahLst/>
            <a:cxnLst/>
            <a:rect l="l" t="t" r="r" b="b"/>
            <a:pathLst>
              <a:path w="7560945" h="356235">
                <a:moveTo>
                  <a:pt x="7501036" y="0"/>
                </a:moveTo>
                <a:lnTo>
                  <a:pt x="59331" y="0"/>
                </a:lnTo>
                <a:lnTo>
                  <a:pt x="36237" y="4662"/>
                </a:lnTo>
                <a:lnTo>
                  <a:pt x="17377" y="17378"/>
                </a:lnTo>
                <a:lnTo>
                  <a:pt x="4662" y="36238"/>
                </a:lnTo>
                <a:lnTo>
                  <a:pt x="0" y="59333"/>
                </a:lnTo>
                <a:lnTo>
                  <a:pt x="0" y="296656"/>
                </a:lnTo>
                <a:lnTo>
                  <a:pt x="4662" y="319751"/>
                </a:lnTo>
                <a:lnTo>
                  <a:pt x="17377" y="338611"/>
                </a:lnTo>
                <a:lnTo>
                  <a:pt x="36237" y="351327"/>
                </a:lnTo>
                <a:lnTo>
                  <a:pt x="59331" y="355989"/>
                </a:lnTo>
                <a:lnTo>
                  <a:pt x="7501036" y="355989"/>
                </a:lnTo>
                <a:lnTo>
                  <a:pt x="7524131" y="351327"/>
                </a:lnTo>
                <a:lnTo>
                  <a:pt x="7542990" y="338611"/>
                </a:lnTo>
                <a:lnTo>
                  <a:pt x="7555705" y="319751"/>
                </a:lnTo>
                <a:lnTo>
                  <a:pt x="7560368" y="296656"/>
                </a:lnTo>
                <a:lnTo>
                  <a:pt x="7560368" y="59333"/>
                </a:lnTo>
                <a:lnTo>
                  <a:pt x="7555705" y="36238"/>
                </a:lnTo>
                <a:lnTo>
                  <a:pt x="7542990" y="17378"/>
                </a:lnTo>
                <a:lnTo>
                  <a:pt x="7524131" y="4662"/>
                </a:lnTo>
                <a:lnTo>
                  <a:pt x="7501036" y="0"/>
                </a:lnTo>
                <a:close/>
              </a:path>
            </a:pathLst>
          </a:custGeom>
          <a:solidFill>
            <a:srgbClr val="F8CBAD"/>
          </a:solidFill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13" name="object 13"/>
          <p:cNvSpPr txBox="1"/>
          <p:nvPr/>
        </p:nvSpPr>
        <p:spPr>
          <a:xfrm>
            <a:off x="3274277" y="3711701"/>
            <a:ext cx="5566410" cy="43473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sz="2700" b="1" dirty="0">
                <a:latin typeface="Calibri"/>
                <a:cs typeface="Calibri"/>
              </a:rPr>
              <a:t>Embedding</a:t>
            </a:r>
            <a:r>
              <a:rPr sz="2700" b="1" spc="-90" dirty="0">
                <a:latin typeface="Calibri"/>
                <a:cs typeface="Calibri"/>
              </a:rPr>
              <a:t> </a:t>
            </a:r>
            <a:r>
              <a:rPr sz="2700" b="1" dirty="0">
                <a:latin typeface="Calibri"/>
                <a:cs typeface="Calibri"/>
              </a:rPr>
              <a:t>Layer</a:t>
            </a:r>
            <a:r>
              <a:rPr sz="2700" b="1" spc="-83" dirty="0">
                <a:latin typeface="Calibri"/>
                <a:cs typeface="Calibri"/>
              </a:rPr>
              <a:t> </a:t>
            </a:r>
            <a:r>
              <a:rPr sz="2700" b="1" dirty="0">
                <a:latin typeface="Calibri"/>
                <a:cs typeface="Calibri"/>
              </a:rPr>
              <a:t>+</a:t>
            </a:r>
            <a:r>
              <a:rPr sz="2700" b="1" spc="-75" dirty="0">
                <a:latin typeface="Calibri"/>
                <a:cs typeface="Calibri"/>
              </a:rPr>
              <a:t> </a:t>
            </a:r>
            <a:r>
              <a:rPr sz="2700" b="1" dirty="0">
                <a:latin typeface="Calibri"/>
                <a:cs typeface="Calibri"/>
              </a:rPr>
              <a:t>Positional</a:t>
            </a:r>
            <a:r>
              <a:rPr sz="2700" b="1" spc="-90" dirty="0">
                <a:latin typeface="Calibri"/>
                <a:cs typeface="Calibri"/>
              </a:rPr>
              <a:t> </a:t>
            </a:r>
            <a:r>
              <a:rPr sz="2700" b="1" spc="-15" dirty="0">
                <a:latin typeface="Calibri"/>
                <a:cs typeface="Calibri"/>
              </a:rPr>
              <a:t>Encoding</a:t>
            </a:r>
            <a:endParaRPr sz="2700">
              <a:latin typeface="Calibri"/>
              <a:cs typeface="Calibri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834757" y="4418072"/>
            <a:ext cx="397193" cy="386715"/>
            <a:chOff x="556504" y="2945381"/>
            <a:chExt cx="264795" cy="257810"/>
          </a:xfrm>
        </p:grpSpPr>
        <p:pic>
          <p:nvPicPr>
            <p:cNvPr id="15" name="object 1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59679" y="2948556"/>
              <a:ext cx="258264" cy="251286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559679" y="2948556"/>
              <a:ext cx="258445" cy="251460"/>
            </a:xfrm>
            <a:custGeom>
              <a:avLst/>
              <a:gdLst/>
              <a:ahLst/>
              <a:cxnLst/>
              <a:rect l="l" t="t" r="r" b="b"/>
              <a:pathLst>
                <a:path w="258444" h="251460">
                  <a:moveTo>
                    <a:pt x="0" y="125643"/>
                  </a:moveTo>
                  <a:lnTo>
                    <a:pt x="129132" y="0"/>
                  </a:lnTo>
                  <a:lnTo>
                    <a:pt x="258265" y="125643"/>
                  </a:lnTo>
                  <a:lnTo>
                    <a:pt x="193698" y="125643"/>
                  </a:lnTo>
                  <a:lnTo>
                    <a:pt x="193698" y="251286"/>
                  </a:lnTo>
                  <a:lnTo>
                    <a:pt x="64566" y="251286"/>
                  </a:lnTo>
                  <a:lnTo>
                    <a:pt x="64566" y="125643"/>
                  </a:lnTo>
                  <a:lnTo>
                    <a:pt x="0" y="125643"/>
                  </a:lnTo>
                  <a:close/>
                </a:path>
              </a:pathLst>
            </a:custGeom>
            <a:ln w="6350">
              <a:solidFill>
                <a:srgbClr val="70AD47"/>
              </a:solidFill>
            </a:ln>
          </p:spPr>
          <p:txBody>
            <a:bodyPr wrap="square" lIns="0" tIns="0" rIns="0" bIns="0" rtlCol="0"/>
            <a:lstStyle/>
            <a:p>
              <a:endParaRPr sz="2700"/>
            </a:p>
          </p:txBody>
        </p:sp>
      </p:grpSp>
      <p:grpSp>
        <p:nvGrpSpPr>
          <p:cNvPr id="17" name="object 17"/>
          <p:cNvGrpSpPr/>
          <p:nvPr/>
        </p:nvGrpSpPr>
        <p:grpSpPr>
          <a:xfrm>
            <a:off x="2462222" y="4373580"/>
            <a:ext cx="397193" cy="386715"/>
            <a:chOff x="1641481" y="2915720"/>
            <a:chExt cx="264795" cy="257810"/>
          </a:xfrm>
        </p:grpSpPr>
        <p:pic>
          <p:nvPicPr>
            <p:cNvPr id="18" name="object 1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44656" y="2918895"/>
              <a:ext cx="258264" cy="251286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1644656" y="2918895"/>
              <a:ext cx="258445" cy="251460"/>
            </a:xfrm>
            <a:custGeom>
              <a:avLst/>
              <a:gdLst/>
              <a:ahLst/>
              <a:cxnLst/>
              <a:rect l="l" t="t" r="r" b="b"/>
              <a:pathLst>
                <a:path w="258444" h="251460">
                  <a:moveTo>
                    <a:pt x="0" y="125643"/>
                  </a:moveTo>
                  <a:lnTo>
                    <a:pt x="129132" y="0"/>
                  </a:lnTo>
                  <a:lnTo>
                    <a:pt x="258265" y="125643"/>
                  </a:lnTo>
                  <a:lnTo>
                    <a:pt x="193698" y="125643"/>
                  </a:lnTo>
                  <a:lnTo>
                    <a:pt x="193698" y="251286"/>
                  </a:lnTo>
                  <a:lnTo>
                    <a:pt x="64566" y="251286"/>
                  </a:lnTo>
                  <a:lnTo>
                    <a:pt x="64566" y="125643"/>
                  </a:lnTo>
                  <a:lnTo>
                    <a:pt x="0" y="125643"/>
                  </a:lnTo>
                  <a:close/>
                </a:path>
              </a:pathLst>
            </a:custGeom>
            <a:ln w="6350">
              <a:solidFill>
                <a:srgbClr val="70AD47"/>
              </a:solidFill>
            </a:ln>
          </p:spPr>
          <p:txBody>
            <a:bodyPr wrap="square" lIns="0" tIns="0" rIns="0" bIns="0" rtlCol="0"/>
            <a:lstStyle/>
            <a:p>
              <a:endParaRPr sz="2700"/>
            </a:p>
          </p:txBody>
        </p:sp>
      </p:grpSp>
      <p:grpSp>
        <p:nvGrpSpPr>
          <p:cNvPr id="20" name="object 20"/>
          <p:cNvGrpSpPr/>
          <p:nvPr/>
        </p:nvGrpSpPr>
        <p:grpSpPr>
          <a:xfrm>
            <a:off x="4089686" y="4379409"/>
            <a:ext cx="397193" cy="386715"/>
            <a:chOff x="2726457" y="2919606"/>
            <a:chExt cx="264795" cy="257810"/>
          </a:xfrm>
        </p:grpSpPr>
        <p:pic>
          <p:nvPicPr>
            <p:cNvPr id="21" name="object 2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29632" y="2922782"/>
              <a:ext cx="258264" cy="251286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2729632" y="2922781"/>
              <a:ext cx="258445" cy="251460"/>
            </a:xfrm>
            <a:custGeom>
              <a:avLst/>
              <a:gdLst/>
              <a:ahLst/>
              <a:cxnLst/>
              <a:rect l="l" t="t" r="r" b="b"/>
              <a:pathLst>
                <a:path w="258444" h="251460">
                  <a:moveTo>
                    <a:pt x="0" y="125643"/>
                  </a:moveTo>
                  <a:lnTo>
                    <a:pt x="129132" y="0"/>
                  </a:lnTo>
                  <a:lnTo>
                    <a:pt x="258265" y="125643"/>
                  </a:lnTo>
                  <a:lnTo>
                    <a:pt x="193698" y="125643"/>
                  </a:lnTo>
                  <a:lnTo>
                    <a:pt x="193698" y="251286"/>
                  </a:lnTo>
                  <a:lnTo>
                    <a:pt x="64566" y="251286"/>
                  </a:lnTo>
                  <a:lnTo>
                    <a:pt x="64566" y="125643"/>
                  </a:lnTo>
                  <a:lnTo>
                    <a:pt x="0" y="125643"/>
                  </a:lnTo>
                  <a:close/>
                </a:path>
              </a:pathLst>
            </a:custGeom>
            <a:ln w="6350">
              <a:solidFill>
                <a:srgbClr val="70AD47"/>
              </a:solidFill>
            </a:ln>
          </p:spPr>
          <p:txBody>
            <a:bodyPr wrap="square" lIns="0" tIns="0" rIns="0" bIns="0" rtlCol="0"/>
            <a:lstStyle/>
            <a:p>
              <a:endParaRPr sz="2700"/>
            </a:p>
          </p:txBody>
        </p:sp>
      </p:grpSp>
      <p:grpSp>
        <p:nvGrpSpPr>
          <p:cNvPr id="23" name="object 23"/>
          <p:cNvGrpSpPr/>
          <p:nvPr/>
        </p:nvGrpSpPr>
        <p:grpSpPr>
          <a:xfrm>
            <a:off x="5659736" y="4369479"/>
            <a:ext cx="397193" cy="386715"/>
            <a:chOff x="3773157" y="2912986"/>
            <a:chExt cx="264795" cy="257810"/>
          </a:xfrm>
        </p:grpSpPr>
        <p:pic>
          <p:nvPicPr>
            <p:cNvPr id="24" name="object 2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776332" y="2916161"/>
              <a:ext cx="258265" cy="251286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3776332" y="2916161"/>
              <a:ext cx="258445" cy="251460"/>
            </a:xfrm>
            <a:custGeom>
              <a:avLst/>
              <a:gdLst/>
              <a:ahLst/>
              <a:cxnLst/>
              <a:rect l="l" t="t" r="r" b="b"/>
              <a:pathLst>
                <a:path w="258445" h="251460">
                  <a:moveTo>
                    <a:pt x="0" y="125643"/>
                  </a:moveTo>
                  <a:lnTo>
                    <a:pt x="129132" y="0"/>
                  </a:lnTo>
                  <a:lnTo>
                    <a:pt x="258265" y="125643"/>
                  </a:lnTo>
                  <a:lnTo>
                    <a:pt x="193698" y="125643"/>
                  </a:lnTo>
                  <a:lnTo>
                    <a:pt x="193698" y="251286"/>
                  </a:lnTo>
                  <a:lnTo>
                    <a:pt x="64566" y="251286"/>
                  </a:lnTo>
                  <a:lnTo>
                    <a:pt x="64566" y="125643"/>
                  </a:lnTo>
                  <a:lnTo>
                    <a:pt x="0" y="125643"/>
                  </a:lnTo>
                  <a:close/>
                </a:path>
              </a:pathLst>
            </a:custGeom>
            <a:ln w="6350">
              <a:solidFill>
                <a:srgbClr val="70AD47"/>
              </a:solidFill>
            </a:ln>
          </p:spPr>
          <p:txBody>
            <a:bodyPr wrap="square" lIns="0" tIns="0" rIns="0" bIns="0" rtlCol="0"/>
            <a:lstStyle/>
            <a:p>
              <a:endParaRPr sz="2700"/>
            </a:p>
          </p:txBody>
        </p:sp>
      </p:grpSp>
      <p:grpSp>
        <p:nvGrpSpPr>
          <p:cNvPr id="26" name="object 26"/>
          <p:cNvGrpSpPr/>
          <p:nvPr/>
        </p:nvGrpSpPr>
        <p:grpSpPr>
          <a:xfrm>
            <a:off x="7221103" y="4385240"/>
            <a:ext cx="397193" cy="386715"/>
            <a:chOff x="4814068" y="2923493"/>
            <a:chExt cx="264795" cy="257810"/>
          </a:xfrm>
        </p:grpSpPr>
        <p:pic>
          <p:nvPicPr>
            <p:cNvPr id="27" name="object 2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817243" y="2926668"/>
              <a:ext cx="258264" cy="251286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4817243" y="2926668"/>
              <a:ext cx="258445" cy="251460"/>
            </a:xfrm>
            <a:custGeom>
              <a:avLst/>
              <a:gdLst/>
              <a:ahLst/>
              <a:cxnLst/>
              <a:rect l="l" t="t" r="r" b="b"/>
              <a:pathLst>
                <a:path w="258445" h="251460">
                  <a:moveTo>
                    <a:pt x="0" y="125643"/>
                  </a:moveTo>
                  <a:lnTo>
                    <a:pt x="129132" y="0"/>
                  </a:lnTo>
                  <a:lnTo>
                    <a:pt x="258265" y="125643"/>
                  </a:lnTo>
                  <a:lnTo>
                    <a:pt x="193698" y="125643"/>
                  </a:lnTo>
                  <a:lnTo>
                    <a:pt x="193698" y="251286"/>
                  </a:lnTo>
                  <a:lnTo>
                    <a:pt x="64566" y="251286"/>
                  </a:lnTo>
                  <a:lnTo>
                    <a:pt x="64566" y="125643"/>
                  </a:lnTo>
                  <a:lnTo>
                    <a:pt x="0" y="125643"/>
                  </a:lnTo>
                  <a:close/>
                </a:path>
              </a:pathLst>
            </a:custGeom>
            <a:ln w="6350">
              <a:solidFill>
                <a:srgbClr val="70AD47"/>
              </a:solidFill>
            </a:ln>
          </p:spPr>
          <p:txBody>
            <a:bodyPr wrap="square" lIns="0" tIns="0" rIns="0" bIns="0" rtlCol="0"/>
            <a:lstStyle/>
            <a:p>
              <a:endParaRPr sz="2700"/>
            </a:p>
          </p:txBody>
        </p:sp>
      </p:grpSp>
      <p:grpSp>
        <p:nvGrpSpPr>
          <p:cNvPr id="29" name="object 29"/>
          <p:cNvGrpSpPr/>
          <p:nvPr/>
        </p:nvGrpSpPr>
        <p:grpSpPr>
          <a:xfrm>
            <a:off x="325523" y="2541287"/>
            <a:ext cx="1597343" cy="403860"/>
            <a:chOff x="217015" y="1694191"/>
            <a:chExt cx="1064895" cy="269240"/>
          </a:xfrm>
        </p:grpSpPr>
        <p:sp>
          <p:nvSpPr>
            <p:cNvPr id="30" name="object 30"/>
            <p:cNvSpPr/>
            <p:nvPr/>
          </p:nvSpPr>
          <p:spPr>
            <a:xfrm>
              <a:off x="223354" y="1700542"/>
              <a:ext cx="1052195" cy="243840"/>
            </a:xfrm>
            <a:custGeom>
              <a:avLst/>
              <a:gdLst/>
              <a:ahLst/>
              <a:cxnLst/>
              <a:rect l="l" t="t" r="r" b="b"/>
              <a:pathLst>
                <a:path w="1052195" h="243839">
                  <a:moveTo>
                    <a:pt x="1051572" y="0"/>
                  </a:moveTo>
                  <a:lnTo>
                    <a:pt x="1051572" y="0"/>
                  </a:lnTo>
                  <a:lnTo>
                    <a:pt x="0" y="0"/>
                  </a:lnTo>
                  <a:lnTo>
                    <a:pt x="0" y="243840"/>
                  </a:lnTo>
                  <a:lnTo>
                    <a:pt x="1051572" y="243840"/>
                  </a:lnTo>
                  <a:lnTo>
                    <a:pt x="1051572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 sz="2700"/>
            </a:p>
          </p:txBody>
        </p:sp>
        <p:sp>
          <p:nvSpPr>
            <p:cNvPr id="31" name="object 31"/>
            <p:cNvSpPr/>
            <p:nvPr/>
          </p:nvSpPr>
          <p:spPr>
            <a:xfrm>
              <a:off x="217015" y="1694191"/>
              <a:ext cx="1064895" cy="269240"/>
            </a:xfrm>
            <a:custGeom>
              <a:avLst/>
              <a:gdLst/>
              <a:ahLst/>
              <a:cxnLst/>
              <a:rect l="l" t="t" r="r" b="b"/>
              <a:pathLst>
                <a:path w="1064895" h="269239">
                  <a:moveTo>
                    <a:pt x="214630" y="0"/>
                  </a:moveTo>
                  <a:lnTo>
                    <a:pt x="214630" y="269240"/>
                  </a:lnTo>
                </a:path>
                <a:path w="1064895" h="269239">
                  <a:moveTo>
                    <a:pt x="425453" y="0"/>
                  </a:moveTo>
                  <a:lnTo>
                    <a:pt x="425453" y="269240"/>
                  </a:lnTo>
                </a:path>
                <a:path w="1064895" h="269239">
                  <a:moveTo>
                    <a:pt x="636276" y="0"/>
                  </a:moveTo>
                  <a:lnTo>
                    <a:pt x="636276" y="269240"/>
                  </a:lnTo>
                </a:path>
                <a:path w="1064895" h="269239">
                  <a:moveTo>
                    <a:pt x="847099" y="0"/>
                  </a:moveTo>
                  <a:lnTo>
                    <a:pt x="847099" y="269240"/>
                  </a:lnTo>
                </a:path>
                <a:path w="1064895" h="269239">
                  <a:moveTo>
                    <a:pt x="6350" y="0"/>
                  </a:moveTo>
                  <a:lnTo>
                    <a:pt x="6350" y="269240"/>
                  </a:lnTo>
                </a:path>
                <a:path w="1064895" h="269239">
                  <a:moveTo>
                    <a:pt x="1057922" y="0"/>
                  </a:moveTo>
                  <a:lnTo>
                    <a:pt x="1057922" y="269240"/>
                  </a:lnTo>
                </a:path>
                <a:path w="1064895" h="269239">
                  <a:moveTo>
                    <a:pt x="0" y="6350"/>
                  </a:moveTo>
                  <a:lnTo>
                    <a:pt x="1064272" y="635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700"/>
            </a:p>
          </p:txBody>
        </p:sp>
        <p:sp>
          <p:nvSpPr>
            <p:cNvPr id="32" name="object 32"/>
            <p:cNvSpPr/>
            <p:nvPr/>
          </p:nvSpPr>
          <p:spPr>
            <a:xfrm>
              <a:off x="217015" y="1944381"/>
              <a:ext cx="1064895" cy="0"/>
            </a:xfrm>
            <a:custGeom>
              <a:avLst/>
              <a:gdLst/>
              <a:ahLst/>
              <a:cxnLst/>
              <a:rect l="l" t="t" r="r" b="b"/>
              <a:pathLst>
                <a:path w="1064895">
                  <a:moveTo>
                    <a:pt x="0" y="0"/>
                  </a:moveTo>
                  <a:lnTo>
                    <a:pt x="1064272" y="0"/>
                  </a:lnTo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700"/>
            </a:p>
          </p:txBody>
        </p:sp>
      </p:grpSp>
      <p:grpSp>
        <p:nvGrpSpPr>
          <p:cNvPr id="33" name="object 33"/>
          <p:cNvGrpSpPr/>
          <p:nvPr/>
        </p:nvGrpSpPr>
        <p:grpSpPr>
          <a:xfrm>
            <a:off x="2040010" y="1900256"/>
            <a:ext cx="1597343" cy="403860"/>
            <a:chOff x="1360006" y="1266837"/>
            <a:chExt cx="1064895" cy="269240"/>
          </a:xfrm>
        </p:grpSpPr>
        <p:sp>
          <p:nvSpPr>
            <p:cNvPr id="34" name="object 34"/>
            <p:cNvSpPr/>
            <p:nvPr/>
          </p:nvSpPr>
          <p:spPr>
            <a:xfrm>
              <a:off x="1366354" y="1273200"/>
              <a:ext cx="1052195" cy="243840"/>
            </a:xfrm>
            <a:custGeom>
              <a:avLst/>
              <a:gdLst/>
              <a:ahLst/>
              <a:cxnLst/>
              <a:rect l="l" t="t" r="r" b="b"/>
              <a:pathLst>
                <a:path w="1052195" h="243840">
                  <a:moveTo>
                    <a:pt x="1051572" y="0"/>
                  </a:moveTo>
                  <a:lnTo>
                    <a:pt x="1051572" y="0"/>
                  </a:lnTo>
                  <a:lnTo>
                    <a:pt x="0" y="0"/>
                  </a:lnTo>
                  <a:lnTo>
                    <a:pt x="0" y="243827"/>
                  </a:lnTo>
                  <a:lnTo>
                    <a:pt x="1051572" y="243827"/>
                  </a:lnTo>
                  <a:lnTo>
                    <a:pt x="1051572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 sz="2700"/>
            </a:p>
          </p:txBody>
        </p:sp>
        <p:sp>
          <p:nvSpPr>
            <p:cNvPr id="35" name="object 35"/>
            <p:cNvSpPr/>
            <p:nvPr/>
          </p:nvSpPr>
          <p:spPr>
            <a:xfrm>
              <a:off x="1360006" y="1266837"/>
              <a:ext cx="1064895" cy="269240"/>
            </a:xfrm>
            <a:custGeom>
              <a:avLst/>
              <a:gdLst/>
              <a:ahLst/>
              <a:cxnLst/>
              <a:rect l="l" t="t" r="r" b="b"/>
              <a:pathLst>
                <a:path w="1064895" h="269240">
                  <a:moveTo>
                    <a:pt x="214630" y="0"/>
                  </a:moveTo>
                  <a:lnTo>
                    <a:pt x="214630" y="269240"/>
                  </a:lnTo>
                </a:path>
                <a:path w="1064895" h="269240">
                  <a:moveTo>
                    <a:pt x="425453" y="0"/>
                  </a:moveTo>
                  <a:lnTo>
                    <a:pt x="425453" y="269240"/>
                  </a:lnTo>
                </a:path>
                <a:path w="1064895" h="269240">
                  <a:moveTo>
                    <a:pt x="636276" y="0"/>
                  </a:moveTo>
                  <a:lnTo>
                    <a:pt x="636276" y="269240"/>
                  </a:lnTo>
                </a:path>
                <a:path w="1064895" h="269240">
                  <a:moveTo>
                    <a:pt x="847099" y="0"/>
                  </a:moveTo>
                  <a:lnTo>
                    <a:pt x="847099" y="269240"/>
                  </a:lnTo>
                </a:path>
                <a:path w="1064895" h="269240">
                  <a:moveTo>
                    <a:pt x="6350" y="0"/>
                  </a:moveTo>
                  <a:lnTo>
                    <a:pt x="6350" y="269240"/>
                  </a:lnTo>
                </a:path>
                <a:path w="1064895" h="269240">
                  <a:moveTo>
                    <a:pt x="1057922" y="0"/>
                  </a:moveTo>
                  <a:lnTo>
                    <a:pt x="1057922" y="269240"/>
                  </a:lnTo>
                </a:path>
                <a:path w="1064895" h="269240">
                  <a:moveTo>
                    <a:pt x="0" y="6350"/>
                  </a:moveTo>
                  <a:lnTo>
                    <a:pt x="1064272" y="635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700"/>
            </a:p>
          </p:txBody>
        </p:sp>
        <p:sp>
          <p:nvSpPr>
            <p:cNvPr id="36" name="object 36"/>
            <p:cNvSpPr/>
            <p:nvPr/>
          </p:nvSpPr>
          <p:spPr>
            <a:xfrm>
              <a:off x="1360006" y="1517027"/>
              <a:ext cx="1064895" cy="0"/>
            </a:xfrm>
            <a:custGeom>
              <a:avLst/>
              <a:gdLst/>
              <a:ahLst/>
              <a:cxnLst/>
              <a:rect l="l" t="t" r="r" b="b"/>
              <a:pathLst>
                <a:path w="1064895">
                  <a:moveTo>
                    <a:pt x="0" y="0"/>
                  </a:moveTo>
                  <a:lnTo>
                    <a:pt x="1064272" y="0"/>
                  </a:lnTo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700"/>
            </a:p>
          </p:txBody>
        </p:sp>
      </p:grpSp>
      <p:grpSp>
        <p:nvGrpSpPr>
          <p:cNvPr id="37" name="object 37"/>
          <p:cNvGrpSpPr/>
          <p:nvPr/>
        </p:nvGrpSpPr>
        <p:grpSpPr>
          <a:xfrm>
            <a:off x="3434905" y="2528310"/>
            <a:ext cx="1597343" cy="403860"/>
            <a:chOff x="2289936" y="1685540"/>
            <a:chExt cx="1064895" cy="269240"/>
          </a:xfrm>
        </p:grpSpPr>
        <p:sp>
          <p:nvSpPr>
            <p:cNvPr id="38" name="object 38"/>
            <p:cNvSpPr/>
            <p:nvPr/>
          </p:nvSpPr>
          <p:spPr>
            <a:xfrm>
              <a:off x="2296287" y="1691893"/>
              <a:ext cx="1051560" cy="243840"/>
            </a:xfrm>
            <a:custGeom>
              <a:avLst/>
              <a:gdLst/>
              <a:ahLst/>
              <a:cxnLst/>
              <a:rect l="l" t="t" r="r" b="b"/>
              <a:pathLst>
                <a:path w="1051560" h="243839">
                  <a:moveTo>
                    <a:pt x="1051560" y="0"/>
                  </a:moveTo>
                  <a:lnTo>
                    <a:pt x="1051560" y="0"/>
                  </a:lnTo>
                  <a:lnTo>
                    <a:pt x="0" y="0"/>
                  </a:lnTo>
                  <a:lnTo>
                    <a:pt x="0" y="243840"/>
                  </a:lnTo>
                  <a:lnTo>
                    <a:pt x="1051560" y="243840"/>
                  </a:lnTo>
                  <a:lnTo>
                    <a:pt x="1051560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 sz="2700"/>
            </a:p>
          </p:txBody>
        </p:sp>
        <p:sp>
          <p:nvSpPr>
            <p:cNvPr id="39" name="object 39"/>
            <p:cNvSpPr/>
            <p:nvPr/>
          </p:nvSpPr>
          <p:spPr>
            <a:xfrm>
              <a:off x="2289936" y="1685540"/>
              <a:ext cx="1064895" cy="269240"/>
            </a:xfrm>
            <a:custGeom>
              <a:avLst/>
              <a:gdLst/>
              <a:ahLst/>
              <a:cxnLst/>
              <a:rect l="l" t="t" r="r" b="b"/>
              <a:pathLst>
                <a:path w="1064895" h="269239">
                  <a:moveTo>
                    <a:pt x="214630" y="0"/>
                  </a:moveTo>
                  <a:lnTo>
                    <a:pt x="214630" y="269240"/>
                  </a:lnTo>
                </a:path>
                <a:path w="1064895" h="269239">
                  <a:moveTo>
                    <a:pt x="425453" y="0"/>
                  </a:moveTo>
                  <a:lnTo>
                    <a:pt x="425453" y="269240"/>
                  </a:lnTo>
                </a:path>
                <a:path w="1064895" h="269239">
                  <a:moveTo>
                    <a:pt x="636276" y="0"/>
                  </a:moveTo>
                  <a:lnTo>
                    <a:pt x="636276" y="269240"/>
                  </a:lnTo>
                </a:path>
                <a:path w="1064895" h="269239">
                  <a:moveTo>
                    <a:pt x="847099" y="0"/>
                  </a:moveTo>
                  <a:lnTo>
                    <a:pt x="847099" y="269240"/>
                  </a:lnTo>
                </a:path>
                <a:path w="1064895" h="269239">
                  <a:moveTo>
                    <a:pt x="6350" y="0"/>
                  </a:moveTo>
                  <a:lnTo>
                    <a:pt x="6350" y="269240"/>
                  </a:lnTo>
                </a:path>
                <a:path w="1064895" h="269239">
                  <a:moveTo>
                    <a:pt x="1057922" y="0"/>
                  </a:moveTo>
                  <a:lnTo>
                    <a:pt x="1057922" y="269240"/>
                  </a:lnTo>
                </a:path>
                <a:path w="1064895" h="269239">
                  <a:moveTo>
                    <a:pt x="0" y="6350"/>
                  </a:moveTo>
                  <a:lnTo>
                    <a:pt x="1064272" y="635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700"/>
            </a:p>
          </p:txBody>
        </p:sp>
        <p:sp>
          <p:nvSpPr>
            <p:cNvPr id="40" name="object 40"/>
            <p:cNvSpPr/>
            <p:nvPr/>
          </p:nvSpPr>
          <p:spPr>
            <a:xfrm>
              <a:off x="2289936" y="1935730"/>
              <a:ext cx="1064895" cy="0"/>
            </a:xfrm>
            <a:custGeom>
              <a:avLst/>
              <a:gdLst/>
              <a:ahLst/>
              <a:cxnLst/>
              <a:rect l="l" t="t" r="r" b="b"/>
              <a:pathLst>
                <a:path w="1064895">
                  <a:moveTo>
                    <a:pt x="0" y="0"/>
                  </a:moveTo>
                  <a:lnTo>
                    <a:pt x="1064272" y="0"/>
                  </a:lnTo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700"/>
            </a:p>
          </p:txBody>
        </p:sp>
      </p:grpSp>
      <p:grpSp>
        <p:nvGrpSpPr>
          <p:cNvPr id="41" name="object 41"/>
          <p:cNvGrpSpPr/>
          <p:nvPr/>
        </p:nvGrpSpPr>
        <p:grpSpPr>
          <a:xfrm>
            <a:off x="5055305" y="1920161"/>
            <a:ext cx="1597343" cy="403860"/>
            <a:chOff x="3370203" y="1280107"/>
            <a:chExt cx="1064895" cy="269240"/>
          </a:xfrm>
        </p:grpSpPr>
        <p:sp>
          <p:nvSpPr>
            <p:cNvPr id="42" name="object 42"/>
            <p:cNvSpPr/>
            <p:nvPr/>
          </p:nvSpPr>
          <p:spPr>
            <a:xfrm>
              <a:off x="3376549" y="1286458"/>
              <a:ext cx="1052195" cy="243840"/>
            </a:xfrm>
            <a:custGeom>
              <a:avLst/>
              <a:gdLst/>
              <a:ahLst/>
              <a:cxnLst/>
              <a:rect l="l" t="t" r="r" b="b"/>
              <a:pathLst>
                <a:path w="1052195" h="243840">
                  <a:moveTo>
                    <a:pt x="1051572" y="0"/>
                  </a:moveTo>
                  <a:lnTo>
                    <a:pt x="1051572" y="0"/>
                  </a:lnTo>
                  <a:lnTo>
                    <a:pt x="0" y="0"/>
                  </a:lnTo>
                  <a:lnTo>
                    <a:pt x="0" y="243840"/>
                  </a:lnTo>
                  <a:lnTo>
                    <a:pt x="1051572" y="243840"/>
                  </a:lnTo>
                  <a:lnTo>
                    <a:pt x="1051572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 sz="2700"/>
            </a:p>
          </p:txBody>
        </p:sp>
        <p:sp>
          <p:nvSpPr>
            <p:cNvPr id="43" name="object 43"/>
            <p:cNvSpPr/>
            <p:nvPr/>
          </p:nvSpPr>
          <p:spPr>
            <a:xfrm>
              <a:off x="3370203" y="1280107"/>
              <a:ext cx="1064895" cy="269240"/>
            </a:xfrm>
            <a:custGeom>
              <a:avLst/>
              <a:gdLst/>
              <a:ahLst/>
              <a:cxnLst/>
              <a:rect l="l" t="t" r="r" b="b"/>
              <a:pathLst>
                <a:path w="1064895" h="269240">
                  <a:moveTo>
                    <a:pt x="214630" y="0"/>
                  </a:moveTo>
                  <a:lnTo>
                    <a:pt x="214630" y="269240"/>
                  </a:lnTo>
                </a:path>
                <a:path w="1064895" h="269240">
                  <a:moveTo>
                    <a:pt x="425453" y="0"/>
                  </a:moveTo>
                  <a:lnTo>
                    <a:pt x="425453" y="269240"/>
                  </a:lnTo>
                </a:path>
                <a:path w="1064895" h="269240">
                  <a:moveTo>
                    <a:pt x="636276" y="0"/>
                  </a:moveTo>
                  <a:lnTo>
                    <a:pt x="636276" y="269240"/>
                  </a:lnTo>
                </a:path>
                <a:path w="1064895" h="269240">
                  <a:moveTo>
                    <a:pt x="847099" y="0"/>
                  </a:moveTo>
                  <a:lnTo>
                    <a:pt x="847099" y="269240"/>
                  </a:lnTo>
                </a:path>
                <a:path w="1064895" h="269240">
                  <a:moveTo>
                    <a:pt x="6350" y="0"/>
                  </a:moveTo>
                  <a:lnTo>
                    <a:pt x="6350" y="269240"/>
                  </a:lnTo>
                </a:path>
                <a:path w="1064895" h="269240">
                  <a:moveTo>
                    <a:pt x="1057922" y="0"/>
                  </a:moveTo>
                  <a:lnTo>
                    <a:pt x="1057922" y="269240"/>
                  </a:lnTo>
                </a:path>
                <a:path w="1064895" h="269240">
                  <a:moveTo>
                    <a:pt x="0" y="6350"/>
                  </a:moveTo>
                  <a:lnTo>
                    <a:pt x="1064272" y="635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700"/>
            </a:p>
          </p:txBody>
        </p:sp>
        <p:sp>
          <p:nvSpPr>
            <p:cNvPr id="44" name="object 44"/>
            <p:cNvSpPr/>
            <p:nvPr/>
          </p:nvSpPr>
          <p:spPr>
            <a:xfrm>
              <a:off x="3370203" y="1530297"/>
              <a:ext cx="1064895" cy="0"/>
            </a:xfrm>
            <a:custGeom>
              <a:avLst/>
              <a:gdLst/>
              <a:ahLst/>
              <a:cxnLst/>
              <a:rect l="l" t="t" r="r" b="b"/>
              <a:pathLst>
                <a:path w="1064895">
                  <a:moveTo>
                    <a:pt x="0" y="0"/>
                  </a:moveTo>
                  <a:lnTo>
                    <a:pt x="1064272" y="0"/>
                  </a:lnTo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700"/>
            </a:p>
          </p:txBody>
        </p:sp>
      </p:grpSp>
      <p:grpSp>
        <p:nvGrpSpPr>
          <p:cNvPr id="45" name="object 45"/>
          <p:cNvGrpSpPr/>
          <p:nvPr/>
        </p:nvGrpSpPr>
        <p:grpSpPr>
          <a:xfrm>
            <a:off x="6569786" y="2486523"/>
            <a:ext cx="1597343" cy="403860"/>
            <a:chOff x="4379857" y="1657682"/>
            <a:chExt cx="1064895" cy="269240"/>
          </a:xfrm>
        </p:grpSpPr>
        <p:sp>
          <p:nvSpPr>
            <p:cNvPr id="46" name="object 46"/>
            <p:cNvSpPr/>
            <p:nvPr/>
          </p:nvSpPr>
          <p:spPr>
            <a:xfrm>
              <a:off x="4386199" y="1664042"/>
              <a:ext cx="1052195" cy="243840"/>
            </a:xfrm>
            <a:custGeom>
              <a:avLst/>
              <a:gdLst/>
              <a:ahLst/>
              <a:cxnLst/>
              <a:rect l="l" t="t" r="r" b="b"/>
              <a:pathLst>
                <a:path w="1052195" h="243839">
                  <a:moveTo>
                    <a:pt x="419100" y="0"/>
                  </a:moveTo>
                  <a:lnTo>
                    <a:pt x="208280" y="0"/>
                  </a:lnTo>
                  <a:lnTo>
                    <a:pt x="0" y="0"/>
                  </a:lnTo>
                  <a:lnTo>
                    <a:pt x="0" y="243840"/>
                  </a:lnTo>
                  <a:lnTo>
                    <a:pt x="208280" y="243840"/>
                  </a:lnTo>
                  <a:lnTo>
                    <a:pt x="419100" y="243840"/>
                  </a:lnTo>
                  <a:lnTo>
                    <a:pt x="419100" y="0"/>
                  </a:lnTo>
                  <a:close/>
                </a:path>
                <a:path w="1052195" h="243839">
                  <a:moveTo>
                    <a:pt x="1051572" y="0"/>
                  </a:moveTo>
                  <a:lnTo>
                    <a:pt x="840752" y="0"/>
                  </a:lnTo>
                  <a:lnTo>
                    <a:pt x="629932" y="0"/>
                  </a:lnTo>
                  <a:lnTo>
                    <a:pt x="419112" y="0"/>
                  </a:lnTo>
                  <a:lnTo>
                    <a:pt x="419112" y="243840"/>
                  </a:lnTo>
                  <a:lnTo>
                    <a:pt x="629932" y="243840"/>
                  </a:lnTo>
                  <a:lnTo>
                    <a:pt x="840752" y="243840"/>
                  </a:lnTo>
                  <a:lnTo>
                    <a:pt x="1051572" y="243840"/>
                  </a:lnTo>
                  <a:lnTo>
                    <a:pt x="1051572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 sz="2700"/>
            </a:p>
          </p:txBody>
        </p:sp>
        <p:sp>
          <p:nvSpPr>
            <p:cNvPr id="47" name="object 47"/>
            <p:cNvSpPr/>
            <p:nvPr/>
          </p:nvSpPr>
          <p:spPr>
            <a:xfrm>
              <a:off x="4379857" y="1657682"/>
              <a:ext cx="1064895" cy="269240"/>
            </a:xfrm>
            <a:custGeom>
              <a:avLst/>
              <a:gdLst/>
              <a:ahLst/>
              <a:cxnLst/>
              <a:rect l="l" t="t" r="r" b="b"/>
              <a:pathLst>
                <a:path w="1064895" h="269239">
                  <a:moveTo>
                    <a:pt x="214630" y="0"/>
                  </a:moveTo>
                  <a:lnTo>
                    <a:pt x="214630" y="269240"/>
                  </a:lnTo>
                </a:path>
                <a:path w="1064895" h="269239">
                  <a:moveTo>
                    <a:pt x="425453" y="0"/>
                  </a:moveTo>
                  <a:lnTo>
                    <a:pt x="425453" y="269240"/>
                  </a:lnTo>
                </a:path>
                <a:path w="1064895" h="269239">
                  <a:moveTo>
                    <a:pt x="636276" y="0"/>
                  </a:moveTo>
                  <a:lnTo>
                    <a:pt x="636276" y="269240"/>
                  </a:lnTo>
                </a:path>
                <a:path w="1064895" h="269239">
                  <a:moveTo>
                    <a:pt x="847099" y="0"/>
                  </a:moveTo>
                  <a:lnTo>
                    <a:pt x="847099" y="269240"/>
                  </a:lnTo>
                </a:path>
                <a:path w="1064895" h="269239">
                  <a:moveTo>
                    <a:pt x="6350" y="0"/>
                  </a:moveTo>
                  <a:lnTo>
                    <a:pt x="6350" y="269240"/>
                  </a:lnTo>
                </a:path>
                <a:path w="1064895" h="269239">
                  <a:moveTo>
                    <a:pt x="1057922" y="0"/>
                  </a:moveTo>
                  <a:lnTo>
                    <a:pt x="1057922" y="269240"/>
                  </a:lnTo>
                </a:path>
                <a:path w="1064895" h="269239">
                  <a:moveTo>
                    <a:pt x="0" y="6350"/>
                  </a:moveTo>
                  <a:lnTo>
                    <a:pt x="1064272" y="635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700"/>
            </a:p>
          </p:txBody>
        </p:sp>
        <p:sp>
          <p:nvSpPr>
            <p:cNvPr id="48" name="object 48"/>
            <p:cNvSpPr/>
            <p:nvPr/>
          </p:nvSpPr>
          <p:spPr>
            <a:xfrm>
              <a:off x="4379857" y="1907872"/>
              <a:ext cx="1064895" cy="0"/>
            </a:xfrm>
            <a:custGeom>
              <a:avLst/>
              <a:gdLst/>
              <a:ahLst/>
              <a:cxnLst/>
              <a:rect l="l" t="t" r="r" b="b"/>
              <a:pathLst>
                <a:path w="1064895">
                  <a:moveTo>
                    <a:pt x="0" y="0"/>
                  </a:moveTo>
                  <a:lnTo>
                    <a:pt x="1064272" y="0"/>
                  </a:lnTo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700"/>
            </a:p>
          </p:txBody>
        </p:sp>
      </p:grpSp>
      <p:sp>
        <p:nvSpPr>
          <p:cNvPr id="49" name="object 49"/>
          <p:cNvSpPr txBox="1"/>
          <p:nvPr/>
        </p:nvSpPr>
        <p:spPr>
          <a:xfrm>
            <a:off x="3341163" y="8077963"/>
            <a:ext cx="4876800" cy="1388842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545783">
              <a:spcBef>
                <a:spcPts val="150"/>
              </a:spcBef>
            </a:pPr>
            <a:r>
              <a:rPr sz="2700" dirty="0">
                <a:latin typeface="Calibri"/>
                <a:cs typeface="Calibri"/>
              </a:rPr>
              <a:t>Ich</a:t>
            </a:r>
            <a:r>
              <a:rPr sz="2700" spc="-83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have</a:t>
            </a:r>
            <a:r>
              <a:rPr sz="2700" spc="-83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einen</a:t>
            </a:r>
            <a:r>
              <a:rPr sz="2700" spc="-83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apfel</a:t>
            </a:r>
            <a:r>
              <a:rPr sz="2700" spc="-83" dirty="0">
                <a:latin typeface="Calibri"/>
                <a:cs typeface="Calibri"/>
              </a:rPr>
              <a:t> </a:t>
            </a:r>
            <a:r>
              <a:rPr sz="2700" spc="-15" dirty="0">
                <a:latin typeface="Calibri"/>
                <a:cs typeface="Calibri"/>
              </a:rPr>
              <a:t>gegessen</a:t>
            </a:r>
            <a:endParaRPr sz="2700">
              <a:latin typeface="Calibri"/>
              <a:cs typeface="Calibri"/>
            </a:endParaRPr>
          </a:p>
          <a:p>
            <a:pPr>
              <a:spcBef>
                <a:spcPts val="578"/>
              </a:spcBef>
            </a:pPr>
            <a:endParaRPr sz="2700">
              <a:latin typeface="Calibri"/>
              <a:cs typeface="Calibri"/>
            </a:endParaRPr>
          </a:p>
          <a:p>
            <a:pPr marL="19050"/>
            <a:r>
              <a:rPr sz="3000" dirty="0">
                <a:solidFill>
                  <a:srgbClr val="FF0000"/>
                </a:solidFill>
                <a:latin typeface="Calibri"/>
                <a:cs typeface="Calibri"/>
              </a:rPr>
              <a:t>Generate</a:t>
            </a:r>
            <a:r>
              <a:rPr sz="3000" spc="38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FF0000"/>
                </a:solidFill>
                <a:latin typeface="Calibri"/>
                <a:cs typeface="Calibri"/>
              </a:rPr>
              <a:t>Target</a:t>
            </a:r>
            <a:r>
              <a:rPr sz="3000" spc="53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000" spc="-15" dirty="0">
                <a:solidFill>
                  <a:srgbClr val="FF0000"/>
                </a:solidFill>
                <a:latin typeface="Calibri"/>
                <a:cs typeface="Calibri"/>
              </a:rPr>
              <a:t>Emebeddings</a:t>
            </a:r>
            <a:endParaRPr sz="3000">
              <a:latin typeface="Calibri"/>
              <a:cs typeface="Calibri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387398" y="6473971"/>
            <a:ext cx="11341418" cy="534353"/>
          </a:xfrm>
          <a:custGeom>
            <a:avLst/>
            <a:gdLst/>
            <a:ahLst/>
            <a:cxnLst/>
            <a:rect l="l" t="t" r="r" b="b"/>
            <a:pathLst>
              <a:path w="7560945" h="356235">
                <a:moveTo>
                  <a:pt x="7501036" y="0"/>
                </a:moveTo>
                <a:lnTo>
                  <a:pt x="59331" y="0"/>
                </a:lnTo>
                <a:lnTo>
                  <a:pt x="36237" y="4662"/>
                </a:lnTo>
                <a:lnTo>
                  <a:pt x="17377" y="17378"/>
                </a:lnTo>
                <a:lnTo>
                  <a:pt x="4662" y="36238"/>
                </a:lnTo>
                <a:lnTo>
                  <a:pt x="0" y="59333"/>
                </a:lnTo>
                <a:lnTo>
                  <a:pt x="0" y="296656"/>
                </a:lnTo>
                <a:lnTo>
                  <a:pt x="4662" y="319751"/>
                </a:lnTo>
                <a:lnTo>
                  <a:pt x="17377" y="338610"/>
                </a:lnTo>
                <a:lnTo>
                  <a:pt x="36237" y="351326"/>
                </a:lnTo>
                <a:lnTo>
                  <a:pt x="59331" y="355988"/>
                </a:lnTo>
                <a:lnTo>
                  <a:pt x="7501036" y="355988"/>
                </a:lnTo>
                <a:lnTo>
                  <a:pt x="7524131" y="351326"/>
                </a:lnTo>
                <a:lnTo>
                  <a:pt x="7542990" y="338610"/>
                </a:lnTo>
                <a:lnTo>
                  <a:pt x="7555705" y="319751"/>
                </a:lnTo>
                <a:lnTo>
                  <a:pt x="7560368" y="296656"/>
                </a:lnTo>
                <a:lnTo>
                  <a:pt x="7560368" y="59333"/>
                </a:lnTo>
                <a:lnTo>
                  <a:pt x="7555705" y="36238"/>
                </a:lnTo>
                <a:lnTo>
                  <a:pt x="7542990" y="17378"/>
                </a:lnTo>
                <a:lnTo>
                  <a:pt x="7524131" y="4662"/>
                </a:lnTo>
                <a:lnTo>
                  <a:pt x="7501036" y="0"/>
                </a:lnTo>
                <a:close/>
              </a:path>
            </a:pathLst>
          </a:custGeom>
          <a:solidFill>
            <a:srgbClr val="FFE699"/>
          </a:solidFill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51" name="object 51"/>
          <p:cNvSpPr txBox="1"/>
          <p:nvPr/>
        </p:nvSpPr>
        <p:spPr>
          <a:xfrm>
            <a:off x="5369540" y="6496051"/>
            <a:ext cx="1377315" cy="43473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sz="2700" b="1" spc="-45" dirty="0">
                <a:latin typeface="Calibri"/>
                <a:cs typeface="Calibri"/>
              </a:rPr>
              <a:t>Tokenizer</a:t>
            </a:r>
            <a:endParaRPr sz="2700">
              <a:latin typeface="Calibri"/>
              <a:cs typeface="Calibri"/>
            </a:endParaRPr>
          </a:p>
        </p:txBody>
      </p:sp>
      <p:grpSp>
        <p:nvGrpSpPr>
          <p:cNvPr id="52" name="object 52"/>
          <p:cNvGrpSpPr/>
          <p:nvPr/>
        </p:nvGrpSpPr>
        <p:grpSpPr>
          <a:xfrm>
            <a:off x="5581103" y="7426377"/>
            <a:ext cx="397193" cy="386715"/>
            <a:chOff x="3720735" y="4950918"/>
            <a:chExt cx="264795" cy="257810"/>
          </a:xfrm>
        </p:grpSpPr>
        <p:pic>
          <p:nvPicPr>
            <p:cNvPr id="53" name="object 5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23910" y="4954093"/>
              <a:ext cx="258264" cy="251286"/>
            </a:xfrm>
            <a:prstGeom prst="rect">
              <a:avLst/>
            </a:prstGeom>
          </p:spPr>
        </p:pic>
        <p:sp>
          <p:nvSpPr>
            <p:cNvPr id="54" name="object 54"/>
            <p:cNvSpPr/>
            <p:nvPr/>
          </p:nvSpPr>
          <p:spPr>
            <a:xfrm>
              <a:off x="3723910" y="4954093"/>
              <a:ext cx="258445" cy="251460"/>
            </a:xfrm>
            <a:custGeom>
              <a:avLst/>
              <a:gdLst/>
              <a:ahLst/>
              <a:cxnLst/>
              <a:rect l="l" t="t" r="r" b="b"/>
              <a:pathLst>
                <a:path w="258445" h="251460">
                  <a:moveTo>
                    <a:pt x="0" y="125643"/>
                  </a:moveTo>
                  <a:lnTo>
                    <a:pt x="129132" y="0"/>
                  </a:lnTo>
                  <a:lnTo>
                    <a:pt x="258265" y="125643"/>
                  </a:lnTo>
                  <a:lnTo>
                    <a:pt x="193698" y="125643"/>
                  </a:lnTo>
                  <a:lnTo>
                    <a:pt x="193698" y="251286"/>
                  </a:lnTo>
                  <a:lnTo>
                    <a:pt x="64566" y="251286"/>
                  </a:lnTo>
                  <a:lnTo>
                    <a:pt x="64566" y="125643"/>
                  </a:lnTo>
                  <a:lnTo>
                    <a:pt x="0" y="125643"/>
                  </a:lnTo>
                  <a:close/>
                </a:path>
              </a:pathLst>
            </a:custGeom>
            <a:ln w="6350">
              <a:solidFill>
                <a:srgbClr val="70AD47"/>
              </a:solidFill>
            </a:ln>
          </p:spPr>
          <p:txBody>
            <a:bodyPr wrap="square" lIns="0" tIns="0" rIns="0" bIns="0" rtlCol="0"/>
            <a:lstStyle/>
            <a:p>
              <a:endParaRPr sz="2700"/>
            </a:p>
          </p:txBody>
        </p:sp>
      </p:grpSp>
      <p:grpSp>
        <p:nvGrpSpPr>
          <p:cNvPr id="55" name="object 55"/>
          <p:cNvGrpSpPr/>
          <p:nvPr/>
        </p:nvGrpSpPr>
        <p:grpSpPr>
          <a:xfrm>
            <a:off x="5562644" y="5786919"/>
            <a:ext cx="397193" cy="386715"/>
            <a:chOff x="3708429" y="3857946"/>
            <a:chExt cx="264795" cy="257810"/>
          </a:xfrm>
        </p:grpSpPr>
        <p:pic>
          <p:nvPicPr>
            <p:cNvPr id="56" name="object 5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711604" y="3861121"/>
              <a:ext cx="258264" cy="251286"/>
            </a:xfrm>
            <a:prstGeom prst="rect">
              <a:avLst/>
            </a:prstGeom>
          </p:spPr>
        </p:pic>
        <p:sp>
          <p:nvSpPr>
            <p:cNvPr id="57" name="object 57"/>
            <p:cNvSpPr/>
            <p:nvPr/>
          </p:nvSpPr>
          <p:spPr>
            <a:xfrm>
              <a:off x="3711604" y="3861121"/>
              <a:ext cx="258445" cy="251460"/>
            </a:xfrm>
            <a:custGeom>
              <a:avLst/>
              <a:gdLst/>
              <a:ahLst/>
              <a:cxnLst/>
              <a:rect l="l" t="t" r="r" b="b"/>
              <a:pathLst>
                <a:path w="258445" h="251460">
                  <a:moveTo>
                    <a:pt x="0" y="125643"/>
                  </a:moveTo>
                  <a:lnTo>
                    <a:pt x="129132" y="0"/>
                  </a:lnTo>
                  <a:lnTo>
                    <a:pt x="258265" y="125643"/>
                  </a:lnTo>
                  <a:lnTo>
                    <a:pt x="193698" y="125643"/>
                  </a:lnTo>
                  <a:lnTo>
                    <a:pt x="193698" y="251286"/>
                  </a:lnTo>
                  <a:lnTo>
                    <a:pt x="64566" y="251286"/>
                  </a:lnTo>
                  <a:lnTo>
                    <a:pt x="64566" y="125643"/>
                  </a:lnTo>
                  <a:lnTo>
                    <a:pt x="0" y="125643"/>
                  </a:lnTo>
                  <a:close/>
                </a:path>
              </a:pathLst>
            </a:custGeom>
            <a:ln w="6350">
              <a:solidFill>
                <a:srgbClr val="70AD47"/>
              </a:solidFill>
            </a:ln>
          </p:spPr>
          <p:txBody>
            <a:bodyPr wrap="square" lIns="0" tIns="0" rIns="0" bIns="0" rtlCol="0"/>
            <a:lstStyle/>
            <a:p>
              <a:endParaRPr sz="2700"/>
            </a:p>
          </p:txBody>
        </p:sp>
      </p:grpSp>
      <p:sp>
        <p:nvSpPr>
          <p:cNvPr id="58" name="object 58"/>
          <p:cNvSpPr/>
          <p:nvPr/>
        </p:nvSpPr>
        <p:spPr>
          <a:xfrm>
            <a:off x="10317263" y="5029808"/>
            <a:ext cx="1234440" cy="534353"/>
          </a:xfrm>
          <a:custGeom>
            <a:avLst/>
            <a:gdLst/>
            <a:ahLst/>
            <a:cxnLst/>
            <a:rect l="l" t="t" r="r" b="b"/>
            <a:pathLst>
              <a:path w="822959" h="356235">
                <a:moveTo>
                  <a:pt x="763626" y="0"/>
                </a:moveTo>
                <a:lnTo>
                  <a:pt x="59331" y="0"/>
                </a:lnTo>
                <a:lnTo>
                  <a:pt x="36237" y="4662"/>
                </a:lnTo>
                <a:lnTo>
                  <a:pt x="17377" y="17378"/>
                </a:lnTo>
                <a:lnTo>
                  <a:pt x="4662" y="36238"/>
                </a:lnTo>
                <a:lnTo>
                  <a:pt x="0" y="59333"/>
                </a:lnTo>
                <a:lnTo>
                  <a:pt x="0" y="296656"/>
                </a:lnTo>
                <a:lnTo>
                  <a:pt x="4662" y="319751"/>
                </a:lnTo>
                <a:lnTo>
                  <a:pt x="17377" y="338610"/>
                </a:lnTo>
                <a:lnTo>
                  <a:pt x="36237" y="351326"/>
                </a:lnTo>
                <a:lnTo>
                  <a:pt x="59331" y="355988"/>
                </a:lnTo>
                <a:lnTo>
                  <a:pt x="763626" y="355988"/>
                </a:lnTo>
                <a:lnTo>
                  <a:pt x="786721" y="351326"/>
                </a:lnTo>
                <a:lnTo>
                  <a:pt x="805581" y="338610"/>
                </a:lnTo>
                <a:lnTo>
                  <a:pt x="818297" y="319751"/>
                </a:lnTo>
                <a:lnTo>
                  <a:pt x="822959" y="296656"/>
                </a:lnTo>
                <a:lnTo>
                  <a:pt x="822959" y="59333"/>
                </a:lnTo>
                <a:lnTo>
                  <a:pt x="818297" y="36238"/>
                </a:lnTo>
                <a:lnTo>
                  <a:pt x="805581" y="17378"/>
                </a:lnTo>
                <a:lnTo>
                  <a:pt x="786721" y="4662"/>
                </a:lnTo>
                <a:lnTo>
                  <a:pt x="763626" y="0"/>
                </a:lnTo>
                <a:close/>
              </a:path>
            </a:pathLst>
          </a:custGeom>
          <a:solidFill>
            <a:srgbClr val="8FAADC"/>
          </a:solidFill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59" name="object 59"/>
          <p:cNvSpPr txBox="1"/>
          <p:nvPr/>
        </p:nvSpPr>
        <p:spPr>
          <a:xfrm>
            <a:off x="10501095" y="5051299"/>
            <a:ext cx="866775" cy="43473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sz="2700" spc="-15" dirty="0">
                <a:latin typeface="Calibri"/>
                <a:cs typeface="Calibri"/>
              </a:rPr>
              <a:t>&lt;eos&gt;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415998" y="5036252"/>
            <a:ext cx="1234440" cy="534353"/>
          </a:xfrm>
          <a:custGeom>
            <a:avLst/>
            <a:gdLst/>
            <a:ahLst/>
            <a:cxnLst/>
            <a:rect l="l" t="t" r="r" b="b"/>
            <a:pathLst>
              <a:path w="822960" h="356235">
                <a:moveTo>
                  <a:pt x="763627" y="0"/>
                </a:moveTo>
                <a:lnTo>
                  <a:pt x="59332" y="0"/>
                </a:lnTo>
                <a:lnTo>
                  <a:pt x="36237" y="4662"/>
                </a:lnTo>
                <a:lnTo>
                  <a:pt x="17378" y="17377"/>
                </a:lnTo>
                <a:lnTo>
                  <a:pt x="4662" y="36237"/>
                </a:lnTo>
                <a:lnTo>
                  <a:pt x="0" y="59331"/>
                </a:lnTo>
                <a:lnTo>
                  <a:pt x="0" y="296655"/>
                </a:lnTo>
                <a:lnTo>
                  <a:pt x="4662" y="319750"/>
                </a:lnTo>
                <a:lnTo>
                  <a:pt x="17378" y="338610"/>
                </a:lnTo>
                <a:lnTo>
                  <a:pt x="36237" y="351325"/>
                </a:lnTo>
                <a:lnTo>
                  <a:pt x="59332" y="355988"/>
                </a:lnTo>
                <a:lnTo>
                  <a:pt x="763627" y="355988"/>
                </a:lnTo>
                <a:lnTo>
                  <a:pt x="786722" y="351325"/>
                </a:lnTo>
                <a:lnTo>
                  <a:pt x="805581" y="338610"/>
                </a:lnTo>
                <a:lnTo>
                  <a:pt x="818297" y="319750"/>
                </a:lnTo>
                <a:lnTo>
                  <a:pt x="822960" y="296655"/>
                </a:lnTo>
                <a:lnTo>
                  <a:pt x="822960" y="59331"/>
                </a:lnTo>
                <a:lnTo>
                  <a:pt x="818297" y="36237"/>
                </a:lnTo>
                <a:lnTo>
                  <a:pt x="805581" y="17377"/>
                </a:lnTo>
                <a:lnTo>
                  <a:pt x="786722" y="4662"/>
                </a:lnTo>
                <a:lnTo>
                  <a:pt x="763627" y="0"/>
                </a:lnTo>
                <a:close/>
              </a:path>
            </a:pathLst>
          </a:custGeom>
          <a:solidFill>
            <a:srgbClr val="8FAADC"/>
          </a:solidFill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61" name="object 61"/>
          <p:cNvSpPr txBox="1"/>
          <p:nvPr/>
        </p:nvSpPr>
        <p:spPr>
          <a:xfrm>
            <a:off x="609356" y="5036059"/>
            <a:ext cx="847725" cy="480901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sz="2700" spc="-15" dirty="0">
                <a:latin typeface="Calibri"/>
                <a:cs typeface="Calibri"/>
              </a:rPr>
              <a:t>&lt;sos</a:t>
            </a:r>
            <a:r>
              <a:rPr sz="3000" spc="-15" dirty="0">
                <a:latin typeface="Calibri"/>
                <a:cs typeface="Calibri"/>
              </a:rPr>
              <a:t>&gt;</a:t>
            </a:r>
            <a:endParaRPr sz="3000">
              <a:latin typeface="Calibri"/>
              <a:cs typeface="Calibri"/>
            </a:endParaRPr>
          </a:p>
        </p:txBody>
      </p:sp>
      <p:grpSp>
        <p:nvGrpSpPr>
          <p:cNvPr id="62" name="object 62"/>
          <p:cNvGrpSpPr/>
          <p:nvPr/>
        </p:nvGrpSpPr>
        <p:grpSpPr>
          <a:xfrm>
            <a:off x="8882104" y="4379409"/>
            <a:ext cx="397193" cy="386715"/>
            <a:chOff x="5921402" y="2919606"/>
            <a:chExt cx="264795" cy="257810"/>
          </a:xfrm>
        </p:grpSpPr>
        <p:pic>
          <p:nvPicPr>
            <p:cNvPr id="63" name="object 6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24577" y="2922782"/>
              <a:ext cx="258264" cy="251286"/>
            </a:xfrm>
            <a:prstGeom prst="rect">
              <a:avLst/>
            </a:prstGeom>
          </p:spPr>
        </p:pic>
        <p:sp>
          <p:nvSpPr>
            <p:cNvPr id="64" name="object 64"/>
            <p:cNvSpPr/>
            <p:nvPr/>
          </p:nvSpPr>
          <p:spPr>
            <a:xfrm>
              <a:off x="5924577" y="2922781"/>
              <a:ext cx="258445" cy="251460"/>
            </a:xfrm>
            <a:custGeom>
              <a:avLst/>
              <a:gdLst/>
              <a:ahLst/>
              <a:cxnLst/>
              <a:rect l="l" t="t" r="r" b="b"/>
              <a:pathLst>
                <a:path w="258445" h="251460">
                  <a:moveTo>
                    <a:pt x="0" y="125643"/>
                  </a:moveTo>
                  <a:lnTo>
                    <a:pt x="129132" y="0"/>
                  </a:lnTo>
                  <a:lnTo>
                    <a:pt x="258265" y="125643"/>
                  </a:lnTo>
                  <a:lnTo>
                    <a:pt x="193698" y="125643"/>
                  </a:lnTo>
                  <a:lnTo>
                    <a:pt x="193698" y="251286"/>
                  </a:lnTo>
                  <a:lnTo>
                    <a:pt x="64566" y="251286"/>
                  </a:lnTo>
                  <a:lnTo>
                    <a:pt x="64566" y="125643"/>
                  </a:lnTo>
                  <a:lnTo>
                    <a:pt x="0" y="125643"/>
                  </a:lnTo>
                  <a:close/>
                </a:path>
              </a:pathLst>
            </a:custGeom>
            <a:ln w="6350">
              <a:solidFill>
                <a:srgbClr val="70AD47"/>
              </a:solidFill>
            </a:ln>
          </p:spPr>
          <p:txBody>
            <a:bodyPr wrap="square" lIns="0" tIns="0" rIns="0" bIns="0" rtlCol="0"/>
            <a:lstStyle/>
            <a:p>
              <a:endParaRPr sz="2700"/>
            </a:p>
          </p:txBody>
        </p:sp>
      </p:grpSp>
      <p:grpSp>
        <p:nvGrpSpPr>
          <p:cNvPr id="65" name="object 65"/>
          <p:cNvGrpSpPr/>
          <p:nvPr/>
        </p:nvGrpSpPr>
        <p:grpSpPr>
          <a:xfrm>
            <a:off x="10701358" y="4382055"/>
            <a:ext cx="397193" cy="386715"/>
            <a:chOff x="7134238" y="2921370"/>
            <a:chExt cx="264795" cy="257810"/>
          </a:xfrm>
        </p:grpSpPr>
        <p:pic>
          <p:nvPicPr>
            <p:cNvPr id="66" name="object 6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137413" y="2924545"/>
              <a:ext cx="258264" cy="251286"/>
            </a:xfrm>
            <a:prstGeom prst="rect">
              <a:avLst/>
            </a:prstGeom>
          </p:spPr>
        </p:pic>
        <p:sp>
          <p:nvSpPr>
            <p:cNvPr id="67" name="object 67"/>
            <p:cNvSpPr/>
            <p:nvPr/>
          </p:nvSpPr>
          <p:spPr>
            <a:xfrm>
              <a:off x="7137413" y="2924545"/>
              <a:ext cx="258445" cy="251460"/>
            </a:xfrm>
            <a:custGeom>
              <a:avLst/>
              <a:gdLst/>
              <a:ahLst/>
              <a:cxnLst/>
              <a:rect l="l" t="t" r="r" b="b"/>
              <a:pathLst>
                <a:path w="258445" h="251460">
                  <a:moveTo>
                    <a:pt x="0" y="125643"/>
                  </a:moveTo>
                  <a:lnTo>
                    <a:pt x="129132" y="0"/>
                  </a:lnTo>
                  <a:lnTo>
                    <a:pt x="258265" y="125643"/>
                  </a:lnTo>
                  <a:lnTo>
                    <a:pt x="193698" y="125643"/>
                  </a:lnTo>
                  <a:lnTo>
                    <a:pt x="193698" y="251286"/>
                  </a:lnTo>
                  <a:lnTo>
                    <a:pt x="64566" y="251286"/>
                  </a:lnTo>
                  <a:lnTo>
                    <a:pt x="64566" y="125643"/>
                  </a:lnTo>
                  <a:lnTo>
                    <a:pt x="0" y="125643"/>
                  </a:lnTo>
                  <a:close/>
                </a:path>
              </a:pathLst>
            </a:custGeom>
            <a:ln w="6350">
              <a:solidFill>
                <a:srgbClr val="70AD47"/>
              </a:solidFill>
            </a:ln>
          </p:spPr>
          <p:txBody>
            <a:bodyPr wrap="square" lIns="0" tIns="0" rIns="0" bIns="0" rtlCol="0"/>
            <a:lstStyle/>
            <a:p>
              <a:endParaRPr sz="2700"/>
            </a:p>
          </p:txBody>
        </p:sp>
      </p:grpSp>
      <p:grpSp>
        <p:nvGrpSpPr>
          <p:cNvPr id="68" name="object 68"/>
          <p:cNvGrpSpPr/>
          <p:nvPr/>
        </p:nvGrpSpPr>
        <p:grpSpPr>
          <a:xfrm>
            <a:off x="830071" y="3136877"/>
            <a:ext cx="397193" cy="386715"/>
            <a:chOff x="553380" y="2091251"/>
            <a:chExt cx="264795" cy="257810"/>
          </a:xfrm>
        </p:grpSpPr>
        <p:pic>
          <p:nvPicPr>
            <p:cNvPr id="69" name="object 6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56555" y="2094426"/>
              <a:ext cx="258264" cy="251286"/>
            </a:xfrm>
            <a:prstGeom prst="rect">
              <a:avLst/>
            </a:prstGeom>
          </p:spPr>
        </p:pic>
        <p:sp>
          <p:nvSpPr>
            <p:cNvPr id="70" name="object 70"/>
            <p:cNvSpPr/>
            <p:nvPr/>
          </p:nvSpPr>
          <p:spPr>
            <a:xfrm>
              <a:off x="556555" y="2094426"/>
              <a:ext cx="258445" cy="251460"/>
            </a:xfrm>
            <a:custGeom>
              <a:avLst/>
              <a:gdLst/>
              <a:ahLst/>
              <a:cxnLst/>
              <a:rect l="l" t="t" r="r" b="b"/>
              <a:pathLst>
                <a:path w="258444" h="251460">
                  <a:moveTo>
                    <a:pt x="0" y="125643"/>
                  </a:moveTo>
                  <a:lnTo>
                    <a:pt x="129132" y="0"/>
                  </a:lnTo>
                  <a:lnTo>
                    <a:pt x="258265" y="125643"/>
                  </a:lnTo>
                  <a:lnTo>
                    <a:pt x="193698" y="125643"/>
                  </a:lnTo>
                  <a:lnTo>
                    <a:pt x="193698" y="251286"/>
                  </a:lnTo>
                  <a:lnTo>
                    <a:pt x="64566" y="251286"/>
                  </a:lnTo>
                  <a:lnTo>
                    <a:pt x="64566" y="125643"/>
                  </a:lnTo>
                  <a:lnTo>
                    <a:pt x="0" y="125643"/>
                  </a:lnTo>
                  <a:close/>
                </a:path>
              </a:pathLst>
            </a:custGeom>
            <a:ln w="6350">
              <a:solidFill>
                <a:srgbClr val="70AD47"/>
              </a:solidFill>
            </a:ln>
          </p:spPr>
          <p:txBody>
            <a:bodyPr wrap="square" lIns="0" tIns="0" rIns="0" bIns="0" rtlCol="0"/>
            <a:lstStyle/>
            <a:p>
              <a:endParaRPr sz="2700"/>
            </a:p>
          </p:txBody>
        </p:sp>
      </p:grpSp>
      <p:grpSp>
        <p:nvGrpSpPr>
          <p:cNvPr id="71" name="object 71"/>
          <p:cNvGrpSpPr/>
          <p:nvPr/>
        </p:nvGrpSpPr>
        <p:grpSpPr>
          <a:xfrm>
            <a:off x="2457533" y="3092388"/>
            <a:ext cx="397193" cy="386715"/>
            <a:chOff x="1638355" y="2061592"/>
            <a:chExt cx="264795" cy="257810"/>
          </a:xfrm>
        </p:grpSpPr>
        <p:pic>
          <p:nvPicPr>
            <p:cNvPr id="72" name="object 7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41530" y="2064767"/>
              <a:ext cx="258264" cy="251286"/>
            </a:xfrm>
            <a:prstGeom prst="rect">
              <a:avLst/>
            </a:prstGeom>
          </p:spPr>
        </p:pic>
        <p:sp>
          <p:nvSpPr>
            <p:cNvPr id="73" name="object 73"/>
            <p:cNvSpPr/>
            <p:nvPr/>
          </p:nvSpPr>
          <p:spPr>
            <a:xfrm>
              <a:off x="1641530" y="2064767"/>
              <a:ext cx="258445" cy="251460"/>
            </a:xfrm>
            <a:custGeom>
              <a:avLst/>
              <a:gdLst/>
              <a:ahLst/>
              <a:cxnLst/>
              <a:rect l="l" t="t" r="r" b="b"/>
              <a:pathLst>
                <a:path w="258444" h="251460">
                  <a:moveTo>
                    <a:pt x="0" y="125643"/>
                  </a:moveTo>
                  <a:lnTo>
                    <a:pt x="129132" y="0"/>
                  </a:lnTo>
                  <a:lnTo>
                    <a:pt x="258265" y="125643"/>
                  </a:lnTo>
                  <a:lnTo>
                    <a:pt x="193698" y="125643"/>
                  </a:lnTo>
                  <a:lnTo>
                    <a:pt x="193698" y="251286"/>
                  </a:lnTo>
                  <a:lnTo>
                    <a:pt x="64566" y="251286"/>
                  </a:lnTo>
                  <a:lnTo>
                    <a:pt x="64566" y="125643"/>
                  </a:lnTo>
                  <a:lnTo>
                    <a:pt x="0" y="125643"/>
                  </a:lnTo>
                  <a:close/>
                </a:path>
              </a:pathLst>
            </a:custGeom>
            <a:ln w="6350">
              <a:solidFill>
                <a:srgbClr val="70AD47"/>
              </a:solidFill>
            </a:ln>
          </p:spPr>
          <p:txBody>
            <a:bodyPr wrap="square" lIns="0" tIns="0" rIns="0" bIns="0" rtlCol="0"/>
            <a:lstStyle/>
            <a:p>
              <a:endParaRPr sz="2700"/>
            </a:p>
          </p:txBody>
        </p:sp>
      </p:grpSp>
      <p:grpSp>
        <p:nvGrpSpPr>
          <p:cNvPr id="74" name="object 74"/>
          <p:cNvGrpSpPr/>
          <p:nvPr/>
        </p:nvGrpSpPr>
        <p:grpSpPr>
          <a:xfrm>
            <a:off x="4084999" y="3098217"/>
            <a:ext cx="397193" cy="386715"/>
            <a:chOff x="2723332" y="2065478"/>
            <a:chExt cx="264795" cy="257810"/>
          </a:xfrm>
        </p:grpSpPr>
        <p:pic>
          <p:nvPicPr>
            <p:cNvPr id="75" name="object 7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26507" y="2068653"/>
              <a:ext cx="258264" cy="251286"/>
            </a:xfrm>
            <a:prstGeom prst="rect">
              <a:avLst/>
            </a:prstGeom>
          </p:spPr>
        </p:pic>
        <p:sp>
          <p:nvSpPr>
            <p:cNvPr id="76" name="object 76"/>
            <p:cNvSpPr/>
            <p:nvPr/>
          </p:nvSpPr>
          <p:spPr>
            <a:xfrm>
              <a:off x="2726507" y="2068653"/>
              <a:ext cx="258445" cy="251460"/>
            </a:xfrm>
            <a:custGeom>
              <a:avLst/>
              <a:gdLst/>
              <a:ahLst/>
              <a:cxnLst/>
              <a:rect l="l" t="t" r="r" b="b"/>
              <a:pathLst>
                <a:path w="258444" h="251460">
                  <a:moveTo>
                    <a:pt x="0" y="125643"/>
                  </a:moveTo>
                  <a:lnTo>
                    <a:pt x="129132" y="0"/>
                  </a:lnTo>
                  <a:lnTo>
                    <a:pt x="258265" y="125643"/>
                  </a:lnTo>
                  <a:lnTo>
                    <a:pt x="193698" y="125643"/>
                  </a:lnTo>
                  <a:lnTo>
                    <a:pt x="193698" y="251286"/>
                  </a:lnTo>
                  <a:lnTo>
                    <a:pt x="64566" y="251286"/>
                  </a:lnTo>
                  <a:lnTo>
                    <a:pt x="64566" y="125643"/>
                  </a:lnTo>
                  <a:lnTo>
                    <a:pt x="0" y="125643"/>
                  </a:lnTo>
                  <a:close/>
                </a:path>
              </a:pathLst>
            </a:custGeom>
            <a:ln w="6350">
              <a:solidFill>
                <a:srgbClr val="70AD47"/>
              </a:solidFill>
            </a:ln>
          </p:spPr>
          <p:txBody>
            <a:bodyPr wrap="square" lIns="0" tIns="0" rIns="0" bIns="0" rtlCol="0"/>
            <a:lstStyle/>
            <a:p>
              <a:endParaRPr sz="2700"/>
            </a:p>
          </p:txBody>
        </p:sp>
      </p:grpSp>
      <p:grpSp>
        <p:nvGrpSpPr>
          <p:cNvPr id="77" name="object 77"/>
          <p:cNvGrpSpPr/>
          <p:nvPr/>
        </p:nvGrpSpPr>
        <p:grpSpPr>
          <a:xfrm>
            <a:off x="5655050" y="3088287"/>
            <a:ext cx="397193" cy="386715"/>
            <a:chOff x="3770033" y="2058858"/>
            <a:chExt cx="264795" cy="257810"/>
          </a:xfrm>
        </p:grpSpPr>
        <p:pic>
          <p:nvPicPr>
            <p:cNvPr id="78" name="object 7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73208" y="2062032"/>
              <a:ext cx="258264" cy="251286"/>
            </a:xfrm>
            <a:prstGeom prst="rect">
              <a:avLst/>
            </a:prstGeom>
          </p:spPr>
        </p:pic>
        <p:sp>
          <p:nvSpPr>
            <p:cNvPr id="79" name="object 79"/>
            <p:cNvSpPr/>
            <p:nvPr/>
          </p:nvSpPr>
          <p:spPr>
            <a:xfrm>
              <a:off x="3773208" y="2062033"/>
              <a:ext cx="258445" cy="251460"/>
            </a:xfrm>
            <a:custGeom>
              <a:avLst/>
              <a:gdLst/>
              <a:ahLst/>
              <a:cxnLst/>
              <a:rect l="l" t="t" r="r" b="b"/>
              <a:pathLst>
                <a:path w="258445" h="251460">
                  <a:moveTo>
                    <a:pt x="0" y="125643"/>
                  </a:moveTo>
                  <a:lnTo>
                    <a:pt x="129132" y="0"/>
                  </a:lnTo>
                  <a:lnTo>
                    <a:pt x="258265" y="125643"/>
                  </a:lnTo>
                  <a:lnTo>
                    <a:pt x="193698" y="125643"/>
                  </a:lnTo>
                  <a:lnTo>
                    <a:pt x="193698" y="251286"/>
                  </a:lnTo>
                  <a:lnTo>
                    <a:pt x="64566" y="251286"/>
                  </a:lnTo>
                  <a:lnTo>
                    <a:pt x="64566" y="125643"/>
                  </a:lnTo>
                  <a:lnTo>
                    <a:pt x="0" y="125643"/>
                  </a:lnTo>
                  <a:close/>
                </a:path>
              </a:pathLst>
            </a:custGeom>
            <a:ln w="6350">
              <a:solidFill>
                <a:srgbClr val="70AD47"/>
              </a:solidFill>
            </a:ln>
          </p:spPr>
          <p:txBody>
            <a:bodyPr wrap="square" lIns="0" tIns="0" rIns="0" bIns="0" rtlCol="0"/>
            <a:lstStyle/>
            <a:p>
              <a:endParaRPr sz="2700"/>
            </a:p>
          </p:txBody>
        </p:sp>
      </p:grpSp>
      <p:grpSp>
        <p:nvGrpSpPr>
          <p:cNvPr id="80" name="object 80"/>
          <p:cNvGrpSpPr/>
          <p:nvPr/>
        </p:nvGrpSpPr>
        <p:grpSpPr>
          <a:xfrm>
            <a:off x="7216414" y="3104045"/>
            <a:ext cx="397193" cy="386715"/>
            <a:chOff x="4810942" y="2069363"/>
            <a:chExt cx="264795" cy="257810"/>
          </a:xfrm>
        </p:grpSpPr>
        <p:pic>
          <p:nvPicPr>
            <p:cNvPr id="81" name="object 8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814117" y="2072538"/>
              <a:ext cx="258264" cy="251286"/>
            </a:xfrm>
            <a:prstGeom prst="rect">
              <a:avLst/>
            </a:prstGeom>
          </p:spPr>
        </p:pic>
        <p:sp>
          <p:nvSpPr>
            <p:cNvPr id="82" name="object 82"/>
            <p:cNvSpPr/>
            <p:nvPr/>
          </p:nvSpPr>
          <p:spPr>
            <a:xfrm>
              <a:off x="4814117" y="2072538"/>
              <a:ext cx="258445" cy="251460"/>
            </a:xfrm>
            <a:custGeom>
              <a:avLst/>
              <a:gdLst/>
              <a:ahLst/>
              <a:cxnLst/>
              <a:rect l="l" t="t" r="r" b="b"/>
              <a:pathLst>
                <a:path w="258445" h="251460">
                  <a:moveTo>
                    <a:pt x="0" y="125643"/>
                  </a:moveTo>
                  <a:lnTo>
                    <a:pt x="129132" y="0"/>
                  </a:lnTo>
                  <a:lnTo>
                    <a:pt x="258265" y="125643"/>
                  </a:lnTo>
                  <a:lnTo>
                    <a:pt x="193698" y="125643"/>
                  </a:lnTo>
                  <a:lnTo>
                    <a:pt x="193698" y="251286"/>
                  </a:lnTo>
                  <a:lnTo>
                    <a:pt x="64566" y="251286"/>
                  </a:lnTo>
                  <a:lnTo>
                    <a:pt x="64566" y="125643"/>
                  </a:lnTo>
                  <a:lnTo>
                    <a:pt x="0" y="125643"/>
                  </a:lnTo>
                  <a:close/>
                </a:path>
              </a:pathLst>
            </a:custGeom>
            <a:ln w="6350">
              <a:solidFill>
                <a:srgbClr val="70AD47"/>
              </a:solidFill>
            </a:ln>
          </p:spPr>
          <p:txBody>
            <a:bodyPr wrap="square" lIns="0" tIns="0" rIns="0" bIns="0" rtlCol="0"/>
            <a:lstStyle/>
            <a:p>
              <a:endParaRPr sz="2700"/>
            </a:p>
          </p:txBody>
        </p:sp>
      </p:grpSp>
      <p:grpSp>
        <p:nvGrpSpPr>
          <p:cNvPr id="83" name="object 83"/>
          <p:cNvGrpSpPr/>
          <p:nvPr/>
        </p:nvGrpSpPr>
        <p:grpSpPr>
          <a:xfrm>
            <a:off x="8877416" y="3098217"/>
            <a:ext cx="397193" cy="386715"/>
            <a:chOff x="5918277" y="2065478"/>
            <a:chExt cx="264795" cy="257810"/>
          </a:xfrm>
        </p:grpSpPr>
        <p:pic>
          <p:nvPicPr>
            <p:cNvPr id="84" name="object 8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921452" y="2068653"/>
              <a:ext cx="258264" cy="251286"/>
            </a:xfrm>
            <a:prstGeom prst="rect">
              <a:avLst/>
            </a:prstGeom>
          </p:spPr>
        </p:pic>
        <p:sp>
          <p:nvSpPr>
            <p:cNvPr id="85" name="object 85"/>
            <p:cNvSpPr/>
            <p:nvPr/>
          </p:nvSpPr>
          <p:spPr>
            <a:xfrm>
              <a:off x="5921452" y="2068653"/>
              <a:ext cx="258445" cy="251460"/>
            </a:xfrm>
            <a:custGeom>
              <a:avLst/>
              <a:gdLst/>
              <a:ahLst/>
              <a:cxnLst/>
              <a:rect l="l" t="t" r="r" b="b"/>
              <a:pathLst>
                <a:path w="258445" h="251460">
                  <a:moveTo>
                    <a:pt x="0" y="125643"/>
                  </a:moveTo>
                  <a:lnTo>
                    <a:pt x="129132" y="0"/>
                  </a:lnTo>
                  <a:lnTo>
                    <a:pt x="258265" y="125643"/>
                  </a:lnTo>
                  <a:lnTo>
                    <a:pt x="193698" y="125643"/>
                  </a:lnTo>
                  <a:lnTo>
                    <a:pt x="193698" y="251286"/>
                  </a:lnTo>
                  <a:lnTo>
                    <a:pt x="64566" y="251286"/>
                  </a:lnTo>
                  <a:lnTo>
                    <a:pt x="64566" y="125643"/>
                  </a:lnTo>
                  <a:lnTo>
                    <a:pt x="0" y="125643"/>
                  </a:lnTo>
                  <a:close/>
                </a:path>
              </a:pathLst>
            </a:custGeom>
            <a:ln w="6350">
              <a:solidFill>
                <a:srgbClr val="70AD47"/>
              </a:solidFill>
            </a:ln>
          </p:spPr>
          <p:txBody>
            <a:bodyPr wrap="square" lIns="0" tIns="0" rIns="0" bIns="0" rtlCol="0"/>
            <a:lstStyle/>
            <a:p>
              <a:endParaRPr sz="2700"/>
            </a:p>
          </p:txBody>
        </p:sp>
      </p:grpSp>
      <p:grpSp>
        <p:nvGrpSpPr>
          <p:cNvPr id="86" name="object 86"/>
          <p:cNvGrpSpPr/>
          <p:nvPr/>
        </p:nvGrpSpPr>
        <p:grpSpPr>
          <a:xfrm>
            <a:off x="10696670" y="3100863"/>
            <a:ext cx="397193" cy="386715"/>
            <a:chOff x="7131113" y="2067242"/>
            <a:chExt cx="264795" cy="257810"/>
          </a:xfrm>
        </p:grpSpPr>
        <p:pic>
          <p:nvPicPr>
            <p:cNvPr id="87" name="object 8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134288" y="2070417"/>
              <a:ext cx="258265" cy="251286"/>
            </a:xfrm>
            <a:prstGeom prst="rect">
              <a:avLst/>
            </a:prstGeom>
          </p:spPr>
        </p:pic>
        <p:sp>
          <p:nvSpPr>
            <p:cNvPr id="88" name="object 88"/>
            <p:cNvSpPr/>
            <p:nvPr/>
          </p:nvSpPr>
          <p:spPr>
            <a:xfrm>
              <a:off x="7134288" y="2070417"/>
              <a:ext cx="258445" cy="251460"/>
            </a:xfrm>
            <a:custGeom>
              <a:avLst/>
              <a:gdLst/>
              <a:ahLst/>
              <a:cxnLst/>
              <a:rect l="l" t="t" r="r" b="b"/>
              <a:pathLst>
                <a:path w="258445" h="251460">
                  <a:moveTo>
                    <a:pt x="0" y="125643"/>
                  </a:moveTo>
                  <a:lnTo>
                    <a:pt x="129132" y="0"/>
                  </a:lnTo>
                  <a:lnTo>
                    <a:pt x="258265" y="125643"/>
                  </a:lnTo>
                  <a:lnTo>
                    <a:pt x="193698" y="125643"/>
                  </a:lnTo>
                  <a:lnTo>
                    <a:pt x="193698" y="251286"/>
                  </a:lnTo>
                  <a:lnTo>
                    <a:pt x="64566" y="251286"/>
                  </a:lnTo>
                  <a:lnTo>
                    <a:pt x="64566" y="125643"/>
                  </a:lnTo>
                  <a:lnTo>
                    <a:pt x="0" y="125643"/>
                  </a:lnTo>
                  <a:close/>
                </a:path>
              </a:pathLst>
            </a:custGeom>
            <a:ln w="6350">
              <a:solidFill>
                <a:srgbClr val="70AD47"/>
              </a:solidFill>
            </a:ln>
          </p:spPr>
          <p:txBody>
            <a:bodyPr wrap="square" lIns="0" tIns="0" rIns="0" bIns="0" rtlCol="0"/>
            <a:lstStyle/>
            <a:p>
              <a:endParaRPr sz="2700"/>
            </a:p>
          </p:txBody>
        </p:sp>
      </p:grpSp>
      <p:grpSp>
        <p:nvGrpSpPr>
          <p:cNvPr id="89" name="object 89"/>
          <p:cNvGrpSpPr/>
          <p:nvPr/>
        </p:nvGrpSpPr>
        <p:grpSpPr>
          <a:xfrm>
            <a:off x="8083976" y="1925801"/>
            <a:ext cx="1597343" cy="403860"/>
            <a:chOff x="5389317" y="1283867"/>
            <a:chExt cx="1064895" cy="269240"/>
          </a:xfrm>
        </p:grpSpPr>
        <p:sp>
          <p:nvSpPr>
            <p:cNvPr id="90" name="object 90"/>
            <p:cNvSpPr/>
            <p:nvPr/>
          </p:nvSpPr>
          <p:spPr>
            <a:xfrm>
              <a:off x="5395658" y="1290218"/>
              <a:ext cx="1052195" cy="243840"/>
            </a:xfrm>
            <a:custGeom>
              <a:avLst/>
              <a:gdLst/>
              <a:ahLst/>
              <a:cxnLst/>
              <a:rect l="l" t="t" r="r" b="b"/>
              <a:pathLst>
                <a:path w="1052195" h="243840">
                  <a:moveTo>
                    <a:pt x="1051572" y="0"/>
                  </a:moveTo>
                  <a:lnTo>
                    <a:pt x="1051572" y="0"/>
                  </a:lnTo>
                  <a:lnTo>
                    <a:pt x="0" y="0"/>
                  </a:lnTo>
                  <a:lnTo>
                    <a:pt x="0" y="243840"/>
                  </a:lnTo>
                  <a:lnTo>
                    <a:pt x="1051572" y="243840"/>
                  </a:lnTo>
                  <a:lnTo>
                    <a:pt x="1051572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 sz="2700"/>
            </a:p>
          </p:txBody>
        </p:sp>
        <p:sp>
          <p:nvSpPr>
            <p:cNvPr id="91" name="object 91"/>
            <p:cNvSpPr/>
            <p:nvPr/>
          </p:nvSpPr>
          <p:spPr>
            <a:xfrm>
              <a:off x="5389317" y="1283867"/>
              <a:ext cx="1064895" cy="269240"/>
            </a:xfrm>
            <a:custGeom>
              <a:avLst/>
              <a:gdLst/>
              <a:ahLst/>
              <a:cxnLst/>
              <a:rect l="l" t="t" r="r" b="b"/>
              <a:pathLst>
                <a:path w="1064895" h="269240">
                  <a:moveTo>
                    <a:pt x="214630" y="0"/>
                  </a:moveTo>
                  <a:lnTo>
                    <a:pt x="214630" y="269240"/>
                  </a:lnTo>
                </a:path>
                <a:path w="1064895" h="269240">
                  <a:moveTo>
                    <a:pt x="425453" y="0"/>
                  </a:moveTo>
                  <a:lnTo>
                    <a:pt x="425453" y="269240"/>
                  </a:lnTo>
                </a:path>
                <a:path w="1064895" h="269240">
                  <a:moveTo>
                    <a:pt x="636276" y="0"/>
                  </a:moveTo>
                  <a:lnTo>
                    <a:pt x="636276" y="269240"/>
                  </a:lnTo>
                </a:path>
                <a:path w="1064895" h="269240">
                  <a:moveTo>
                    <a:pt x="847099" y="0"/>
                  </a:moveTo>
                  <a:lnTo>
                    <a:pt x="847099" y="269240"/>
                  </a:lnTo>
                </a:path>
                <a:path w="1064895" h="269240">
                  <a:moveTo>
                    <a:pt x="6350" y="0"/>
                  </a:moveTo>
                  <a:lnTo>
                    <a:pt x="6350" y="269240"/>
                  </a:lnTo>
                </a:path>
                <a:path w="1064895" h="269240">
                  <a:moveTo>
                    <a:pt x="1057922" y="0"/>
                  </a:moveTo>
                  <a:lnTo>
                    <a:pt x="1057922" y="269240"/>
                  </a:lnTo>
                </a:path>
                <a:path w="1064895" h="269240">
                  <a:moveTo>
                    <a:pt x="0" y="6350"/>
                  </a:moveTo>
                  <a:lnTo>
                    <a:pt x="1064272" y="635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700"/>
            </a:p>
          </p:txBody>
        </p:sp>
        <p:sp>
          <p:nvSpPr>
            <p:cNvPr id="92" name="object 92"/>
            <p:cNvSpPr/>
            <p:nvPr/>
          </p:nvSpPr>
          <p:spPr>
            <a:xfrm>
              <a:off x="5389317" y="1534057"/>
              <a:ext cx="1064895" cy="0"/>
            </a:xfrm>
            <a:custGeom>
              <a:avLst/>
              <a:gdLst/>
              <a:ahLst/>
              <a:cxnLst/>
              <a:rect l="l" t="t" r="r" b="b"/>
              <a:pathLst>
                <a:path w="1064895">
                  <a:moveTo>
                    <a:pt x="0" y="0"/>
                  </a:moveTo>
                  <a:lnTo>
                    <a:pt x="1064272" y="0"/>
                  </a:lnTo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700"/>
            </a:p>
          </p:txBody>
        </p:sp>
      </p:grpSp>
      <p:grpSp>
        <p:nvGrpSpPr>
          <p:cNvPr id="93" name="object 93"/>
          <p:cNvGrpSpPr/>
          <p:nvPr/>
        </p:nvGrpSpPr>
        <p:grpSpPr>
          <a:xfrm>
            <a:off x="9903230" y="1591055"/>
            <a:ext cx="7056120" cy="7867650"/>
            <a:chOff x="6602153" y="1060703"/>
            <a:chExt cx="4704080" cy="5245100"/>
          </a:xfrm>
        </p:grpSpPr>
        <p:sp>
          <p:nvSpPr>
            <p:cNvPr id="94" name="object 94"/>
            <p:cNvSpPr/>
            <p:nvPr/>
          </p:nvSpPr>
          <p:spPr>
            <a:xfrm>
              <a:off x="6608496" y="1630209"/>
              <a:ext cx="1052195" cy="243840"/>
            </a:xfrm>
            <a:custGeom>
              <a:avLst/>
              <a:gdLst/>
              <a:ahLst/>
              <a:cxnLst/>
              <a:rect l="l" t="t" r="r" b="b"/>
              <a:pathLst>
                <a:path w="1052195" h="243839">
                  <a:moveTo>
                    <a:pt x="1051572" y="0"/>
                  </a:moveTo>
                  <a:lnTo>
                    <a:pt x="1051572" y="0"/>
                  </a:lnTo>
                  <a:lnTo>
                    <a:pt x="0" y="0"/>
                  </a:lnTo>
                  <a:lnTo>
                    <a:pt x="0" y="243840"/>
                  </a:lnTo>
                  <a:lnTo>
                    <a:pt x="1051572" y="243840"/>
                  </a:lnTo>
                  <a:lnTo>
                    <a:pt x="1051572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 sz="2700"/>
            </a:p>
          </p:txBody>
        </p:sp>
        <p:sp>
          <p:nvSpPr>
            <p:cNvPr id="95" name="object 95"/>
            <p:cNvSpPr/>
            <p:nvPr/>
          </p:nvSpPr>
          <p:spPr>
            <a:xfrm>
              <a:off x="6602153" y="1623852"/>
              <a:ext cx="1064895" cy="269240"/>
            </a:xfrm>
            <a:custGeom>
              <a:avLst/>
              <a:gdLst/>
              <a:ahLst/>
              <a:cxnLst/>
              <a:rect l="l" t="t" r="r" b="b"/>
              <a:pathLst>
                <a:path w="1064895" h="269239">
                  <a:moveTo>
                    <a:pt x="214630" y="0"/>
                  </a:moveTo>
                  <a:lnTo>
                    <a:pt x="214630" y="269240"/>
                  </a:lnTo>
                </a:path>
                <a:path w="1064895" h="269239">
                  <a:moveTo>
                    <a:pt x="425453" y="0"/>
                  </a:moveTo>
                  <a:lnTo>
                    <a:pt x="425453" y="269240"/>
                  </a:lnTo>
                </a:path>
                <a:path w="1064895" h="269239">
                  <a:moveTo>
                    <a:pt x="636276" y="0"/>
                  </a:moveTo>
                  <a:lnTo>
                    <a:pt x="636276" y="269240"/>
                  </a:lnTo>
                </a:path>
                <a:path w="1064895" h="269239">
                  <a:moveTo>
                    <a:pt x="847099" y="0"/>
                  </a:moveTo>
                  <a:lnTo>
                    <a:pt x="847099" y="269240"/>
                  </a:lnTo>
                </a:path>
                <a:path w="1064895" h="269239">
                  <a:moveTo>
                    <a:pt x="6350" y="0"/>
                  </a:moveTo>
                  <a:lnTo>
                    <a:pt x="6350" y="269240"/>
                  </a:lnTo>
                </a:path>
                <a:path w="1064895" h="269239">
                  <a:moveTo>
                    <a:pt x="1057922" y="0"/>
                  </a:moveTo>
                  <a:lnTo>
                    <a:pt x="1057922" y="269240"/>
                  </a:lnTo>
                </a:path>
                <a:path w="1064895" h="269239">
                  <a:moveTo>
                    <a:pt x="0" y="6350"/>
                  </a:moveTo>
                  <a:lnTo>
                    <a:pt x="1064272" y="635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700"/>
            </a:p>
          </p:txBody>
        </p:sp>
        <p:sp>
          <p:nvSpPr>
            <p:cNvPr id="96" name="object 96"/>
            <p:cNvSpPr/>
            <p:nvPr/>
          </p:nvSpPr>
          <p:spPr>
            <a:xfrm>
              <a:off x="6602153" y="1874042"/>
              <a:ext cx="1064895" cy="0"/>
            </a:xfrm>
            <a:custGeom>
              <a:avLst/>
              <a:gdLst/>
              <a:ahLst/>
              <a:cxnLst/>
              <a:rect l="l" t="t" r="r" b="b"/>
              <a:pathLst>
                <a:path w="1064895">
                  <a:moveTo>
                    <a:pt x="0" y="0"/>
                  </a:moveTo>
                  <a:lnTo>
                    <a:pt x="1064272" y="0"/>
                  </a:lnTo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700"/>
            </a:p>
          </p:txBody>
        </p:sp>
        <p:pic>
          <p:nvPicPr>
            <p:cNvPr id="97" name="object 9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684008" y="1060703"/>
              <a:ext cx="3614928" cy="5236464"/>
            </a:xfrm>
            <a:prstGeom prst="rect">
              <a:avLst/>
            </a:prstGeom>
          </p:spPr>
        </p:pic>
        <p:pic>
          <p:nvPicPr>
            <p:cNvPr id="98" name="object 9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476232" y="4837175"/>
              <a:ext cx="1822703" cy="1459991"/>
            </a:xfrm>
            <a:prstGeom prst="rect">
              <a:avLst/>
            </a:prstGeom>
          </p:spPr>
        </p:pic>
        <p:sp>
          <p:nvSpPr>
            <p:cNvPr id="99" name="object 99"/>
            <p:cNvSpPr/>
            <p:nvPr/>
          </p:nvSpPr>
          <p:spPr>
            <a:xfrm>
              <a:off x="9473322" y="4834365"/>
              <a:ext cx="1828164" cy="1466215"/>
            </a:xfrm>
            <a:custGeom>
              <a:avLst/>
              <a:gdLst/>
              <a:ahLst/>
              <a:cxnLst/>
              <a:rect l="l" t="t" r="r" b="b"/>
              <a:pathLst>
                <a:path w="1828165" h="1466214">
                  <a:moveTo>
                    <a:pt x="0" y="0"/>
                  </a:moveTo>
                  <a:lnTo>
                    <a:pt x="1828051" y="0"/>
                  </a:lnTo>
                  <a:lnTo>
                    <a:pt x="1828051" y="1466073"/>
                  </a:lnTo>
                  <a:lnTo>
                    <a:pt x="0" y="1466073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700"/>
            </a:p>
          </p:txBody>
        </p:sp>
      </p:grpSp>
      <p:sp>
        <p:nvSpPr>
          <p:cNvPr id="100" name="object 100" descr="$PPTXTitle"/>
          <p:cNvSpPr txBox="1">
            <a:spLocks noGrp="1"/>
          </p:cNvSpPr>
          <p:nvPr>
            <p:ph type="title"/>
          </p:nvPr>
        </p:nvSpPr>
        <p:spPr>
          <a:xfrm>
            <a:off x="685800" y="720210"/>
            <a:ext cx="12344400" cy="1097992"/>
          </a:xfrm>
          <a:prstGeom prst="rect">
            <a:avLst/>
          </a:prstGeom>
        </p:spPr>
        <p:txBody>
          <a:bodyPr vert="horz" wrap="square" lIns="0" tIns="416813" rIns="0" bIns="0" rtlCol="0" anchor="ctr">
            <a:spAutoFit/>
          </a:bodyPr>
          <a:lstStyle/>
          <a:p>
            <a:pPr marL="7345680">
              <a:spcBef>
                <a:spcPts val="150"/>
              </a:spcBef>
            </a:pPr>
            <a:r>
              <a:rPr spc="-83" dirty="0"/>
              <a:t>Targets</a:t>
            </a:r>
          </a:p>
        </p:txBody>
      </p:sp>
      <p:sp>
        <p:nvSpPr>
          <p:cNvPr id="101" name="object 101"/>
          <p:cNvSpPr txBox="1">
            <a:spLocks noGrp="1"/>
          </p:cNvSpPr>
          <p:nvPr>
            <p:ph type="sldNum" sz="quarter" idx="7"/>
          </p:nvPr>
        </p:nvSpPr>
        <p:spPr>
          <a:xfrm>
            <a:off x="11664267" y="6371008"/>
            <a:ext cx="322579" cy="2114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193675">
              <a:spcBef>
                <a:spcPts val="40"/>
              </a:spcBef>
            </a:pPr>
            <a:fld id="{81D60167-4931-47E6-BA6A-407CBD079E47}" type="slidenum">
              <a:rPr lang="en-GB" spc="-50" smtClean="0"/>
              <a:pPr marL="193675">
                <a:spcBef>
                  <a:spcPts val="40"/>
                </a:spcBef>
              </a:pPr>
              <a:t>74</a:t>
            </a:fld>
            <a:endParaRPr spc="-38" dirty="0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$PPTXTitle"/>
          <p:cNvSpPr txBox="1">
            <a:spLocks noGrp="1"/>
          </p:cNvSpPr>
          <p:nvPr>
            <p:ph type="title"/>
          </p:nvPr>
        </p:nvSpPr>
        <p:spPr>
          <a:xfrm>
            <a:off x="685800" y="752529"/>
            <a:ext cx="12344400" cy="1033359"/>
          </a:xfrm>
          <a:prstGeom prst="rect">
            <a:avLst/>
          </a:prstGeom>
        </p:spPr>
        <p:txBody>
          <a:bodyPr vert="horz" wrap="square" lIns="0" tIns="352805" rIns="0" bIns="0" rtlCol="0" anchor="ctr">
            <a:spAutoFit/>
          </a:bodyPr>
          <a:lstStyle/>
          <a:p>
            <a:pPr marL="4251960">
              <a:spcBef>
                <a:spcPts val="150"/>
              </a:spcBef>
            </a:pPr>
            <a:r>
              <a:rPr dirty="0"/>
              <a:t>Masked</a:t>
            </a:r>
            <a:r>
              <a:rPr spc="-165" dirty="0"/>
              <a:t> </a:t>
            </a:r>
            <a:r>
              <a:rPr dirty="0"/>
              <a:t>Multi</a:t>
            </a:r>
            <a:r>
              <a:rPr spc="-158" dirty="0"/>
              <a:t> </a:t>
            </a:r>
            <a:r>
              <a:rPr dirty="0"/>
              <a:t>Head</a:t>
            </a:r>
            <a:r>
              <a:rPr spc="-150" dirty="0"/>
              <a:t> </a:t>
            </a:r>
            <a:r>
              <a:rPr spc="-15" dirty="0"/>
              <a:t>Attention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1708892" y="1664207"/>
            <a:ext cx="5251131" cy="7781925"/>
            <a:chOff x="7805928" y="1109471"/>
            <a:chExt cx="3500754" cy="518795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805928" y="1109471"/>
              <a:ext cx="3493007" cy="518769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76232" y="3593591"/>
              <a:ext cx="1822703" cy="1277111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9473322" y="3591193"/>
              <a:ext cx="1828164" cy="1283970"/>
            </a:xfrm>
            <a:custGeom>
              <a:avLst/>
              <a:gdLst/>
              <a:ahLst/>
              <a:cxnLst/>
              <a:rect l="l" t="t" r="r" b="b"/>
              <a:pathLst>
                <a:path w="1828165" h="1283970">
                  <a:moveTo>
                    <a:pt x="0" y="0"/>
                  </a:moveTo>
                  <a:lnTo>
                    <a:pt x="1828051" y="0"/>
                  </a:lnTo>
                  <a:lnTo>
                    <a:pt x="1828051" y="1283521"/>
                  </a:lnTo>
                  <a:lnTo>
                    <a:pt x="0" y="1283521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700"/>
            </a:p>
          </p:txBody>
        </p:sp>
      </p:grpSp>
      <p:sp>
        <p:nvSpPr>
          <p:cNvPr id="7" name="object 7"/>
          <p:cNvSpPr/>
          <p:nvPr/>
        </p:nvSpPr>
        <p:spPr>
          <a:xfrm>
            <a:off x="2049534" y="5036252"/>
            <a:ext cx="1234440" cy="534353"/>
          </a:xfrm>
          <a:custGeom>
            <a:avLst/>
            <a:gdLst/>
            <a:ahLst/>
            <a:cxnLst/>
            <a:rect l="l" t="t" r="r" b="b"/>
            <a:pathLst>
              <a:path w="822960" h="356235">
                <a:moveTo>
                  <a:pt x="763626" y="0"/>
                </a:moveTo>
                <a:lnTo>
                  <a:pt x="59331" y="0"/>
                </a:lnTo>
                <a:lnTo>
                  <a:pt x="36237" y="4662"/>
                </a:lnTo>
                <a:lnTo>
                  <a:pt x="17377" y="17377"/>
                </a:lnTo>
                <a:lnTo>
                  <a:pt x="4662" y="36237"/>
                </a:lnTo>
                <a:lnTo>
                  <a:pt x="0" y="59331"/>
                </a:lnTo>
                <a:lnTo>
                  <a:pt x="0" y="296655"/>
                </a:lnTo>
                <a:lnTo>
                  <a:pt x="4662" y="319750"/>
                </a:lnTo>
                <a:lnTo>
                  <a:pt x="17377" y="338610"/>
                </a:lnTo>
                <a:lnTo>
                  <a:pt x="36237" y="351325"/>
                </a:lnTo>
                <a:lnTo>
                  <a:pt x="59331" y="355988"/>
                </a:lnTo>
                <a:lnTo>
                  <a:pt x="763626" y="355988"/>
                </a:lnTo>
                <a:lnTo>
                  <a:pt x="786721" y="351325"/>
                </a:lnTo>
                <a:lnTo>
                  <a:pt x="805581" y="338610"/>
                </a:lnTo>
                <a:lnTo>
                  <a:pt x="818297" y="319750"/>
                </a:lnTo>
                <a:lnTo>
                  <a:pt x="822960" y="296655"/>
                </a:lnTo>
                <a:lnTo>
                  <a:pt x="822960" y="59331"/>
                </a:lnTo>
                <a:lnTo>
                  <a:pt x="818297" y="36237"/>
                </a:lnTo>
                <a:lnTo>
                  <a:pt x="805581" y="17377"/>
                </a:lnTo>
                <a:lnTo>
                  <a:pt x="786721" y="4662"/>
                </a:lnTo>
                <a:lnTo>
                  <a:pt x="763626" y="0"/>
                </a:lnTo>
                <a:close/>
              </a:path>
            </a:pathLst>
          </a:custGeom>
          <a:solidFill>
            <a:srgbClr val="8FAADC"/>
          </a:solidFill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8" name="object 8"/>
          <p:cNvSpPr txBox="1"/>
          <p:nvPr/>
        </p:nvSpPr>
        <p:spPr>
          <a:xfrm>
            <a:off x="2441726" y="5060443"/>
            <a:ext cx="449580" cy="43473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sz="2700" spc="-38" dirty="0">
                <a:latin typeface="Calibri"/>
                <a:cs typeface="Calibri"/>
              </a:rPr>
              <a:t>Ich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647231" y="5022247"/>
            <a:ext cx="1234440" cy="534353"/>
          </a:xfrm>
          <a:custGeom>
            <a:avLst/>
            <a:gdLst/>
            <a:ahLst/>
            <a:cxnLst/>
            <a:rect l="l" t="t" r="r" b="b"/>
            <a:pathLst>
              <a:path w="822960" h="356235">
                <a:moveTo>
                  <a:pt x="763626" y="0"/>
                </a:moveTo>
                <a:lnTo>
                  <a:pt x="59331" y="0"/>
                </a:lnTo>
                <a:lnTo>
                  <a:pt x="36237" y="4662"/>
                </a:lnTo>
                <a:lnTo>
                  <a:pt x="17377" y="17378"/>
                </a:lnTo>
                <a:lnTo>
                  <a:pt x="4662" y="36238"/>
                </a:lnTo>
                <a:lnTo>
                  <a:pt x="0" y="59333"/>
                </a:lnTo>
                <a:lnTo>
                  <a:pt x="0" y="296656"/>
                </a:lnTo>
                <a:lnTo>
                  <a:pt x="4662" y="319751"/>
                </a:lnTo>
                <a:lnTo>
                  <a:pt x="17377" y="338611"/>
                </a:lnTo>
                <a:lnTo>
                  <a:pt x="36237" y="351327"/>
                </a:lnTo>
                <a:lnTo>
                  <a:pt x="59331" y="355989"/>
                </a:lnTo>
                <a:lnTo>
                  <a:pt x="763626" y="355989"/>
                </a:lnTo>
                <a:lnTo>
                  <a:pt x="786721" y="351327"/>
                </a:lnTo>
                <a:lnTo>
                  <a:pt x="805581" y="338611"/>
                </a:lnTo>
                <a:lnTo>
                  <a:pt x="818297" y="319751"/>
                </a:lnTo>
                <a:lnTo>
                  <a:pt x="822959" y="296656"/>
                </a:lnTo>
                <a:lnTo>
                  <a:pt x="822959" y="59333"/>
                </a:lnTo>
                <a:lnTo>
                  <a:pt x="818297" y="36238"/>
                </a:lnTo>
                <a:lnTo>
                  <a:pt x="805581" y="17378"/>
                </a:lnTo>
                <a:lnTo>
                  <a:pt x="786721" y="4662"/>
                </a:lnTo>
                <a:lnTo>
                  <a:pt x="763626" y="0"/>
                </a:lnTo>
                <a:close/>
              </a:path>
            </a:pathLst>
          </a:custGeom>
          <a:solidFill>
            <a:srgbClr val="8FAADC"/>
          </a:solidFill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10" name="object 10"/>
          <p:cNvSpPr txBox="1"/>
          <p:nvPr/>
        </p:nvSpPr>
        <p:spPr>
          <a:xfrm>
            <a:off x="3914167" y="5046727"/>
            <a:ext cx="700088" cy="43473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sz="2700" spc="-30" dirty="0">
                <a:latin typeface="Calibri"/>
                <a:cs typeface="Calibri"/>
              </a:rPr>
              <a:t>have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197709" y="5036252"/>
            <a:ext cx="1234440" cy="534353"/>
          </a:xfrm>
          <a:custGeom>
            <a:avLst/>
            <a:gdLst/>
            <a:ahLst/>
            <a:cxnLst/>
            <a:rect l="l" t="t" r="r" b="b"/>
            <a:pathLst>
              <a:path w="822960" h="356235">
                <a:moveTo>
                  <a:pt x="763626" y="0"/>
                </a:moveTo>
                <a:lnTo>
                  <a:pt x="59331" y="0"/>
                </a:lnTo>
                <a:lnTo>
                  <a:pt x="36237" y="4662"/>
                </a:lnTo>
                <a:lnTo>
                  <a:pt x="17377" y="17377"/>
                </a:lnTo>
                <a:lnTo>
                  <a:pt x="4662" y="36237"/>
                </a:lnTo>
                <a:lnTo>
                  <a:pt x="0" y="59331"/>
                </a:lnTo>
                <a:lnTo>
                  <a:pt x="0" y="296655"/>
                </a:lnTo>
                <a:lnTo>
                  <a:pt x="4662" y="319750"/>
                </a:lnTo>
                <a:lnTo>
                  <a:pt x="17377" y="338610"/>
                </a:lnTo>
                <a:lnTo>
                  <a:pt x="36237" y="351325"/>
                </a:lnTo>
                <a:lnTo>
                  <a:pt x="59331" y="355988"/>
                </a:lnTo>
                <a:lnTo>
                  <a:pt x="763626" y="355988"/>
                </a:lnTo>
                <a:lnTo>
                  <a:pt x="786721" y="351325"/>
                </a:lnTo>
                <a:lnTo>
                  <a:pt x="805581" y="338610"/>
                </a:lnTo>
                <a:lnTo>
                  <a:pt x="818297" y="319750"/>
                </a:lnTo>
                <a:lnTo>
                  <a:pt x="822960" y="296655"/>
                </a:lnTo>
                <a:lnTo>
                  <a:pt x="822960" y="59331"/>
                </a:lnTo>
                <a:lnTo>
                  <a:pt x="818297" y="36237"/>
                </a:lnTo>
                <a:lnTo>
                  <a:pt x="805581" y="17377"/>
                </a:lnTo>
                <a:lnTo>
                  <a:pt x="786721" y="4662"/>
                </a:lnTo>
                <a:lnTo>
                  <a:pt x="763626" y="0"/>
                </a:lnTo>
                <a:close/>
              </a:path>
            </a:pathLst>
          </a:custGeom>
          <a:solidFill>
            <a:srgbClr val="8FAADC"/>
          </a:solidFill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12" name="object 12"/>
          <p:cNvSpPr txBox="1"/>
          <p:nvPr/>
        </p:nvSpPr>
        <p:spPr>
          <a:xfrm>
            <a:off x="5404163" y="5060443"/>
            <a:ext cx="821055" cy="43473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sz="2700" spc="-15" dirty="0">
                <a:latin typeface="Calibri"/>
                <a:cs typeface="Calibri"/>
              </a:rPr>
              <a:t>einen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6771324" y="5022247"/>
            <a:ext cx="1234440" cy="534353"/>
          </a:xfrm>
          <a:custGeom>
            <a:avLst/>
            <a:gdLst/>
            <a:ahLst/>
            <a:cxnLst/>
            <a:rect l="l" t="t" r="r" b="b"/>
            <a:pathLst>
              <a:path w="822960" h="356235">
                <a:moveTo>
                  <a:pt x="763626" y="0"/>
                </a:moveTo>
                <a:lnTo>
                  <a:pt x="59331" y="0"/>
                </a:lnTo>
                <a:lnTo>
                  <a:pt x="36237" y="4662"/>
                </a:lnTo>
                <a:lnTo>
                  <a:pt x="17377" y="17378"/>
                </a:lnTo>
                <a:lnTo>
                  <a:pt x="4662" y="36238"/>
                </a:lnTo>
                <a:lnTo>
                  <a:pt x="0" y="59333"/>
                </a:lnTo>
                <a:lnTo>
                  <a:pt x="0" y="296656"/>
                </a:lnTo>
                <a:lnTo>
                  <a:pt x="4662" y="319751"/>
                </a:lnTo>
                <a:lnTo>
                  <a:pt x="17377" y="338611"/>
                </a:lnTo>
                <a:lnTo>
                  <a:pt x="36237" y="351327"/>
                </a:lnTo>
                <a:lnTo>
                  <a:pt x="59331" y="355989"/>
                </a:lnTo>
                <a:lnTo>
                  <a:pt x="763626" y="355989"/>
                </a:lnTo>
                <a:lnTo>
                  <a:pt x="786721" y="351327"/>
                </a:lnTo>
                <a:lnTo>
                  <a:pt x="805581" y="338611"/>
                </a:lnTo>
                <a:lnTo>
                  <a:pt x="818297" y="319751"/>
                </a:lnTo>
                <a:lnTo>
                  <a:pt x="822959" y="296656"/>
                </a:lnTo>
                <a:lnTo>
                  <a:pt x="822959" y="59333"/>
                </a:lnTo>
                <a:lnTo>
                  <a:pt x="818297" y="36238"/>
                </a:lnTo>
                <a:lnTo>
                  <a:pt x="805581" y="17378"/>
                </a:lnTo>
                <a:lnTo>
                  <a:pt x="786721" y="4662"/>
                </a:lnTo>
                <a:lnTo>
                  <a:pt x="763626" y="0"/>
                </a:lnTo>
                <a:close/>
              </a:path>
            </a:pathLst>
          </a:custGeom>
          <a:solidFill>
            <a:srgbClr val="8FAADC"/>
          </a:solidFill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14" name="object 14"/>
          <p:cNvSpPr txBox="1"/>
          <p:nvPr/>
        </p:nvSpPr>
        <p:spPr>
          <a:xfrm>
            <a:off x="7025164" y="5046727"/>
            <a:ext cx="726758" cy="43473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sz="2700" spc="-15" dirty="0">
                <a:latin typeface="Calibri"/>
                <a:cs typeface="Calibri"/>
              </a:rPr>
              <a:t>apfel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8321801" y="5022247"/>
            <a:ext cx="1680210" cy="534353"/>
          </a:xfrm>
          <a:custGeom>
            <a:avLst/>
            <a:gdLst/>
            <a:ahLst/>
            <a:cxnLst/>
            <a:rect l="l" t="t" r="r" b="b"/>
            <a:pathLst>
              <a:path w="1120140" h="356235">
                <a:moveTo>
                  <a:pt x="1060282" y="0"/>
                </a:moveTo>
                <a:lnTo>
                  <a:pt x="59331" y="0"/>
                </a:lnTo>
                <a:lnTo>
                  <a:pt x="36237" y="4662"/>
                </a:lnTo>
                <a:lnTo>
                  <a:pt x="17377" y="17378"/>
                </a:lnTo>
                <a:lnTo>
                  <a:pt x="4662" y="36238"/>
                </a:lnTo>
                <a:lnTo>
                  <a:pt x="0" y="59333"/>
                </a:lnTo>
                <a:lnTo>
                  <a:pt x="0" y="296658"/>
                </a:lnTo>
                <a:lnTo>
                  <a:pt x="4662" y="319752"/>
                </a:lnTo>
                <a:lnTo>
                  <a:pt x="17377" y="338611"/>
                </a:lnTo>
                <a:lnTo>
                  <a:pt x="36237" y="351327"/>
                </a:lnTo>
                <a:lnTo>
                  <a:pt x="59331" y="355989"/>
                </a:lnTo>
                <a:lnTo>
                  <a:pt x="1060282" y="355989"/>
                </a:lnTo>
                <a:lnTo>
                  <a:pt x="1083377" y="351327"/>
                </a:lnTo>
                <a:lnTo>
                  <a:pt x="1102236" y="338611"/>
                </a:lnTo>
                <a:lnTo>
                  <a:pt x="1114951" y="319752"/>
                </a:lnTo>
                <a:lnTo>
                  <a:pt x="1119614" y="296658"/>
                </a:lnTo>
                <a:lnTo>
                  <a:pt x="1119614" y="59333"/>
                </a:lnTo>
                <a:lnTo>
                  <a:pt x="1114951" y="36238"/>
                </a:lnTo>
                <a:lnTo>
                  <a:pt x="1102236" y="17378"/>
                </a:lnTo>
                <a:lnTo>
                  <a:pt x="1083377" y="4662"/>
                </a:lnTo>
                <a:lnTo>
                  <a:pt x="1060282" y="0"/>
                </a:lnTo>
                <a:close/>
              </a:path>
            </a:pathLst>
          </a:custGeom>
          <a:solidFill>
            <a:srgbClr val="8FAADC"/>
          </a:solidFill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16" name="object 16"/>
          <p:cNvSpPr txBox="1"/>
          <p:nvPr/>
        </p:nvSpPr>
        <p:spPr>
          <a:xfrm>
            <a:off x="8502383" y="5046727"/>
            <a:ext cx="1318260" cy="43473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sz="2700" spc="-15" dirty="0">
                <a:latin typeface="Calibri"/>
                <a:cs typeface="Calibri"/>
              </a:rPr>
              <a:t>gegessen</a:t>
            </a:r>
            <a:endParaRPr sz="2700">
              <a:latin typeface="Calibri"/>
              <a:cs typeface="Calibri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363016" y="3667607"/>
            <a:ext cx="1597343" cy="403860"/>
            <a:chOff x="242010" y="2445071"/>
            <a:chExt cx="1064895" cy="269240"/>
          </a:xfrm>
        </p:grpSpPr>
        <p:sp>
          <p:nvSpPr>
            <p:cNvPr id="18" name="object 18"/>
            <p:cNvSpPr/>
            <p:nvPr/>
          </p:nvSpPr>
          <p:spPr>
            <a:xfrm>
              <a:off x="248348" y="2451429"/>
              <a:ext cx="1052195" cy="243840"/>
            </a:xfrm>
            <a:custGeom>
              <a:avLst/>
              <a:gdLst/>
              <a:ahLst/>
              <a:cxnLst/>
              <a:rect l="l" t="t" r="r" b="b"/>
              <a:pathLst>
                <a:path w="1052195" h="243839">
                  <a:moveTo>
                    <a:pt x="1051572" y="0"/>
                  </a:moveTo>
                  <a:lnTo>
                    <a:pt x="1051572" y="0"/>
                  </a:lnTo>
                  <a:lnTo>
                    <a:pt x="0" y="0"/>
                  </a:lnTo>
                  <a:lnTo>
                    <a:pt x="0" y="243840"/>
                  </a:lnTo>
                  <a:lnTo>
                    <a:pt x="1051572" y="243840"/>
                  </a:lnTo>
                  <a:lnTo>
                    <a:pt x="1051572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 sz="2700"/>
            </a:p>
          </p:txBody>
        </p:sp>
        <p:sp>
          <p:nvSpPr>
            <p:cNvPr id="19" name="object 19"/>
            <p:cNvSpPr/>
            <p:nvPr/>
          </p:nvSpPr>
          <p:spPr>
            <a:xfrm>
              <a:off x="242010" y="2445071"/>
              <a:ext cx="1064895" cy="269240"/>
            </a:xfrm>
            <a:custGeom>
              <a:avLst/>
              <a:gdLst/>
              <a:ahLst/>
              <a:cxnLst/>
              <a:rect l="l" t="t" r="r" b="b"/>
              <a:pathLst>
                <a:path w="1064895" h="269239">
                  <a:moveTo>
                    <a:pt x="214630" y="0"/>
                  </a:moveTo>
                  <a:lnTo>
                    <a:pt x="214630" y="269240"/>
                  </a:lnTo>
                </a:path>
                <a:path w="1064895" h="269239">
                  <a:moveTo>
                    <a:pt x="425453" y="0"/>
                  </a:moveTo>
                  <a:lnTo>
                    <a:pt x="425453" y="269240"/>
                  </a:lnTo>
                </a:path>
                <a:path w="1064895" h="269239">
                  <a:moveTo>
                    <a:pt x="636276" y="0"/>
                  </a:moveTo>
                  <a:lnTo>
                    <a:pt x="636276" y="269240"/>
                  </a:lnTo>
                </a:path>
                <a:path w="1064895" h="269239">
                  <a:moveTo>
                    <a:pt x="847099" y="0"/>
                  </a:moveTo>
                  <a:lnTo>
                    <a:pt x="847099" y="269240"/>
                  </a:lnTo>
                </a:path>
                <a:path w="1064895" h="269239">
                  <a:moveTo>
                    <a:pt x="6350" y="0"/>
                  </a:moveTo>
                  <a:lnTo>
                    <a:pt x="6350" y="269240"/>
                  </a:lnTo>
                </a:path>
                <a:path w="1064895" h="269239">
                  <a:moveTo>
                    <a:pt x="1057922" y="0"/>
                  </a:moveTo>
                  <a:lnTo>
                    <a:pt x="1057922" y="269240"/>
                  </a:lnTo>
                </a:path>
                <a:path w="1064895" h="269239">
                  <a:moveTo>
                    <a:pt x="0" y="6350"/>
                  </a:moveTo>
                  <a:lnTo>
                    <a:pt x="1064272" y="635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700"/>
            </a:p>
          </p:txBody>
        </p:sp>
        <p:sp>
          <p:nvSpPr>
            <p:cNvPr id="20" name="object 20"/>
            <p:cNvSpPr/>
            <p:nvPr/>
          </p:nvSpPr>
          <p:spPr>
            <a:xfrm>
              <a:off x="242010" y="2695261"/>
              <a:ext cx="1064895" cy="0"/>
            </a:xfrm>
            <a:custGeom>
              <a:avLst/>
              <a:gdLst/>
              <a:ahLst/>
              <a:cxnLst/>
              <a:rect l="l" t="t" r="r" b="b"/>
              <a:pathLst>
                <a:path w="1064895">
                  <a:moveTo>
                    <a:pt x="0" y="0"/>
                  </a:moveTo>
                  <a:lnTo>
                    <a:pt x="1064272" y="0"/>
                  </a:lnTo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700"/>
            </a:p>
          </p:txBody>
        </p:sp>
      </p:grpSp>
      <p:grpSp>
        <p:nvGrpSpPr>
          <p:cNvPr id="21" name="object 21"/>
          <p:cNvGrpSpPr/>
          <p:nvPr/>
        </p:nvGrpSpPr>
        <p:grpSpPr>
          <a:xfrm>
            <a:off x="2077502" y="3026576"/>
            <a:ext cx="1597343" cy="403860"/>
            <a:chOff x="1385001" y="2017717"/>
            <a:chExt cx="1064895" cy="269240"/>
          </a:xfrm>
        </p:grpSpPr>
        <p:sp>
          <p:nvSpPr>
            <p:cNvPr id="22" name="object 22"/>
            <p:cNvSpPr/>
            <p:nvPr/>
          </p:nvSpPr>
          <p:spPr>
            <a:xfrm>
              <a:off x="1391348" y="2024074"/>
              <a:ext cx="1052195" cy="243840"/>
            </a:xfrm>
            <a:custGeom>
              <a:avLst/>
              <a:gdLst/>
              <a:ahLst/>
              <a:cxnLst/>
              <a:rect l="l" t="t" r="r" b="b"/>
              <a:pathLst>
                <a:path w="1052195" h="243839">
                  <a:moveTo>
                    <a:pt x="1051572" y="0"/>
                  </a:moveTo>
                  <a:lnTo>
                    <a:pt x="1051572" y="0"/>
                  </a:lnTo>
                  <a:lnTo>
                    <a:pt x="0" y="0"/>
                  </a:lnTo>
                  <a:lnTo>
                    <a:pt x="0" y="243840"/>
                  </a:lnTo>
                  <a:lnTo>
                    <a:pt x="1051572" y="243840"/>
                  </a:lnTo>
                  <a:lnTo>
                    <a:pt x="1051572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 sz="2700"/>
            </a:p>
          </p:txBody>
        </p:sp>
        <p:sp>
          <p:nvSpPr>
            <p:cNvPr id="23" name="object 23"/>
            <p:cNvSpPr/>
            <p:nvPr/>
          </p:nvSpPr>
          <p:spPr>
            <a:xfrm>
              <a:off x="1385001" y="2017717"/>
              <a:ext cx="1064895" cy="269240"/>
            </a:xfrm>
            <a:custGeom>
              <a:avLst/>
              <a:gdLst/>
              <a:ahLst/>
              <a:cxnLst/>
              <a:rect l="l" t="t" r="r" b="b"/>
              <a:pathLst>
                <a:path w="1064895" h="269239">
                  <a:moveTo>
                    <a:pt x="214630" y="0"/>
                  </a:moveTo>
                  <a:lnTo>
                    <a:pt x="214630" y="269240"/>
                  </a:lnTo>
                </a:path>
                <a:path w="1064895" h="269239">
                  <a:moveTo>
                    <a:pt x="425453" y="0"/>
                  </a:moveTo>
                  <a:lnTo>
                    <a:pt x="425453" y="269240"/>
                  </a:lnTo>
                </a:path>
                <a:path w="1064895" h="269239">
                  <a:moveTo>
                    <a:pt x="636276" y="0"/>
                  </a:moveTo>
                  <a:lnTo>
                    <a:pt x="636276" y="269240"/>
                  </a:lnTo>
                </a:path>
                <a:path w="1064895" h="269239">
                  <a:moveTo>
                    <a:pt x="847099" y="0"/>
                  </a:moveTo>
                  <a:lnTo>
                    <a:pt x="847099" y="269240"/>
                  </a:lnTo>
                </a:path>
                <a:path w="1064895" h="269239">
                  <a:moveTo>
                    <a:pt x="6350" y="0"/>
                  </a:moveTo>
                  <a:lnTo>
                    <a:pt x="6350" y="269240"/>
                  </a:lnTo>
                </a:path>
                <a:path w="1064895" h="269239">
                  <a:moveTo>
                    <a:pt x="1057922" y="0"/>
                  </a:moveTo>
                  <a:lnTo>
                    <a:pt x="1057922" y="269240"/>
                  </a:lnTo>
                </a:path>
                <a:path w="1064895" h="269239">
                  <a:moveTo>
                    <a:pt x="0" y="6350"/>
                  </a:moveTo>
                  <a:lnTo>
                    <a:pt x="1064272" y="635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700"/>
            </a:p>
          </p:txBody>
        </p:sp>
        <p:sp>
          <p:nvSpPr>
            <p:cNvPr id="24" name="object 24"/>
            <p:cNvSpPr/>
            <p:nvPr/>
          </p:nvSpPr>
          <p:spPr>
            <a:xfrm>
              <a:off x="1385001" y="2267907"/>
              <a:ext cx="1064895" cy="0"/>
            </a:xfrm>
            <a:custGeom>
              <a:avLst/>
              <a:gdLst/>
              <a:ahLst/>
              <a:cxnLst/>
              <a:rect l="l" t="t" r="r" b="b"/>
              <a:pathLst>
                <a:path w="1064895">
                  <a:moveTo>
                    <a:pt x="0" y="0"/>
                  </a:moveTo>
                  <a:lnTo>
                    <a:pt x="1064272" y="0"/>
                  </a:lnTo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700"/>
            </a:p>
          </p:txBody>
        </p:sp>
      </p:grpSp>
      <p:grpSp>
        <p:nvGrpSpPr>
          <p:cNvPr id="25" name="object 25"/>
          <p:cNvGrpSpPr/>
          <p:nvPr/>
        </p:nvGrpSpPr>
        <p:grpSpPr>
          <a:xfrm>
            <a:off x="3472397" y="3654630"/>
            <a:ext cx="1597343" cy="403860"/>
            <a:chOff x="2314931" y="2436420"/>
            <a:chExt cx="1064895" cy="269240"/>
          </a:xfrm>
        </p:grpSpPr>
        <p:sp>
          <p:nvSpPr>
            <p:cNvPr id="26" name="object 26"/>
            <p:cNvSpPr/>
            <p:nvPr/>
          </p:nvSpPr>
          <p:spPr>
            <a:xfrm>
              <a:off x="2321280" y="2442781"/>
              <a:ext cx="1052195" cy="243840"/>
            </a:xfrm>
            <a:custGeom>
              <a:avLst/>
              <a:gdLst/>
              <a:ahLst/>
              <a:cxnLst/>
              <a:rect l="l" t="t" r="r" b="b"/>
              <a:pathLst>
                <a:path w="1052195" h="243839">
                  <a:moveTo>
                    <a:pt x="1051572" y="0"/>
                  </a:moveTo>
                  <a:lnTo>
                    <a:pt x="1051572" y="0"/>
                  </a:lnTo>
                  <a:lnTo>
                    <a:pt x="0" y="0"/>
                  </a:lnTo>
                  <a:lnTo>
                    <a:pt x="0" y="243840"/>
                  </a:lnTo>
                  <a:lnTo>
                    <a:pt x="1051572" y="243840"/>
                  </a:lnTo>
                  <a:lnTo>
                    <a:pt x="1051572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 sz="2700"/>
            </a:p>
          </p:txBody>
        </p:sp>
        <p:sp>
          <p:nvSpPr>
            <p:cNvPr id="27" name="object 27"/>
            <p:cNvSpPr/>
            <p:nvPr/>
          </p:nvSpPr>
          <p:spPr>
            <a:xfrm>
              <a:off x="2314931" y="2436420"/>
              <a:ext cx="1064895" cy="269240"/>
            </a:xfrm>
            <a:custGeom>
              <a:avLst/>
              <a:gdLst/>
              <a:ahLst/>
              <a:cxnLst/>
              <a:rect l="l" t="t" r="r" b="b"/>
              <a:pathLst>
                <a:path w="1064895" h="269239">
                  <a:moveTo>
                    <a:pt x="214630" y="0"/>
                  </a:moveTo>
                  <a:lnTo>
                    <a:pt x="214630" y="269240"/>
                  </a:lnTo>
                </a:path>
                <a:path w="1064895" h="269239">
                  <a:moveTo>
                    <a:pt x="425453" y="0"/>
                  </a:moveTo>
                  <a:lnTo>
                    <a:pt x="425453" y="269240"/>
                  </a:lnTo>
                </a:path>
                <a:path w="1064895" h="269239">
                  <a:moveTo>
                    <a:pt x="636276" y="0"/>
                  </a:moveTo>
                  <a:lnTo>
                    <a:pt x="636276" y="269240"/>
                  </a:lnTo>
                </a:path>
                <a:path w="1064895" h="269239">
                  <a:moveTo>
                    <a:pt x="847099" y="0"/>
                  </a:moveTo>
                  <a:lnTo>
                    <a:pt x="847099" y="269240"/>
                  </a:lnTo>
                </a:path>
                <a:path w="1064895" h="269239">
                  <a:moveTo>
                    <a:pt x="6350" y="0"/>
                  </a:moveTo>
                  <a:lnTo>
                    <a:pt x="6350" y="269240"/>
                  </a:lnTo>
                </a:path>
                <a:path w="1064895" h="269239">
                  <a:moveTo>
                    <a:pt x="1057922" y="0"/>
                  </a:moveTo>
                  <a:lnTo>
                    <a:pt x="1057922" y="269240"/>
                  </a:lnTo>
                </a:path>
                <a:path w="1064895" h="269239">
                  <a:moveTo>
                    <a:pt x="0" y="6350"/>
                  </a:moveTo>
                  <a:lnTo>
                    <a:pt x="1064272" y="635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700"/>
            </a:p>
          </p:txBody>
        </p:sp>
        <p:sp>
          <p:nvSpPr>
            <p:cNvPr id="28" name="object 28"/>
            <p:cNvSpPr/>
            <p:nvPr/>
          </p:nvSpPr>
          <p:spPr>
            <a:xfrm>
              <a:off x="2314931" y="2686610"/>
              <a:ext cx="1064895" cy="0"/>
            </a:xfrm>
            <a:custGeom>
              <a:avLst/>
              <a:gdLst/>
              <a:ahLst/>
              <a:cxnLst/>
              <a:rect l="l" t="t" r="r" b="b"/>
              <a:pathLst>
                <a:path w="1064895">
                  <a:moveTo>
                    <a:pt x="0" y="0"/>
                  </a:moveTo>
                  <a:lnTo>
                    <a:pt x="1064272" y="0"/>
                  </a:lnTo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700"/>
            </a:p>
          </p:txBody>
        </p:sp>
      </p:grpSp>
      <p:grpSp>
        <p:nvGrpSpPr>
          <p:cNvPr id="29" name="object 29"/>
          <p:cNvGrpSpPr/>
          <p:nvPr/>
        </p:nvGrpSpPr>
        <p:grpSpPr>
          <a:xfrm>
            <a:off x="5092798" y="3046481"/>
            <a:ext cx="1597343" cy="403860"/>
            <a:chOff x="3395198" y="2030987"/>
            <a:chExt cx="1064895" cy="269240"/>
          </a:xfrm>
        </p:grpSpPr>
        <p:sp>
          <p:nvSpPr>
            <p:cNvPr id="30" name="object 30"/>
            <p:cNvSpPr/>
            <p:nvPr/>
          </p:nvSpPr>
          <p:spPr>
            <a:xfrm>
              <a:off x="3401542" y="2037346"/>
              <a:ext cx="1052195" cy="243840"/>
            </a:xfrm>
            <a:custGeom>
              <a:avLst/>
              <a:gdLst/>
              <a:ahLst/>
              <a:cxnLst/>
              <a:rect l="l" t="t" r="r" b="b"/>
              <a:pathLst>
                <a:path w="1052195" h="243839">
                  <a:moveTo>
                    <a:pt x="629920" y="0"/>
                  </a:moveTo>
                  <a:lnTo>
                    <a:pt x="419100" y="0"/>
                  </a:lnTo>
                  <a:lnTo>
                    <a:pt x="208280" y="0"/>
                  </a:lnTo>
                  <a:lnTo>
                    <a:pt x="0" y="0"/>
                  </a:lnTo>
                  <a:lnTo>
                    <a:pt x="0" y="243840"/>
                  </a:lnTo>
                  <a:lnTo>
                    <a:pt x="208280" y="243840"/>
                  </a:lnTo>
                  <a:lnTo>
                    <a:pt x="419100" y="243840"/>
                  </a:lnTo>
                  <a:lnTo>
                    <a:pt x="629920" y="243840"/>
                  </a:lnTo>
                  <a:lnTo>
                    <a:pt x="629920" y="0"/>
                  </a:lnTo>
                  <a:close/>
                </a:path>
                <a:path w="1052195" h="243839">
                  <a:moveTo>
                    <a:pt x="1051572" y="0"/>
                  </a:moveTo>
                  <a:lnTo>
                    <a:pt x="840752" y="0"/>
                  </a:lnTo>
                  <a:lnTo>
                    <a:pt x="629932" y="0"/>
                  </a:lnTo>
                  <a:lnTo>
                    <a:pt x="629932" y="243840"/>
                  </a:lnTo>
                  <a:lnTo>
                    <a:pt x="840752" y="243840"/>
                  </a:lnTo>
                  <a:lnTo>
                    <a:pt x="1051572" y="243840"/>
                  </a:lnTo>
                  <a:lnTo>
                    <a:pt x="1051572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 sz="2700"/>
            </a:p>
          </p:txBody>
        </p:sp>
        <p:sp>
          <p:nvSpPr>
            <p:cNvPr id="31" name="object 31"/>
            <p:cNvSpPr/>
            <p:nvPr/>
          </p:nvSpPr>
          <p:spPr>
            <a:xfrm>
              <a:off x="3395198" y="2030987"/>
              <a:ext cx="1064895" cy="269240"/>
            </a:xfrm>
            <a:custGeom>
              <a:avLst/>
              <a:gdLst/>
              <a:ahLst/>
              <a:cxnLst/>
              <a:rect l="l" t="t" r="r" b="b"/>
              <a:pathLst>
                <a:path w="1064895" h="269239">
                  <a:moveTo>
                    <a:pt x="214630" y="0"/>
                  </a:moveTo>
                  <a:lnTo>
                    <a:pt x="214630" y="269240"/>
                  </a:lnTo>
                </a:path>
                <a:path w="1064895" h="269239">
                  <a:moveTo>
                    <a:pt x="425453" y="0"/>
                  </a:moveTo>
                  <a:lnTo>
                    <a:pt x="425453" y="269240"/>
                  </a:lnTo>
                </a:path>
                <a:path w="1064895" h="269239">
                  <a:moveTo>
                    <a:pt x="636276" y="0"/>
                  </a:moveTo>
                  <a:lnTo>
                    <a:pt x="636276" y="269240"/>
                  </a:lnTo>
                </a:path>
                <a:path w="1064895" h="269239">
                  <a:moveTo>
                    <a:pt x="847099" y="0"/>
                  </a:moveTo>
                  <a:lnTo>
                    <a:pt x="847099" y="269240"/>
                  </a:lnTo>
                </a:path>
                <a:path w="1064895" h="269239">
                  <a:moveTo>
                    <a:pt x="6350" y="0"/>
                  </a:moveTo>
                  <a:lnTo>
                    <a:pt x="6350" y="269240"/>
                  </a:lnTo>
                </a:path>
                <a:path w="1064895" h="269239">
                  <a:moveTo>
                    <a:pt x="1057922" y="0"/>
                  </a:moveTo>
                  <a:lnTo>
                    <a:pt x="1057922" y="269240"/>
                  </a:lnTo>
                </a:path>
                <a:path w="1064895" h="269239">
                  <a:moveTo>
                    <a:pt x="0" y="6350"/>
                  </a:moveTo>
                  <a:lnTo>
                    <a:pt x="1064272" y="635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700"/>
            </a:p>
          </p:txBody>
        </p:sp>
        <p:sp>
          <p:nvSpPr>
            <p:cNvPr id="32" name="object 32"/>
            <p:cNvSpPr/>
            <p:nvPr/>
          </p:nvSpPr>
          <p:spPr>
            <a:xfrm>
              <a:off x="3395198" y="2281177"/>
              <a:ext cx="1064895" cy="0"/>
            </a:xfrm>
            <a:custGeom>
              <a:avLst/>
              <a:gdLst/>
              <a:ahLst/>
              <a:cxnLst/>
              <a:rect l="l" t="t" r="r" b="b"/>
              <a:pathLst>
                <a:path w="1064895">
                  <a:moveTo>
                    <a:pt x="0" y="0"/>
                  </a:moveTo>
                  <a:lnTo>
                    <a:pt x="1064272" y="0"/>
                  </a:lnTo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700"/>
            </a:p>
          </p:txBody>
        </p:sp>
      </p:grpSp>
      <p:grpSp>
        <p:nvGrpSpPr>
          <p:cNvPr id="33" name="object 33"/>
          <p:cNvGrpSpPr/>
          <p:nvPr/>
        </p:nvGrpSpPr>
        <p:grpSpPr>
          <a:xfrm>
            <a:off x="6607279" y="3612843"/>
            <a:ext cx="1597343" cy="403860"/>
            <a:chOff x="4404852" y="2408562"/>
            <a:chExt cx="1064895" cy="269240"/>
          </a:xfrm>
        </p:grpSpPr>
        <p:sp>
          <p:nvSpPr>
            <p:cNvPr id="34" name="object 34"/>
            <p:cNvSpPr/>
            <p:nvPr/>
          </p:nvSpPr>
          <p:spPr>
            <a:xfrm>
              <a:off x="4411192" y="2414917"/>
              <a:ext cx="1052195" cy="243840"/>
            </a:xfrm>
            <a:custGeom>
              <a:avLst/>
              <a:gdLst/>
              <a:ahLst/>
              <a:cxnLst/>
              <a:rect l="l" t="t" r="r" b="b"/>
              <a:pathLst>
                <a:path w="1052195" h="243839">
                  <a:moveTo>
                    <a:pt x="1051572" y="0"/>
                  </a:moveTo>
                  <a:lnTo>
                    <a:pt x="1051572" y="0"/>
                  </a:lnTo>
                  <a:lnTo>
                    <a:pt x="0" y="0"/>
                  </a:lnTo>
                  <a:lnTo>
                    <a:pt x="0" y="243840"/>
                  </a:lnTo>
                  <a:lnTo>
                    <a:pt x="1051572" y="243840"/>
                  </a:lnTo>
                  <a:lnTo>
                    <a:pt x="1051572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 sz="2700"/>
            </a:p>
          </p:txBody>
        </p:sp>
        <p:sp>
          <p:nvSpPr>
            <p:cNvPr id="35" name="object 35"/>
            <p:cNvSpPr/>
            <p:nvPr/>
          </p:nvSpPr>
          <p:spPr>
            <a:xfrm>
              <a:off x="4404852" y="2408562"/>
              <a:ext cx="1064895" cy="269240"/>
            </a:xfrm>
            <a:custGeom>
              <a:avLst/>
              <a:gdLst/>
              <a:ahLst/>
              <a:cxnLst/>
              <a:rect l="l" t="t" r="r" b="b"/>
              <a:pathLst>
                <a:path w="1064895" h="269239">
                  <a:moveTo>
                    <a:pt x="214630" y="0"/>
                  </a:moveTo>
                  <a:lnTo>
                    <a:pt x="214630" y="269240"/>
                  </a:lnTo>
                </a:path>
                <a:path w="1064895" h="269239">
                  <a:moveTo>
                    <a:pt x="425453" y="0"/>
                  </a:moveTo>
                  <a:lnTo>
                    <a:pt x="425453" y="269240"/>
                  </a:lnTo>
                </a:path>
                <a:path w="1064895" h="269239">
                  <a:moveTo>
                    <a:pt x="636276" y="0"/>
                  </a:moveTo>
                  <a:lnTo>
                    <a:pt x="636276" y="269240"/>
                  </a:lnTo>
                </a:path>
                <a:path w="1064895" h="269239">
                  <a:moveTo>
                    <a:pt x="847099" y="0"/>
                  </a:moveTo>
                  <a:lnTo>
                    <a:pt x="847099" y="269240"/>
                  </a:lnTo>
                </a:path>
                <a:path w="1064895" h="269239">
                  <a:moveTo>
                    <a:pt x="6350" y="0"/>
                  </a:moveTo>
                  <a:lnTo>
                    <a:pt x="6350" y="269240"/>
                  </a:lnTo>
                </a:path>
                <a:path w="1064895" h="269239">
                  <a:moveTo>
                    <a:pt x="1057922" y="0"/>
                  </a:moveTo>
                  <a:lnTo>
                    <a:pt x="1057922" y="269240"/>
                  </a:lnTo>
                </a:path>
                <a:path w="1064895" h="269239">
                  <a:moveTo>
                    <a:pt x="0" y="6350"/>
                  </a:moveTo>
                  <a:lnTo>
                    <a:pt x="1064272" y="635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700"/>
            </a:p>
          </p:txBody>
        </p:sp>
        <p:sp>
          <p:nvSpPr>
            <p:cNvPr id="36" name="object 36"/>
            <p:cNvSpPr/>
            <p:nvPr/>
          </p:nvSpPr>
          <p:spPr>
            <a:xfrm>
              <a:off x="4404852" y="2658752"/>
              <a:ext cx="1064895" cy="0"/>
            </a:xfrm>
            <a:custGeom>
              <a:avLst/>
              <a:gdLst/>
              <a:ahLst/>
              <a:cxnLst/>
              <a:rect l="l" t="t" r="r" b="b"/>
              <a:pathLst>
                <a:path w="1064895">
                  <a:moveTo>
                    <a:pt x="0" y="0"/>
                  </a:moveTo>
                  <a:lnTo>
                    <a:pt x="1064272" y="0"/>
                  </a:lnTo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700"/>
            </a:p>
          </p:txBody>
        </p:sp>
      </p:grpSp>
      <p:sp>
        <p:nvSpPr>
          <p:cNvPr id="37" name="object 37"/>
          <p:cNvSpPr/>
          <p:nvPr/>
        </p:nvSpPr>
        <p:spPr>
          <a:xfrm>
            <a:off x="10317263" y="5029808"/>
            <a:ext cx="1234440" cy="534353"/>
          </a:xfrm>
          <a:custGeom>
            <a:avLst/>
            <a:gdLst/>
            <a:ahLst/>
            <a:cxnLst/>
            <a:rect l="l" t="t" r="r" b="b"/>
            <a:pathLst>
              <a:path w="822959" h="356235">
                <a:moveTo>
                  <a:pt x="763626" y="0"/>
                </a:moveTo>
                <a:lnTo>
                  <a:pt x="59331" y="0"/>
                </a:lnTo>
                <a:lnTo>
                  <a:pt x="36237" y="4662"/>
                </a:lnTo>
                <a:lnTo>
                  <a:pt x="17377" y="17378"/>
                </a:lnTo>
                <a:lnTo>
                  <a:pt x="4662" y="36238"/>
                </a:lnTo>
                <a:lnTo>
                  <a:pt x="0" y="59333"/>
                </a:lnTo>
                <a:lnTo>
                  <a:pt x="0" y="296656"/>
                </a:lnTo>
                <a:lnTo>
                  <a:pt x="4662" y="319751"/>
                </a:lnTo>
                <a:lnTo>
                  <a:pt x="17377" y="338610"/>
                </a:lnTo>
                <a:lnTo>
                  <a:pt x="36237" y="351326"/>
                </a:lnTo>
                <a:lnTo>
                  <a:pt x="59331" y="355988"/>
                </a:lnTo>
                <a:lnTo>
                  <a:pt x="763626" y="355988"/>
                </a:lnTo>
                <a:lnTo>
                  <a:pt x="786721" y="351326"/>
                </a:lnTo>
                <a:lnTo>
                  <a:pt x="805581" y="338610"/>
                </a:lnTo>
                <a:lnTo>
                  <a:pt x="818297" y="319751"/>
                </a:lnTo>
                <a:lnTo>
                  <a:pt x="822959" y="296656"/>
                </a:lnTo>
                <a:lnTo>
                  <a:pt x="822959" y="59333"/>
                </a:lnTo>
                <a:lnTo>
                  <a:pt x="818297" y="36238"/>
                </a:lnTo>
                <a:lnTo>
                  <a:pt x="805581" y="17378"/>
                </a:lnTo>
                <a:lnTo>
                  <a:pt x="786721" y="4662"/>
                </a:lnTo>
                <a:lnTo>
                  <a:pt x="763626" y="0"/>
                </a:lnTo>
                <a:close/>
              </a:path>
            </a:pathLst>
          </a:custGeom>
          <a:solidFill>
            <a:srgbClr val="8FAADC"/>
          </a:solidFill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38" name="object 38"/>
          <p:cNvSpPr txBox="1"/>
          <p:nvPr/>
        </p:nvSpPr>
        <p:spPr>
          <a:xfrm>
            <a:off x="10501095" y="5051299"/>
            <a:ext cx="866775" cy="43473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sz="2700" spc="-15" dirty="0">
                <a:latin typeface="Calibri"/>
                <a:cs typeface="Calibri"/>
              </a:rPr>
              <a:t>&lt;eos&gt;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415998" y="5036252"/>
            <a:ext cx="1234440" cy="534353"/>
          </a:xfrm>
          <a:custGeom>
            <a:avLst/>
            <a:gdLst/>
            <a:ahLst/>
            <a:cxnLst/>
            <a:rect l="l" t="t" r="r" b="b"/>
            <a:pathLst>
              <a:path w="822960" h="356235">
                <a:moveTo>
                  <a:pt x="763627" y="0"/>
                </a:moveTo>
                <a:lnTo>
                  <a:pt x="59332" y="0"/>
                </a:lnTo>
                <a:lnTo>
                  <a:pt x="36237" y="4662"/>
                </a:lnTo>
                <a:lnTo>
                  <a:pt x="17378" y="17377"/>
                </a:lnTo>
                <a:lnTo>
                  <a:pt x="4662" y="36237"/>
                </a:lnTo>
                <a:lnTo>
                  <a:pt x="0" y="59331"/>
                </a:lnTo>
                <a:lnTo>
                  <a:pt x="0" y="296655"/>
                </a:lnTo>
                <a:lnTo>
                  <a:pt x="4662" y="319750"/>
                </a:lnTo>
                <a:lnTo>
                  <a:pt x="17378" y="338610"/>
                </a:lnTo>
                <a:lnTo>
                  <a:pt x="36237" y="351325"/>
                </a:lnTo>
                <a:lnTo>
                  <a:pt x="59332" y="355988"/>
                </a:lnTo>
                <a:lnTo>
                  <a:pt x="763627" y="355988"/>
                </a:lnTo>
                <a:lnTo>
                  <a:pt x="786722" y="351325"/>
                </a:lnTo>
                <a:lnTo>
                  <a:pt x="805581" y="338610"/>
                </a:lnTo>
                <a:lnTo>
                  <a:pt x="818297" y="319750"/>
                </a:lnTo>
                <a:lnTo>
                  <a:pt x="822960" y="296655"/>
                </a:lnTo>
                <a:lnTo>
                  <a:pt x="822960" y="59331"/>
                </a:lnTo>
                <a:lnTo>
                  <a:pt x="818297" y="36237"/>
                </a:lnTo>
                <a:lnTo>
                  <a:pt x="805581" y="17377"/>
                </a:lnTo>
                <a:lnTo>
                  <a:pt x="786722" y="4662"/>
                </a:lnTo>
                <a:lnTo>
                  <a:pt x="763627" y="0"/>
                </a:lnTo>
                <a:close/>
              </a:path>
            </a:pathLst>
          </a:custGeom>
          <a:solidFill>
            <a:srgbClr val="8FAADC"/>
          </a:solidFill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40" name="object 40"/>
          <p:cNvSpPr txBox="1"/>
          <p:nvPr/>
        </p:nvSpPr>
        <p:spPr>
          <a:xfrm>
            <a:off x="609356" y="5036059"/>
            <a:ext cx="847725" cy="480901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sz="2700" spc="-15" dirty="0">
                <a:latin typeface="Calibri"/>
                <a:cs typeface="Calibri"/>
              </a:rPr>
              <a:t>&lt;sos</a:t>
            </a:r>
            <a:r>
              <a:rPr sz="3000" spc="-15" dirty="0">
                <a:latin typeface="Calibri"/>
                <a:cs typeface="Calibri"/>
              </a:rPr>
              <a:t>&gt;</a:t>
            </a:r>
            <a:endParaRPr sz="3000">
              <a:latin typeface="Calibri"/>
              <a:cs typeface="Calibri"/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8121469" y="3052119"/>
            <a:ext cx="1597343" cy="403860"/>
            <a:chOff x="5414312" y="2034746"/>
            <a:chExt cx="1064895" cy="269240"/>
          </a:xfrm>
        </p:grpSpPr>
        <p:sp>
          <p:nvSpPr>
            <p:cNvPr id="42" name="object 42"/>
            <p:cNvSpPr/>
            <p:nvPr/>
          </p:nvSpPr>
          <p:spPr>
            <a:xfrm>
              <a:off x="5420652" y="2041105"/>
              <a:ext cx="1052195" cy="243840"/>
            </a:xfrm>
            <a:custGeom>
              <a:avLst/>
              <a:gdLst/>
              <a:ahLst/>
              <a:cxnLst/>
              <a:rect l="l" t="t" r="r" b="b"/>
              <a:pathLst>
                <a:path w="1052195" h="243839">
                  <a:moveTo>
                    <a:pt x="1051572" y="0"/>
                  </a:moveTo>
                  <a:lnTo>
                    <a:pt x="1051572" y="0"/>
                  </a:lnTo>
                  <a:lnTo>
                    <a:pt x="0" y="0"/>
                  </a:lnTo>
                  <a:lnTo>
                    <a:pt x="0" y="243840"/>
                  </a:lnTo>
                  <a:lnTo>
                    <a:pt x="1051572" y="243840"/>
                  </a:lnTo>
                  <a:lnTo>
                    <a:pt x="1051572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 sz="2700"/>
            </a:p>
          </p:txBody>
        </p:sp>
        <p:sp>
          <p:nvSpPr>
            <p:cNvPr id="43" name="object 43"/>
            <p:cNvSpPr/>
            <p:nvPr/>
          </p:nvSpPr>
          <p:spPr>
            <a:xfrm>
              <a:off x="5414312" y="2034746"/>
              <a:ext cx="1064895" cy="269240"/>
            </a:xfrm>
            <a:custGeom>
              <a:avLst/>
              <a:gdLst/>
              <a:ahLst/>
              <a:cxnLst/>
              <a:rect l="l" t="t" r="r" b="b"/>
              <a:pathLst>
                <a:path w="1064895" h="269239">
                  <a:moveTo>
                    <a:pt x="214630" y="0"/>
                  </a:moveTo>
                  <a:lnTo>
                    <a:pt x="214630" y="269240"/>
                  </a:lnTo>
                </a:path>
                <a:path w="1064895" h="269239">
                  <a:moveTo>
                    <a:pt x="425453" y="0"/>
                  </a:moveTo>
                  <a:lnTo>
                    <a:pt x="425453" y="269240"/>
                  </a:lnTo>
                </a:path>
                <a:path w="1064895" h="269239">
                  <a:moveTo>
                    <a:pt x="636276" y="0"/>
                  </a:moveTo>
                  <a:lnTo>
                    <a:pt x="636276" y="269240"/>
                  </a:lnTo>
                </a:path>
                <a:path w="1064895" h="269239">
                  <a:moveTo>
                    <a:pt x="847099" y="0"/>
                  </a:moveTo>
                  <a:lnTo>
                    <a:pt x="847099" y="269240"/>
                  </a:lnTo>
                </a:path>
                <a:path w="1064895" h="269239">
                  <a:moveTo>
                    <a:pt x="6350" y="0"/>
                  </a:moveTo>
                  <a:lnTo>
                    <a:pt x="6350" y="269240"/>
                  </a:lnTo>
                </a:path>
                <a:path w="1064895" h="269239">
                  <a:moveTo>
                    <a:pt x="1057922" y="0"/>
                  </a:moveTo>
                  <a:lnTo>
                    <a:pt x="1057922" y="269240"/>
                  </a:lnTo>
                </a:path>
                <a:path w="1064895" h="269239">
                  <a:moveTo>
                    <a:pt x="0" y="6350"/>
                  </a:moveTo>
                  <a:lnTo>
                    <a:pt x="1064272" y="635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700"/>
            </a:p>
          </p:txBody>
        </p:sp>
        <p:sp>
          <p:nvSpPr>
            <p:cNvPr id="44" name="object 44"/>
            <p:cNvSpPr/>
            <p:nvPr/>
          </p:nvSpPr>
          <p:spPr>
            <a:xfrm>
              <a:off x="5414312" y="2284936"/>
              <a:ext cx="1064895" cy="0"/>
            </a:xfrm>
            <a:custGeom>
              <a:avLst/>
              <a:gdLst/>
              <a:ahLst/>
              <a:cxnLst/>
              <a:rect l="l" t="t" r="r" b="b"/>
              <a:pathLst>
                <a:path w="1064895">
                  <a:moveTo>
                    <a:pt x="0" y="0"/>
                  </a:moveTo>
                  <a:lnTo>
                    <a:pt x="1064272" y="0"/>
                  </a:lnTo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700"/>
            </a:p>
          </p:txBody>
        </p:sp>
      </p:grpSp>
      <p:grpSp>
        <p:nvGrpSpPr>
          <p:cNvPr id="45" name="object 45"/>
          <p:cNvGrpSpPr/>
          <p:nvPr/>
        </p:nvGrpSpPr>
        <p:grpSpPr>
          <a:xfrm>
            <a:off x="9940723" y="3562098"/>
            <a:ext cx="1597343" cy="403860"/>
            <a:chOff x="6627148" y="2374732"/>
            <a:chExt cx="1064895" cy="269240"/>
          </a:xfrm>
        </p:grpSpPr>
        <p:sp>
          <p:nvSpPr>
            <p:cNvPr id="46" name="object 46"/>
            <p:cNvSpPr/>
            <p:nvPr/>
          </p:nvSpPr>
          <p:spPr>
            <a:xfrm>
              <a:off x="6633489" y="2381084"/>
              <a:ext cx="1052195" cy="243840"/>
            </a:xfrm>
            <a:custGeom>
              <a:avLst/>
              <a:gdLst/>
              <a:ahLst/>
              <a:cxnLst/>
              <a:rect l="l" t="t" r="r" b="b"/>
              <a:pathLst>
                <a:path w="1052195" h="243839">
                  <a:moveTo>
                    <a:pt x="1051572" y="0"/>
                  </a:moveTo>
                  <a:lnTo>
                    <a:pt x="1051572" y="0"/>
                  </a:lnTo>
                  <a:lnTo>
                    <a:pt x="0" y="0"/>
                  </a:lnTo>
                  <a:lnTo>
                    <a:pt x="0" y="243840"/>
                  </a:lnTo>
                  <a:lnTo>
                    <a:pt x="1051572" y="243840"/>
                  </a:lnTo>
                  <a:lnTo>
                    <a:pt x="1051572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 sz="2700"/>
            </a:p>
          </p:txBody>
        </p:sp>
        <p:sp>
          <p:nvSpPr>
            <p:cNvPr id="47" name="object 47"/>
            <p:cNvSpPr/>
            <p:nvPr/>
          </p:nvSpPr>
          <p:spPr>
            <a:xfrm>
              <a:off x="6627148" y="2374732"/>
              <a:ext cx="1064895" cy="269240"/>
            </a:xfrm>
            <a:custGeom>
              <a:avLst/>
              <a:gdLst/>
              <a:ahLst/>
              <a:cxnLst/>
              <a:rect l="l" t="t" r="r" b="b"/>
              <a:pathLst>
                <a:path w="1064895" h="269239">
                  <a:moveTo>
                    <a:pt x="214630" y="0"/>
                  </a:moveTo>
                  <a:lnTo>
                    <a:pt x="214630" y="269240"/>
                  </a:lnTo>
                </a:path>
                <a:path w="1064895" h="269239">
                  <a:moveTo>
                    <a:pt x="425453" y="0"/>
                  </a:moveTo>
                  <a:lnTo>
                    <a:pt x="425453" y="269240"/>
                  </a:lnTo>
                </a:path>
                <a:path w="1064895" h="269239">
                  <a:moveTo>
                    <a:pt x="636276" y="0"/>
                  </a:moveTo>
                  <a:lnTo>
                    <a:pt x="636276" y="269240"/>
                  </a:lnTo>
                </a:path>
                <a:path w="1064895" h="269239">
                  <a:moveTo>
                    <a:pt x="847099" y="0"/>
                  </a:moveTo>
                  <a:lnTo>
                    <a:pt x="847099" y="269240"/>
                  </a:lnTo>
                </a:path>
                <a:path w="1064895" h="269239">
                  <a:moveTo>
                    <a:pt x="6350" y="0"/>
                  </a:moveTo>
                  <a:lnTo>
                    <a:pt x="6350" y="269240"/>
                  </a:lnTo>
                </a:path>
                <a:path w="1064895" h="269239">
                  <a:moveTo>
                    <a:pt x="1057922" y="0"/>
                  </a:moveTo>
                  <a:lnTo>
                    <a:pt x="1057922" y="269240"/>
                  </a:lnTo>
                </a:path>
                <a:path w="1064895" h="269239">
                  <a:moveTo>
                    <a:pt x="0" y="6350"/>
                  </a:moveTo>
                  <a:lnTo>
                    <a:pt x="1064272" y="635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700"/>
            </a:p>
          </p:txBody>
        </p:sp>
        <p:sp>
          <p:nvSpPr>
            <p:cNvPr id="48" name="object 48"/>
            <p:cNvSpPr/>
            <p:nvPr/>
          </p:nvSpPr>
          <p:spPr>
            <a:xfrm>
              <a:off x="6627148" y="2624922"/>
              <a:ext cx="1064895" cy="0"/>
            </a:xfrm>
            <a:custGeom>
              <a:avLst/>
              <a:gdLst/>
              <a:ahLst/>
              <a:cxnLst/>
              <a:rect l="l" t="t" r="r" b="b"/>
              <a:pathLst>
                <a:path w="1064895">
                  <a:moveTo>
                    <a:pt x="0" y="0"/>
                  </a:moveTo>
                  <a:lnTo>
                    <a:pt x="1064272" y="0"/>
                  </a:lnTo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700"/>
            </a:p>
          </p:txBody>
        </p:sp>
      </p:grpSp>
      <p:sp>
        <p:nvSpPr>
          <p:cNvPr id="49" name="object 49"/>
          <p:cNvSpPr txBox="1">
            <a:spLocks noGrp="1"/>
          </p:cNvSpPr>
          <p:nvPr>
            <p:ph type="sldNum" sz="quarter" idx="7"/>
          </p:nvPr>
        </p:nvSpPr>
        <p:spPr>
          <a:xfrm>
            <a:off x="11664267" y="6371008"/>
            <a:ext cx="322579" cy="2114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193675">
              <a:spcBef>
                <a:spcPts val="40"/>
              </a:spcBef>
            </a:pPr>
            <a:fld id="{81D60167-4931-47E6-BA6A-407CBD079E47}" type="slidenum">
              <a:rPr lang="en-GB" spc="-50" smtClean="0"/>
              <a:pPr marL="193675">
                <a:spcBef>
                  <a:spcPts val="40"/>
                </a:spcBef>
              </a:pPr>
              <a:t>75</a:t>
            </a:fld>
            <a:endParaRPr spc="-38" dirty="0"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302855" y="1664207"/>
            <a:ext cx="8657273" cy="7781925"/>
            <a:chOff x="5535236" y="1109471"/>
            <a:chExt cx="5771515" cy="518795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805927" y="1109471"/>
              <a:ext cx="3493007" cy="518769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76232" y="3593591"/>
              <a:ext cx="1822703" cy="1277111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9473322" y="3591193"/>
              <a:ext cx="1828164" cy="1283970"/>
            </a:xfrm>
            <a:custGeom>
              <a:avLst/>
              <a:gdLst/>
              <a:ahLst/>
              <a:cxnLst/>
              <a:rect l="l" t="t" r="r" b="b"/>
              <a:pathLst>
                <a:path w="1828165" h="1283970">
                  <a:moveTo>
                    <a:pt x="0" y="0"/>
                  </a:moveTo>
                  <a:lnTo>
                    <a:pt x="1828051" y="0"/>
                  </a:lnTo>
                  <a:lnTo>
                    <a:pt x="1828051" y="1283521"/>
                  </a:lnTo>
                  <a:lnTo>
                    <a:pt x="0" y="1283521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700"/>
            </a:p>
          </p:txBody>
        </p:sp>
        <p:sp>
          <p:nvSpPr>
            <p:cNvPr id="6" name="object 6"/>
            <p:cNvSpPr/>
            <p:nvPr/>
          </p:nvSpPr>
          <p:spPr>
            <a:xfrm>
              <a:off x="5535236" y="4862659"/>
              <a:ext cx="1120140" cy="356235"/>
            </a:xfrm>
            <a:custGeom>
              <a:avLst/>
              <a:gdLst/>
              <a:ahLst/>
              <a:cxnLst/>
              <a:rect l="l" t="t" r="r" b="b"/>
              <a:pathLst>
                <a:path w="1120140" h="356235">
                  <a:moveTo>
                    <a:pt x="1060283" y="0"/>
                  </a:moveTo>
                  <a:lnTo>
                    <a:pt x="59331" y="0"/>
                  </a:lnTo>
                  <a:lnTo>
                    <a:pt x="36237" y="4662"/>
                  </a:lnTo>
                  <a:lnTo>
                    <a:pt x="17378" y="17377"/>
                  </a:lnTo>
                  <a:lnTo>
                    <a:pt x="4662" y="36237"/>
                  </a:lnTo>
                  <a:lnTo>
                    <a:pt x="0" y="59331"/>
                  </a:lnTo>
                  <a:lnTo>
                    <a:pt x="0" y="296656"/>
                  </a:lnTo>
                  <a:lnTo>
                    <a:pt x="4662" y="319751"/>
                  </a:lnTo>
                  <a:lnTo>
                    <a:pt x="17378" y="338610"/>
                  </a:lnTo>
                  <a:lnTo>
                    <a:pt x="36237" y="351326"/>
                  </a:lnTo>
                  <a:lnTo>
                    <a:pt x="59331" y="355988"/>
                  </a:lnTo>
                  <a:lnTo>
                    <a:pt x="1060283" y="355988"/>
                  </a:lnTo>
                  <a:lnTo>
                    <a:pt x="1083377" y="351326"/>
                  </a:lnTo>
                  <a:lnTo>
                    <a:pt x="1102237" y="338610"/>
                  </a:lnTo>
                  <a:lnTo>
                    <a:pt x="1114952" y="319751"/>
                  </a:lnTo>
                  <a:lnTo>
                    <a:pt x="1119615" y="296656"/>
                  </a:lnTo>
                  <a:lnTo>
                    <a:pt x="1119615" y="59331"/>
                  </a:lnTo>
                  <a:lnTo>
                    <a:pt x="1114952" y="36237"/>
                  </a:lnTo>
                  <a:lnTo>
                    <a:pt x="1102237" y="17377"/>
                  </a:lnTo>
                  <a:lnTo>
                    <a:pt x="1083377" y="4662"/>
                  </a:lnTo>
                  <a:lnTo>
                    <a:pt x="1060283" y="0"/>
                  </a:lnTo>
                  <a:close/>
                </a:path>
              </a:pathLst>
            </a:custGeom>
            <a:solidFill>
              <a:srgbClr val="8FAADC"/>
            </a:solidFill>
          </p:spPr>
          <p:txBody>
            <a:bodyPr wrap="square" lIns="0" tIns="0" rIns="0" bIns="0" rtlCol="0"/>
            <a:lstStyle/>
            <a:p>
              <a:endParaRPr sz="2700"/>
            </a:p>
          </p:txBody>
        </p:sp>
      </p:grpSp>
      <p:sp>
        <p:nvSpPr>
          <p:cNvPr id="7" name="object 7"/>
          <p:cNvSpPr/>
          <p:nvPr/>
        </p:nvSpPr>
        <p:spPr>
          <a:xfrm>
            <a:off x="2219978" y="4861733"/>
            <a:ext cx="1234440" cy="534353"/>
          </a:xfrm>
          <a:custGeom>
            <a:avLst/>
            <a:gdLst/>
            <a:ahLst/>
            <a:cxnLst/>
            <a:rect l="l" t="t" r="r" b="b"/>
            <a:pathLst>
              <a:path w="822960" h="356235">
                <a:moveTo>
                  <a:pt x="763628" y="0"/>
                </a:moveTo>
                <a:lnTo>
                  <a:pt x="59333" y="0"/>
                </a:lnTo>
                <a:lnTo>
                  <a:pt x="36238" y="4662"/>
                </a:lnTo>
                <a:lnTo>
                  <a:pt x="17378" y="17378"/>
                </a:lnTo>
                <a:lnTo>
                  <a:pt x="4662" y="36238"/>
                </a:lnTo>
                <a:lnTo>
                  <a:pt x="0" y="59333"/>
                </a:lnTo>
                <a:lnTo>
                  <a:pt x="0" y="296656"/>
                </a:lnTo>
                <a:lnTo>
                  <a:pt x="4662" y="319751"/>
                </a:lnTo>
                <a:lnTo>
                  <a:pt x="17378" y="338610"/>
                </a:lnTo>
                <a:lnTo>
                  <a:pt x="36238" y="351326"/>
                </a:lnTo>
                <a:lnTo>
                  <a:pt x="59333" y="355988"/>
                </a:lnTo>
                <a:lnTo>
                  <a:pt x="763628" y="355988"/>
                </a:lnTo>
                <a:lnTo>
                  <a:pt x="786722" y="351326"/>
                </a:lnTo>
                <a:lnTo>
                  <a:pt x="805582" y="338610"/>
                </a:lnTo>
                <a:lnTo>
                  <a:pt x="818297" y="319751"/>
                </a:lnTo>
                <a:lnTo>
                  <a:pt x="822960" y="296656"/>
                </a:lnTo>
                <a:lnTo>
                  <a:pt x="822960" y="59333"/>
                </a:lnTo>
                <a:lnTo>
                  <a:pt x="818297" y="36238"/>
                </a:lnTo>
                <a:lnTo>
                  <a:pt x="805582" y="17378"/>
                </a:lnTo>
                <a:lnTo>
                  <a:pt x="786722" y="4662"/>
                </a:lnTo>
                <a:lnTo>
                  <a:pt x="763628" y="0"/>
                </a:lnTo>
                <a:close/>
              </a:path>
            </a:pathLst>
          </a:custGeom>
          <a:solidFill>
            <a:srgbClr val="8FAADC"/>
          </a:solidFill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8" name="object 8"/>
          <p:cNvSpPr/>
          <p:nvPr/>
        </p:nvSpPr>
        <p:spPr>
          <a:xfrm>
            <a:off x="3711863" y="4861733"/>
            <a:ext cx="1234440" cy="534353"/>
          </a:xfrm>
          <a:custGeom>
            <a:avLst/>
            <a:gdLst/>
            <a:ahLst/>
            <a:cxnLst/>
            <a:rect l="l" t="t" r="r" b="b"/>
            <a:pathLst>
              <a:path w="822960" h="356235">
                <a:moveTo>
                  <a:pt x="763626" y="0"/>
                </a:moveTo>
                <a:lnTo>
                  <a:pt x="59333" y="0"/>
                </a:lnTo>
                <a:lnTo>
                  <a:pt x="36238" y="4662"/>
                </a:lnTo>
                <a:lnTo>
                  <a:pt x="17378" y="17377"/>
                </a:lnTo>
                <a:lnTo>
                  <a:pt x="4662" y="36237"/>
                </a:lnTo>
                <a:lnTo>
                  <a:pt x="0" y="59331"/>
                </a:lnTo>
                <a:lnTo>
                  <a:pt x="0" y="296655"/>
                </a:lnTo>
                <a:lnTo>
                  <a:pt x="4662" y="319750"/>
                </a:lnTo>
                <a:lnTo>
                  <a:pt x="17378" y="338610"/>
                </a:lnTo>
                <a:lnTo>
                  <a:pt x="36238" y="351325"/>
                </a:lnTo>
                <a:lnTo>
                  <a:pt x="59333" y="355988"/>
                </a:lnTo>
                <a:lnTo>
                  <a:pt x="763626" y="355988"/>
                </a:lnTo>
                <a:lnTo>
                  <a:pt x="786721" y="351325"/>
                </a:lnTo>
                <a:lnTo>
                  <a:pt x="805581" y="338610"/>
                </a:lnTo>
                <a:lnTo>
                  <a:pt x="818297" y="319750"/>
                </a:lnTo>
                <a:lnTo>
                  <a:pt x="822960" y="296655"/>
                </a:lnTo>
                <a:lnTo>
                  <a:pt x="822960" y="59331"/>
                </a:lnTo>
                <a:lnTo>
                  <a:pt x="818297" y="36237"/>
                </a:lnTo>
                <a:lnTo>
                  <a:pt x="805581" y="17377"/>
                </a:lnTo>
                <a:lnTo>
                  <a:pt x="786721" y="4662"/>
                </a:lnTo>
                <a:lnTo>
                  <a:pt x="763626" y="0"/>
                </a:lnTo>
                <a:close/>
              </a:path>
            </a:pathLst>
          </a:custGeom>
          <a:solidFill>
            <a:srgbClr val="8FAADC"/>
          </a:solidFill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9" name="object 9"/>
          <p:cNvSpPr txBox="1"/>
          <p:nvPr/>
        </p:nvSpPr>
        <p:spPr>
          <a:xfrm>
            <a:off x="3978802" y="4886705"/>
            <a:ext cx="700088" cy="43473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sz="2700" spc="-30" dirty="0">
                <a:latin typeface="Calibri"/>
                <a:cs typeface="Calibri"/>
              </a:rPr>
              <a:t>have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81437" y="4847324"/>
            <a:ext cx="1234440" cy="534353"/>
          </a:xfrm>
          <a:custGeom>
            <a:avLst/>
            <a:gdLst/>
            <a:ahLst/>
            <a:cxnLst/>
            <a:rect l="l" t="t" r="r" b="b"/>
            <a:pathLst>
              <a:path w="822960" h="356235">
                <a:moveTo>
                  <a:pt x="763627" y="0"/>
                </a:moveTo>
                <a:lnTo>
                  <a:pt x="59332" y="0"/>
                </a:lnTo>
                <a:lnTo>
                  <a:pt x="36237" y="4662"/>
                </a:lnTo>
                <a:lnTo>
                  <a:pt x="17378" y="17377"/>
                </a:lnTo>
                <a:lnTo>
                  <a:pt x="4662" y="36237"/>
                </a:lnTo>
                <a:lnTo>
                  <a:pt x="0" y="59331"/>
                </a:lnTo>
                <a:lnTo>
                  <a:pt x="0" y="296655"/>
                </a:lnTo>
                <a:lnTo>
                  <a:pt x="4662" y="319750"/>
                </a:lnTo>
                <a:lnTo>
                  <a:pt x="17378" y="338610"/>
                </a:lnTo>
                <a:lnTo>
                  <a:pt x="36237" y="351325"/>
                </a:lnTo>
                <a:lnTo>
                  <a:pt x="59332" y="355988"/>
                </a:lnTo>
                <a:lnTo>
                  <a:pt x="763627" y="355988"/>
                </a:lnTo>
                <a:lnTo>
                  <a:pt x="786722" y="351325"/>
                </a:lnTo>
                <a:lnTo>
                  <a:pt x="805581" y="338610"/>
                </a:lnTo>
                <a:lnTo>
                  <a:pt x="818297" y="319750"/>
                </a:lnTo>
                <a:lnTo>
                  <a:pt x="822959" y="296655"/>
                </a:lnTo>
                <a:lnTo>
                  <a:pt x="822959" y="59331"/>
                </a:lnTo>
                <a:lnTo>
                  <a:pt x="818297" y="36237"/>
                </a:lnTo>
                <a:lnTo>
                  <a:pt x="805581" y="17377"/>
                </a:lnTo>
                <a:lnTo>
                  <a:pt x="786722" y="4662"/>
                </a:lnTo>
                <a:lnTo>
                  <a:pt x="763627" y="0"/>
                </a:lnTo>
                <a:close/>
              </a:path>
            </a:pathLst>
          </a:custGeom>
          <a:solidFill>
            <a:srgbClr val="8FAADC"/>
          </a:solidFill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11" name="object 11"/>
          <p:cNvSpPr/>
          <p:nvPr/>
        </p:nvSpPr>
        <p:spPr>
          <a:xfrm>
            <a:off x="2219978" y="5694698"/>
            <a:ext cx="1234440" cy="534353"/>
          </a:xfrm>
          <a:custGeom>
            <a:avLst/>
            <a:gdLst/>
            <a:ahLst/>
            <a:cxnLst/>
            <a:rect l="l" t="t" r="r" b="b"/>
            <a:pathLst>
              <a:path w="822960" h="356235">
                <a:moveTo>
                  <a:pt x="763628" y="0"/>
                </a:moveTo>
                <a:lnTo>
                  <a:pt x="59333" y="0"/>
                </a:lnTo>
                <a:lnTo>
                  <a:pt x="36238" y="4662"/>
                </a:lnTo>
                <a:lnTo>
                  <a:pt x="17378" y="17378"/>
                </a:lnTo>
                <a:lnTo>
                  <a:pt x="4662" y="36238"/>
                </a:lnTo>
                <a:lnTo>
                  <a:pt x="0" y="59333"/>
                </a:lnTo>
                <a:lnTo>
                  <a:pt x="0" y="296656"/>
                </a:lnTo>
                <a:lnTo>
                  <a:pt x="4662" y="319751"/>
                </a:lnTo>
                <a:lnTo>
                  <a:pt x="17378" y="338610"/>
                </a:lnTo>
                <a:lnTo>
                  <a:pt x="36238" y="351326"/>
                </a:lnTo>
                <a:lnTo>
                  <a:pt x="59333" y="355988"/>
                </a:lnTo>
                <a:lnTo>
                  <a:pt x="763628" y="355988"/>
                </a:lnTo>
                <a:lnTo>
                  <a:pt x="786722" y="351326"/>
                </a:lnTo>
                <a:lnTo>
                  <a:pt x="805582" y="338610"/>
                </a:lnTo>
                <a:lnTo>
                  <a:pt x="818297" y="319751"/>
                </a:lnTo>
                <a:lnTo>
                  <a:pt x="822960" y="296656"/>
                </a:lnTo>
                <a:lnTo>
                  <a:pt x="822960" y="59333"/>
                </a:lnTo>
                <a:lnTo>
                  <a:pt x="818297" y="36238"/>
                </a:lnTo>
                <a:lnTo>
                  <a:pt x="805582" y="17378"/>
                </a:lnTo>
                <a:lnTo>
                  <a:pt x="786722" y="4662"/>
                </a:lnTo>
                <a:lnTo>
                  <a:pt x="763628" y="0"/>
                </a:lnTo>
                <a:close/>
              </a:path>
            </a:pathLst>
          </a:custGeom>
          <a:solidFill>
            <a:srgbClr val="8FAADC"/>
          </a:solidFill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12" name="object 12"/>
          <p:cNvSpPr/>
          <p:nvPr/>
        </p:nvSpPr>
        <p:spPr>
          <a:xfrm>
            <a:off x="3711863" y="5694697"/>
            <a:ext cx="1234440" cy="534353"/>
          </a:xfrm>
          <a:custGeom>
            <a:avLst/>
            <a:gdLst/>
            <a:ahLst/>
            <a:cxnLst/>
            <a:rect l="l" t="t" r="r" b="b"/>
            <a:pathLst>
              <a:path w="822960" h="356235">
                <a:moveTo>
                  <a:pt x="763626" y="0"/>
                </a:moveTo>
                <a:lnTo>
                  <a:pt x="59333" y="0"/>
                </a:lnTo>
                <a:lnTo>
                  <a:pt x="36238" y="4662"/>
                </a:lnTo>
                <a:lnTo>
                  <a:pt x="17378" y="17378"/>
                </a:lnTo>
                <a:lnTo>
                  <a:pt x="4662" y="36238"/>
                </a:lnTo>
                <a:lnTo>
                  <a:pt x="0" y="59333"/>
                </a:lnTo>
                <a:lnTo>
                  <a:pt x="0" y="296656"/>
                </a:lnTo>
                <a:lnTo>
                  <a:pt x="4662" y="319751"/>
                </a:lnTo>
                <a:lnTo>
                  <a:pt x="17378" y="338611"/>
                </a:lnTo>
                <a:lnTo>
                  <a:pt x="36238" y="351327"/>
                </a:lnTo>
                <a:lnTo>
                  <a:pt x="59333" y="355989"/>
                </a:lnTo>
                <a:lnTo>
                  <a:pt x="763626" y="355989"/>
                </a:lnTo>
                <a:lnTo>
                  <a:pt x="786721" y="351327"/>
                </a:lnTo>
                <a:lnTo>
                  <a:pt x="805581" y="338611"/>
                </a:lnTo>
                <a:lnTo>
                  <a:pt x="818297" y="319751"/>
                </a:lnTo>
                <a:lnTo>
                  <a:pt x="822960" y="296656"/>
                </a:lnTo>
                <a:lnTo>
                  <a:pt x="822960" y="59333"/>
                </a:lnTo>
                <a:lnTo>
                  <a:pt x="818297" y="36238"/>
                </a:lnTo>
                <a:lnTo>
                  <a:pt x="805581" y="17378"/>
                </a:lnTo>
                <a:lnTo>
                  <a:pt x="786721" y="4662"/>
                </a:lnTo>
                <a:lnTo>
                  <a:pt x="763626" y="0"/>
                </a:lnTo>
                <a:close/>
              </a:path>
            </a:pathLst>
          </a:custGeom>
          <a:solidFill>
            <a:srgbClr val="8FAADC"/>
          </a:solidFill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13" name="object 13"/>
          <p:cNvSpPr/>
          <p:nvPr/>
        </p:nvSpPr>
        <p:spPr>
          <a:xfrm>
            <a:off x="5250404" y="5694697"/>
            <a:ext cx="1234440" cy="534353"/>
          </a:xfrm>
          <a:custGeom>
            <a:avLst/>
            <a:gdLst/>
            <a:ahLst/>
            <a:cxnLst/>
            <a:rect l="l" t="t" r="r" b="b"/>
            <a:pathLst>
              <a:path w="822960" h="356235">
                <a:moveTo>
                  <a:pt x="763628" y="0"/>
                </a:moveTo>
                <a:lnTo>
                  <a:pt x="59333" y="0"/>
                </a:lnTo>
                <a:lnTo>
                  <a:pt x="36238" y="4662"/>
                </a:lnTo>
                <a:lnTo>
                  <a:pt x="17378" y="17378"/>
                </a:lnTo>
                <a:lnTo>
                  <a:pt x="4662" y="36238"/>
                </a:lnTo>
                <a:lnTo>
                  <a:pt x="0" y="59333"/>
                </a:lnTo>
                <a:lnTo>
                  <a:pt x="0" y="296656"/>
                </a:lnTo>
                <a:lnTo>
                  <a:pt x="4662" y="319751"/>
                </a:lnTo>
                <a:lnTo>
                  <a:pt x="17378" y="338611"/>
                </a:lnTo>
                <a:lnTo>
                  <a:pt x="36238" y="351327"/>
                </a:lnTo>
                <a:lnTo>
                  <a:pt x="59333" y="355989"/>
                </a:lnTo>
                <a:lnTo>
                  <a:pt x="763628" y="355989"/>
                </a:lnTo>
                <a:lnTo>
                  <a:pt x="786722" y="351327"/>
                </a:lnTo>
                <a:lnTo>
                  <a:pt x="805581" y="338611"/>
                </a:lnTo>
                <a:lnTo>
                  <a:pt x="818297" y="319751"/>
                </a:lnTo>
                <a:lnTo>
                  <a:pt x="822960" y="296656"/>
                </a:lnTo>
                <a:lnTo>
                  <a:pt x="822960" y="59333"/>
                </a:lnTo>
                <a:lnTo>
                  <a:pt x="818297" y="36238"/>
                </a:lnTo>
                <a:lnTo>
                  <a:pt x="805581" y="17378"/>
                </a:lnTo>
                <a:lnTo>
                  <a:pt x="786722" y="4662"/>
                </a:lnTo>
                <a:lnTo>
                  <a:pt x="763628" y="0"/>
                </a:lnTo>
                <a:close/>
              </a:path>
            </a:pathLst>
          </a:custGeom>
          <a:solidFill>
            <a:srgbClr val="8FAADC"/>
          </a:solidFill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14" name="object 14"/>
          <p:cNvSpPr/>
          <p:nvPr/>
        </p:nvSpPr>
        <p:spPr>
          <a:xfrm>
            <a:off x="681437" y="5680289"/>
            <a:ext cx="1234440" cy="534353"/>
          </a:xfrm>
          <a:custGeom>
            <a:avLst/>
            <a:gdLst/>
            <a:ahLst/>
            <a:cxnLst/>
            <a:rect l="l" t="t" r="r" b="b"/>
            <a:pathLst>
              <a:path w="822960" h="356235">
                <a:moveTo>
                  <a:pt x="763627" y="0"/>
                </a:moveTo>
                <a:lnTo>
                  <a:pt x="59332" y="0"/>
                </a:lnTo>
                <a:lnTo>
                  <a:pt x="36237" y="4662"/>
                </a:lnTo>
                <a:lnTo>
                  <a:pt x="17378" y="17377"/>
                </a:lnTo>
                <a:lnTo>
                  <a:pt x="4662" y="36237"/>
                </a:lnTo>
                <a:lnTo>
                  <a:pt x="0" y="59331"/>
                </a:lnTo>
                <a:lnTo>
                  <a:pt x="0" y="296655"/>
                </a:lnTo>
                <a:lnTo>
                  <a:pt x="4662" y="319750"/>
                </a:lnTo>
                <a:lnTo>
                  <a:pt x="17378" y="338610"/>
                </a:lnTo>
                <a:lnTo>
                  <a:pt x="36237" y="351325"/>
                </a:lnTo>
                <a:lnTo>
                  <a:pt x="59332" y="355988"/>
                </a:lnTo>
                <a:lnTo>
                  <a:pt x="763627" y="355988"/>
                </a:lnTo>
                <a:lnTo>
                  <a:pt x="786722" y="351325"/>
                </a:lnTo>
                <a:lnTo>
                  <a:pt x="805581" y="338610"/>
                </a:lnTo>
                <a:lnTo>
                  <a:pt x="818297" y="319750"/>
                </a:lnTo>
                <a:lnTo>
                  <a:pt x="822959" y="296655"/>
                </a:lnTo>
                <a:lnTo>
                  <a:pt x="822959" y="59331"/>
                </a:lnTo>
                <a:lnTo>
                  <a:pt x="818297" y="36237"/>
                </a:lnTo>
                <a:lnTo>
                  <a:pt x="805581" y="17377"/>
                </a:lnTo>
                <a:lnTo>
                  <a:pt x="786722" y="4662"/>
                </a:lnTo>
                <a:lnTo>
                  <a:pt x="763627" y="0"/>
                </a:lnTo>
                <a:close/>
              </a:path>
            </a:pathLst>
          </a:custGeom>
          <a:solidFill>
            <a:srgbClr val="8FAADC"/>
          </a:solidFill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15" name="object 15"/>
          <p:cNvSpPr/>
          <p:nvPr/>
        </p:nvSpPr>
        <p:spPr>
          <a:xfrm>
            <a:off x="2219978" y="6461027"/>
            <a:ext cx="1234440" cy="534353"/>
          </a:xfrm>
          <a:custGeom>
            <a:avLst/>
            <a:gdLst/>
            <a:ahLst/>
            <a:cxnLst/>
            <a:rect l="l" t="t" r="r" b="b"/>
            <a:pathLst>
              <a:path w="822960" h="356235">
                <a:moveTo>
                  <a:pt x="763628" y="0"/>
                </a:moveTo>
                <a:lnTo>
                  <a:pt x="59333" y="0"/>
                </a:lnTo>
                <a:lnTo>
                  <a:pt x="36238" y="4662"/>
                </a:lnTo>
                <a:lnTo>
                  <a:pt x="17378" y="17377"/>
                </a:lnTo>
                <a:lnTo>
                  <a:pt x="4662" y="36237"/>
                </a:lnTo>
                <a:lnTo>
                  <a:pt x="0" y="59331"/>
                </a:lnTo>
                <a:lnTo>
                  <a:pt x="0" y="296656"/>
                </a:lnTo>
                <a:lnTo>
                  <a:pt x="4662" y="319751"/>
                </a:lnTo>
                <a:lnTo>
                  <a:pt x="17378" y="338610"/>
                </a:lnTo>
                <a:lnTo>
                  <a:pt x="36238" y="351325"/>
                </a:lnTo>
                <a:lnTo>
                  <a:pt x="59333" y="355988"/>
                </a:lnTo>
                <a:lnTo>
                  <a:pt x="763628" y="355988"/>
                </a:lnTo>
                <a:lnTo>
                  <a:pt x="786722" y="351325"/>
                </a:lnTo>
                <a:lnTo>
                  <a:pt x="805582" y="338610"/>
                </a:lnTo>
                <a:lnTo>
                  <a:pt x="818297" y="319751"/>
                </a:lnTo>
                <a:lnTo>
                  <a:pt x="822960" y="296656"/>
                </a:lnTo>
                <a:lnTo>
                  <a:pt x="822960" y="59331"/>
                </a:lnTo>
                <a:lnTo>
                  <a:pt x="818297" y="36237"/>
                </a:lnTo>
                <a:lnTo>
                  <a:pt x="805582" y="17377"/>
                </a:lnTo>
                <a:lnTo>
                  <a:pt x="786722" y="4662"/>
                </a:lnTo>
                <a:lnTo>
                  <a:pt x="763628" y="0"/>
                </a:lnTo>
                <a:close/>
              </a:path>
            </a:pathLst>
          </a:custGeom>
          <a:solidFill>
            <a:srgbClr val="8FAADC"/>
          </a:solidFill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16" name="object 16"/>
          <p:cNvSpPr txBox="1"/>
          <p:nvPr/>
        </p:nvSpPr>
        <p:spPr>
          <a:xfrm>
            <a:off x="2612169" y="5718810"/>
            <a:ext cx="449580" cy="1209305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sz="2700" spc="-38" dirty="0">
                <a:latin typeface="Calibri"/>
                <a:cs typeface="Calibri"/>
              </a:rPr>
              <a:t>Ich</a:t>
            </a:r>
            <a:endParaRPr sz="2700">
              <a:latin typeface="Calibri"/>
              <a:cs typeface="Calibri"/>
            </a:endParaRPr>
          </a:p>
          <a:p>
            <a:pPr marL="19050">
              <a:spcBef>
                <a:spcPts val="2768"/>
              </a:spcBef>
            </a:pPr>
            <a:r>
              <a:rPr sz="2700" spc="-38" dirty="0">
                <a:latin typeface="Calibri"/>
                <a:cs typeface="Calibri"/>
              </a:rPr>
              <a:t>Ich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3711863" y="6461024"/>
            <a:ext cx="1234440" cy="534353"/>
          </a:xfrm>
          <a:custGeom>
            <a:avLst/>
            <a:gdLst/>
            <a:ahLst/>
            <a:cxnLst/>
            <a:rect l="l" t="t" r="r" b="b"/>
            <a:pathLst>
              <a:path w="822960" h="356235">
                <a:moveTo>
                  <a:pt x="763626" y="0"/>
                </a:moveTo>
                <a:lnTo>
                  <a:pt x="59333" y="0"/>
                </a:lnTo>
                <a:lnTo>
                  <a:pt x="36238" y="4662"/>
                </a:lnTo>
                <a:lnTo>
                  <a:pt x="17378" y="17378"/>
                </a:lnTo>
                <a:lnTo>
                  <a:pt x="4662" y="36238"/>
                </a:lnTo>
                <a:lnTo>
                  <a:pt x="0" y="59333"/>
                </a:lnTo>
                <a:lnTo>
                  <a:pt x="0" y="296656"/>
                </a:lnTo>
                <a:lnTo>
                  <a:pt x="4662" y="319751"/>
                </a:lnTo>
                <a:lnTo>
                  <a:pt x="17378" y="338610"/>
                </a:lnTo>
                <a:lnTo>
                  <a:pt x="36238" y="351326"/>
                </a:lnTo>
                <a:lnTo>
                  <a:pt x="59333" y="355988"/>
                </a:lnTo>
                <a:lnTo>
                  <a:pt x="763626" y="355988"/>
                </a:lnTo>
                <a:lnTo>
                  <a:pt x="786721" y="351326"/>
                </a:lnTo>
                <a:lnTo>
                  <a:pt x="805581" y="338610"/>
                </a:lnTo>
                <a:lnTo>
                  <a:pt x="818297" y="319751"/>
                </a:lnTo>
                <a:lnTo>
                  <a:pt x="822960" y="296656"/>
                </a:lnTo>
                <a:lnTo>
                  <a:pt x="822960" y="59333"/>
                </a:lnTo>
                <a:lnTo>
                  <a:pt x="818297" y="36238"/>
                </a:lnTo>
                <a:lnTo>
                  <a:pt x="805581" y="17378"/>
                </a:lnTo>
                <a:lnTo>
                  <a:pt x="786721" y="4662"/>
                </a:lnTo>
                <a:lnTo>
                  <a:pt x="763626" y="0"/>
                </a:lnTo>
                <a:close/>
              </a:path>
            </a:pathLst>
          </a:custGeom>
          <a:solidFill>
            <a:srgbClr val="8FAADC"/>
          </a:solidFill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18" name="object 18"/>
          <p:cNvSpPr txBox="1"/>
          <p:nvPr/>
        </p:nvSpPr>
        <p:spPr>
          <a:xfrm>
            <a:off x="3978802" y="5718810"/>
            <a:ext cx="700088" cy="1209305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sz="2700" spc="-30" dirty="0">
                <a:latin typeface="Calibri"/>
                <a:cs typeface="Calibri"/>
              </a:rPr>
              <a:t>have</a:t>
            </a:r>
            <a:endParaRPr sz="2700">
              <a:latin typeface="Calibri"/>
              <a:cs typeface="Calibri"/>
            </a:endParaRPr>
          </a:p>
          <a:p>
            <a:pPr marL="19050">
              <a:spcBef>
                <a:spcPts val="2768"/>
              </a:spcBef>
            </a:pPr>
            <a:r>
              <a:rPr sz="2700" spc="-30" dirty="0">
                <a:latin typeface="Calibri"/>
                <a:cs typeface="Calibri"/>
              </a:rPr>
              <a:t>have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5250404" y="6461024"/>
            <a:ext cx="1234440" cy="534353"/>
          </a:xfrm>
          <a:custGeom>
            <a:avLst/>
            <a:gdLst/>
            <a:ahLst/>
            <a:cxnLst/>
            <a:rect l="l" t="t" r="r" b="b"/>
            <a:pathLst>
              <a:path w="822960" h="356235">
                <a:moveTo>
                  <a:pt x="763628" y="0"/>
                </a:moveTo>
                <a:lnTo>
                  <a:pt x="59333" y="0"/>
                </a:lnTo>
                <a:lnTo>
                  <a:pt x="36238" y="4662"/>
                </a:lnTo>
                <a:lnTo>
                  <a:pt x="17378" y="17378"/>
                </a:lnTo>
                <a:lnTo>
                  <a:pt x="4662" y="36238"/>
                </a:lnTo>
                <a:lnTo>
                  <a:pt x="0" y="59333"/>
                </a:lnTo>
                <a:lnTo>
                  <a:pt x="0" y="296656"/>
                </a:lnTo>
                <a:lnTo>
                  <a:pt x="4662" y="319751"/>
                </a:lnTo>
                <a:lnTo>
                  <a:pt x="17378" y="338610"/>
                </a:lnTo>
                <a:lnTo>
                  <a:pt x="36238" y="351326"/>
                </a:lnTo>
                <a:lnTo>
                  <a:pt x="59333" y="355988"/>
                </a:lnTo>
                <a:lnTo>
                  <a:pt x="763628" y="355988"/>
                </a:lnTo>
                <a:lnTo>
                  <a:pt x="786722" y="351326"/>
                </a:lnTo>
                <a:lnTo>
                  <a:pt x="805581" y="338610"/>
                </a:lnTo>
                <a:lnTo>
                  <a:pt x="818297" y="319751"/>
                </a:lnTo>
                <a:lnTo>
                  <a:pt x="822960" y="296656"/>
                </a:lnTo>
                <a:lnTo>
                  <a:pt x="822960" y="59333"/>
                </a:lnTo>
                <a:lnTo>
                  <a:pt x="818297" y="36238"/>
                </a:lnTo>
                <a:lnTo>
                  <a:pt x="805581" y="17378"/>
                </a:lnTo>
                <a:lnTo>
                  <a:pt x="786722" y="4662"/>
                </a:lnTo>
                <a:lnTo>
                  <a:pt x="763628" y="0"/>
                </a:lnTo>
                <a:close/>
              </a:path>
            </a:pathLst>
          </a:custGeom>
          <a:solidFill>
            <a:srgbClr val="8FAADC"/>
          </a:solidFill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20" name="object 20"/>
          <p:cNvSpPr txBox="1"/>
          <p:nvPr/>
        </p:nvSpPr>
        <p:spPr>
          <a:xfrm>
            <a:off x="5456859" y="5718810"/>
            <a:ext cx="821055" cy="1209305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sz="2700" spc="-15" dirty="0">
                <a:latin typeface="Calibri"/>
                <a:cs typeface="Calibri"/>
              </a:rPr>
              <a:t>einen</a:t>
            </a:r>
            <a:endParaRPr sz="2700">
              <a:latin typeface="Calibri"/>
              <a:cs typeface="Calibri"/>
            </a:endParaRPr>
          </a:p>
          <a:p>
            <a:pPr marL="19050">
              <a:spcBef>
                <a:spcPts val="2768"/>
              </a:spcBef>
            </a:pPr>
            <a:r>
              <a:rPr sz="2700" spc="-15" dirty="0">
                <a:latin typeface="Calibri"/>
                <a:cs typeface="Calibri"/>
              </a:rPr>
              <a:t>einen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6757527" y="6461024"/>
            <a:ext cx="1234440" cy="534353"/>
          </a:xfrm>
          <a:custGeom>
            <a:avLst/>
            <a:gdLst/>
            <a:ahLst/>
            <a:cxnLst/>
            <a:rect l="l" t="t" r="r" b="b"/>
            <a:pathLst>
              <a:path w="822960" h="356235">
                <a:moveTo>
                  <a:pt x="763628" y="0"/>
                </a:moveTo>
                <a:lnTo>
                  <a:pt x="59333" y="0"/>
                </a:lnTo>
                <a:lnTo>
                  <a:pt x="36238" y="4662"/>
                </a:lnTo>
                <a:lnTo>
                  <a:pt x="17378" y="17378"/>
                </a:lnTo>
                <a:lnTo>
                  <a:pt x="4662" y="36238"/>
                </a:lnTo>
                <a:lnTo>
                  <a:pt x="0" y="59333"/>
                </a:lnTo>
                <a:lnTo>
                  <a:pt x="0" y="296656"/>
                </a:lnTo>
                <a:lnTo>
                  <a:pt x="4662" y="319751"/>
                </a:lnTo>
                <a:lnTo>
                  <a:pt x="17378" y="338610"/>
                </a:lnTo>
                <a:lnTo>
                  <a:pt x="36238" y="351326"/>
                </a:lnTo>
                <a:lnTo>
                  <a:pt x="59333" y="355988"/>
                </a:lnTo>
                <a:lnTo>
                  <a:pt x="763628" y="355988"/>
                </a:lnTo>
                <a:lnTo>
                  <a:pt x="786722" y="351326"/>
                </a:lnTo>
                <a:lnTo>
                  <a:pt x="805581" y="338610"/>
                </a:lnTo>
                <a:lnTo>
                  <a:pt x="818297" y="319751"/>
                </a:lnTo>
                <a:lnTo>
                  <a:pt x="822959" y="296656"/>
                </a:lnTo>
                <a:lnTo>
                  <a:pt x="822959" y="59333"/>
                </a:lnTo>
                <a:lnTo>
                  <a:pt x="818297" y="36238"/>
                </a:lnTo>
                <a:lnTo>
                  <a:pt x="805581" y="17378"/>
                </a:lnTo>
                <a:lnTo>
                  <a:pt x="786722" y="4662"/>
                </a:lnTo>
                <a:lnTo>
                  <a:pt x="763628" y="0"/>
                </a:lnTo>
                <a:close/>
              </a:path>
            </a:pathLst>
          </a:custGeom>
          <a:solidFill>
            <a:srgbClr val="8FAADC"/>
          </a:solidFill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22" name="object 22"/>
          <p:cNvSpPr txBox="1"/>
          <p:nvPr/>
        </p:nvSpPr>
        <p:spPr>
          <a:xfrm>
            <a:off x="7011370" y="6482333"/>
            <a:ext cx="726758" cy="43473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sz="2700" spc="-15" dirty="0">
                <a:latin typeface="Calibri"/>
                <a:cs typeface="Calibri"/>
              </a:rPr>
              <a:t>apfel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681437" y="6446615"/>
            <a:ext cx="1234440" cy="534353"/>
          </a:xfrm>
          <a:custGeom>
            <a:avLst/>
            <a:gdLst/>
            <a:ahLst/>
            <a:cxnLst/>
            <a:rect l="l" t="t" r="r" b="b"/>
            <a:pathLst>
              <a:path w="822960" h="356235">
                <a:moveTo>
                  <a:pt x="763627" y="0"/>
                </a:moveTo>
                <a:lnTo>
                  <a:pt x="59332" y="0"/>
                </a:lnTo>
                <a:lnTo>
                  <a:pt x="36237" y="4662"/>
                </a:lnTo>
                <a:lnTo>
                  <a:pt x="17378" y="17378"/>
                </a:lnTo>
                <a:lnTo>
                  <a:pt x="4662" y="36238"/>
                </a:lnTo>
                <a:lnTo>
                  <a:pt x="0" y="59333"/>
                </a:lnTo>
                <a:lnTo>
                  <a:pt x="0" y="296656"/>
                </a:lnTo>
                <a:lnTo>
                  <a:pt x="4662" y="319751"/>
                </a:lnTo>
                <a:lnTo>
                  <a:pt x="17378" y="338611"/>
                </a:lnTo>
                <a:lnTo>
                  <a:pt x="36237" y="351327"/>
                </a:lnTo>
                <a:lnTo>
                  <a:pt x="59332" y="355989"/>
                </a:lnTo>
                <a:lnTo>
                  <a:pt x="763627" y="355989"/>
                </a:lnTo>
                <a:lnTo>
                  <a:pt x="786722" y="351327"/>
                </a:lnTo>
                <a:lnTo>
                  <a:pt x="805581" y="338611"/>
                </a:lnTo>
                <a:lnTo>
                  <a:pt x="818297" y="319751"/>
                </a:lnTo>
                <a:lnTo>
                  <a:pt x="822959" y="296656"/>
                </a:lnTo>
                <a:lnTo>
                  <a:pt x="822959" y="59333"/>
                </a:lnTo>
                <a:lnTo>
                  <a:pt x="818297" y="36238"/>
                </a:lnTo>
                <a:lnTo>
                  <a:pt x="805581" y="17378"/>
                </a:lnTo>
                <a:lnTo>
                  <a:pt x="786722" y="4662"/>
                </a:lnTo>
                <a:lnTo>
                  <a:pt x="763627" y="0"/>
                </a:lnTo>
                <a:close/>
              </a:path>
            </a:pathLst>
          </a:custGeom>
          <a:solidFill>
            <a:srgbClr val="8FAADC"/>
          </a:solidFill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24" name="object 24"/>
          <p:cNvSpPr/>
          <p:nvPr/>
        </p:nvSpPr>
        <p:spPr>
          <a:xfrm>
            <a:off x="2219978" y="7293991"/>
            <a:ext cx="1234440" cy="534353"/>
          </a:xfrm>
          <a:custGeom>
            <a:avLst/>
            <a:gdLst/>
            <a:ahLst/>
            <a:cxnLst/>
            <a:rect l="l" t="t" r="r" b="b"/>
            <a:pathLst>
              <a:path w="822960" h="356235">
                <a:moveTo>
                  <a:pt x="763628" y="0"/>
                </a:moveTo>
                <a:lnTo>
                  <a:pt x="59333" y="0"/>
                </a:lnTo>
                <a:lnTo>
                  <a:pt x="36238" y="4662"/>
                </a:lnTo>
                <a:lnTo>
                  <a:pt x="17378" y="17377"/>
                </a:lnTo>
                <a:lnTo>
                  <a:pt x="4662" y="36237"/>
                </a:lnTo>
                <a:lnTo>
                  <a:pt x="0" y="59331"/>
                </a:lnTo>
                <a:lnTo>
                  <a:pt x="0" y="296656"/>
                </a:lnTo>
                <a:lnTo>
                  <a:pt x="4662" y="319751"/>
                </a:lnTo>
                <a:lnTo>
                  <a:pt x="17378" y="338610"/>
                </a:lnTo>
                <a:lnTo>
                  <a:pt x="36238" y="351325"/>
                </a:lnTo>
                <a:lnTo>
                  <a:pt x="59333" y="355988"/>
                </a:lnTo>
                <a:lnTo>
                  <a:pt x="763628" y="355988"/>
                </a:lnTo>
                <a:lnTo>
                  <a:pt x="786722" y="351325"/>
                </a:lnTo>
                <a:lnTo>
                  <a:pt x="805582" y="338610"/>
                </a:lnTo>
                <a:lnTo>
                  <a:pt x="818297" y="319751"/>
                </a:lnTo>
                <a:lnTo>
                  <a:pt x="822960" y="296656"/>
                </a:lnTo>
                <a:lnTo>
                  <a:pt x="822960" y="59331"/>
                </a:lnTo>
                <a:lnTo>
                  <a:pt x="818297" y="36237"/>
                </a:lnTo>
                <a:lnTo>
                  <a:pt x="805582" y="17377"/>
                </a:lnTo>
                <a:lnTo>
                  <a:pt x="786722" y="4662"/>
                </a:lnTo>
                <a:lnTo>
                  <a:pt x="763628" y="0"/>
                </a:lnTo>
                <a:close/>
              </a:path>
            </a:pathLst>
          </a:custGeom>
          <a:solidFill>
            <a:srgbClr val="8FAADC"/>
          </a:solidFill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25" name="object 25"/>
          <p:cNvSpPr txBox="1"/>
          <p:nvPr/>
        </p:nvSpPr>
        <p:spPr>
          <a:xfrm>
            <a:off x="2612169" y="7319011"/>
            <a:ext cx="449580" cy="43473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sz="2700" spc="-38" dirty="0">
                <a:latin typeface="Calibri"/>
                <a:cs typeface="Calibri"/>
              </a:rPr>
              <a:t>Ich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3711863" y="7293989"/>
            <a:ext cx="1234440" cy="534353"/>
          </a:xfrm>
          <a:custGeom>
            <a:avLst/>
            <a:gdLst/>
            <a:ahLst/>
            <a:cxnLst/>
            <a:rect l="l" t="t" r="r" b="b"/>
            <a:pathLst>
              <a:path w="822960" h="356235">
                <a:moveTo>
                  <a:pt x="763626" y="0"/>
                </a:moveTo>
                <a:lnTo>
                  <a:pt x="59333" y="0"/>
                </a:lnTo>
                <a:lnTo>
                  <a:pt x="36238" y="4662"/>
                </a:lnTo>
                <a:lnTo>
                  <a:pt x="17378" y="17378"/>
                </a:lnTo>
                <a:lnTo>
                  <a:pt x="4662" y="36237"/>
                </a:lnTo>
                <a:lnTo>
                  <a:pt x="0" y="59331"/>
                </a:lnTo>
                <a:lnTo>
                  <a:pt x="0" y="296656"/>
                </a:lnTo>
                <a:lnTo>
                  <a:pt x="4662" y="319751"/>
                </a:lnTo>
                <a:lnTo>
                  <a:pt x="17378" y="338610"/>
                </a:lnTo>
                <a:lnTo>
                  <a:pt x="36238" y="351326"/>
                </a:lnTo>
                <a:lnTo>
                  <a:pt x="59333" y="355988"/>
                </a:lnTo>
                <a:lnTo>
                  <a:pt x="763626" y="355988"/>
                </a:lnTo>
                <a:lnTo>
                  <a:pt x="786721" y="351326"/>
                </a:lnTo>
                <a:lnTo>
                  <a:pt x="805581" y="338610"/>
                </a:lnTo>
                <a:lnTo>
                  <a:pt x="818297" y="319751"/>
                </a:lnTo>
                <a:lnTo>
                  <a:pt x="822960" y="296656"/>
                </a:lnTo>
                <a:lnTo>
                  <a:pt x="822960" y="59331"/>
                </a:lnTo>
                <a:lnTo>
                  <a:pt x="818297" y="36237"/>
                </a:lnTo>
                <a:lnTo>
                  <a:pt x="805581" y="17378"/>
                </a:lnTo>
                <a:lnTo>
                  <a:pt x="786721" y="4662"/>
                </a:lnTo>
                <a:lnTo>
                  <a:pt x="763626" y="0"/>
                </a:lnTo>
                <a:close/>
              </a:path>
            </a:pathLst>
          </a:custGeom>
          <a:solidFill>
            <a:srgbClr val="8FAADC"/>
          </a:solidFill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27" name="object 27"/>
          <p:cNvSpPr txBox="1"/>
          <p:nvPr/>
        </p:nvSpPr>
        <p:spPr>
          <a:xfrm>
            <a:off x="3978802" y="7319011"/>
            <a:ext cx="700088" cy="43473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sz="2700" spc="-30" dirty="0">
                <a:latin typeface="Calibri"/>
                <a:cs typeface="Calibri"/>
              </a:rPr>
              <a:t>have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5250404" y="7293989"/>
            <a:ext cx="1234440" cy="534353"/>
          </a:xfrm>
          <a:custGeom>
            <a:avLst/>
            <a:gdLst/>
            <a:ahLst/>
            <a:cxnLst/>
            <a:rect l="l" t="t" r="r" b="b"/>
            <a:pathLst>
              <a:path w="822960" h="356235">
                <a:moveTo>
                  <a:pt x="763628" y="0"/>
                </a:moveTo>
                <a:lnTo>
                  <a:pt x="59333" y="0"/>
                </a:lnTo>
                <a:lnTo>
                  <a:pt x="36238" y="4662"/>
                </a:lnTo>
                <a:lnTo>
                  <a:pt x="17378" y="17378"/>
                </a:lnTo>
                <a:lnTo>
                  <a:pt x="4662" y="36237"/>
                </a:lnTo>
                <a:lnTo>
                  <a:pt x="0" y="59331"/>
                </a:lnTo>
                <a:lnTo>
                  <a:pt x="0" y="296656"/>
                </a:lnTo>
                <a:lnTo>
                  <a:pt x="4662" y="319751"/>
                </a:lnTo>
                <a:lnTo>
                  <a:pt x="17378" y="338610"/>
                </a:lnTo>
                <a:lnTo>
                  <a:pt x="36238" y="351326"/>
                </a:lnTo>
                <a:lnTo>
                  <a:pt x="59333" y="355988"/>
                </a:lnTo>
                <a:lnTo>
                  <a:pt x="763628" y="355988"/>
                </a:lnTo>
                <a:lnTo>
                  <a:pt x="786722" y="351326"/>
                </a:lnTo>
                <a:lnTo>
                  <a:pt x="805581" y="338610"/>
                </a:lnTo>
                <a:lnTo>
                  <a:pt x="818297" y="319751"/>
                </a:lnTo>
                <a:lnTo>
                  <a:pt x="822960" y="296656"/>
                </a:lnTo>
                <a:lnTo>
                  <a:pt x="822960" y="59331"/>
                </a:lnTo>
                <a:lnTo>
                  <a:pt x="818297" y="36237"/>
                </a:lnTo>
                <a:lnTo>
                  <a:pt x="805581" y="17378"/>
                </a:lnTo>
                <a:lnTo>
                  <a:pt x="786722" y="4662"/>
                </a:lnTo>
                <a:lnTo>
                  <a:pt x="763628" y="0"/>
                </a:lnTo>
                <a:close/>
              </a:path>
            </a:pathLst>
          </a:custGeom>
          <a:solidFill>
            <a:srgbClr val="8FAADC"/>
          </a:solidFill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29" name="object 29"/>
          <p:cNvSpPr txBox="1"/>
          <p:nvPr/>
        </p:nvSpPr>
        <p:spPr>
          <a:xfrm>
            <a:off x="5456859" y="7319011"/>
            <a:ext cx="821055" cy="43473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sz="2700" spc="-15" dirty="0">
                <a:latin typeface="Calibri"/>
                <a:cs typeface="Calibri"/>
              </a:rPr>
              <a:t>einen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6757527" y="7293989"/>
            <a:ext cx="1234440" cy="534353"/>
          </a:xfrm>
          <a:custGeom>
            <a:avLst/>
            <a:gdLst/>
            <a:ahLst/>
            <a:cxnLst/>
            <a:rect l="l" t="t" r="r" b="b"/>
            <a:pathLst>
              <a:path w="822960" h="356235">
                <a:moveTo>
                  <a:pt x="763628" y="0"/>
                </a:moveTo>
                <a:lnTo>
                  <a:pt x="59333" y="0"/>
                </a:lnTo>
                <a:lnTo>
                  <a:pt x="36238" y="4662"/>
                </a:lnTo>
                <a:lnTo>
                  <a:pt x="17378" y="17378"/>
                </a:lnTo>
                <a:lnTo>
                  <a:pt x="4662" y="36237"/>
                </a:lnTo>
                <a:lnTo>
                  <a:pt x="0" y="59331"/>
                </a:lnTo>
                <a:lnTo>
                  <a:pt x="0" y="296656"/>
                </a:lnTo>
                <a:lnTo>
                  <a:pt x="4662" y="319751"/>
                </a:lnTo>
                <a:lnTo>
                  <a:pt x="17378" y="338610"/>
                </a:lnTo>
                <a:lnTo>
                  <a:pt x="36238" y="351326"/>
                </a:lnTo>
                <a:lnTo>
                  <a:pt x="59333" y="355988"/>
                </a:lnTo>
                <a:lnTo>
                  <a:pt x="763628" y="355988"/>
                </a:lnTo>
                <a:lnTo>
                  <a:pt x="786722" y="351326"/>
                </a:lnTo>
                <a:lnTo>
                  <a:pt x="805581" y="338610"/>
                </a:lnTo>
                <a:lnTo>
                  <a:pt x="818297" y="319751"/>
                </a:lnTo>
                <a:lnTo>
                  <a:pt x="822959" y="296656"/>
                </a:lnTo>
                <a:lnTo>
                  <a:pt x="822959" y="59331"/>
                </a:lnTo>
                <a:lnTo>
                  <a:pt x="818297" y="36237"/>
                </a:lnTo>
                <a:lnTo>
                  <a:pt x="805581" y="17378"/>
                </a:lnTo>
                <a:lnTo>
                  <a:pt x="786722" y="4662"/>
                </a:lnTo>
                <a:lnTo>
                  <a:pt x="763628" y="0"/>
                </a:lnTo>
                <a:close/>
              </a:path>
            </a:pathLst>
          </a:custGeom>
          <a:solidFill>
            <a:srgbClr val="8FAADC"/>
          </a:solidFill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31" name="object 31"/>
          <p:cNvSpPr txBox="1"/>
          <p:nvPr/>
        </p:nvSpPr>
        <p:spPr>
          <a:xfrm>
            <a:off x="7011370" y="7319011"/>
            <a:ext cx="726758" cy="43473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sz="2700" spc="-15" dirty="0">
                <a:latin typeface="Calibri"/>
                <a:cs typeface="Calibri"/>
              </a:rPr>
              <a:t>apfel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8483436" y="7319011"/>
            <a:ext cx="1318260" cy="43473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sz="2700" spc="-15" dirty="0">
                <a:latin typeface="Calibri"/>
                <a:cs typeface="Calibri"/>
              </a:rPr>
              <a:t>gegessen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681437" y="7279580"/>
            <a:ext cx="1234440" cy="534353"/>
          </a:xfrm>
          <a:custGeom>
            <a:avLst/>
            <a:gdLst/>
            <a:ahLst/>
            <a:cxnLst/>
            <a:rect l="l" t="t" r="r" b="b"/>
            <a:pathLst>
              <a:path w="822960" h="356235">
                <a:moveTo>
                  <a:pt x="763627" y="0"/>
                </a:moveTo>
                <a:lnTo>
                  <a:pt x="59332" y="0"/>
                </a:lnTo>
                <a:lnTo>
                  <a:pt x="36237" y="4662"/>
                </a:lnTo>
                <a:lnTo>
                  <a:pt x="17378" y="17378"/>
                </a:lnTo>
                <a:lnTo>
                  <a:pt x="4662" y="36238"/>
                </a:lnTo>
                <a:lnTo>
                  <a:pt x="0" y="59333"/>
                </a:lnTo>
                <a:lnTo>
                  <a:pt x="0" y="296656"/>
                </a:lnTo>
                <a:lnTo>
                  <a:pt x="4662" y="319751"/>
                </a:lnTo>
                <a:lnTo>
                  <a:pt x="17378" y="338611"/>
                </a:lnTo>
                <a:lnTo>
                  <a:pt x="36237" y="351327"/>
                </a:lnTo>
                <a:lnTo>
                  <a:pt x="59332" y="355989"/>
                </a:lnTo>
                <a:lnTo>
                  <a:pt x="763627" y="355989"/>
                </a:lnTo>
                <a:lnTo>
                  <a:pt x="786722" y="351327"/>
                </a:lnTo>
                <a:lnTo>
                  <a:pt x="805581" y="338611"/>
                </a:lnTo>
                <a:lnTo>
                  <a:pt x="818297" y="319751"/>
                </a:lnTo>
                <a:lnTo>
                  <a:pt x="822959" y="296656"/>
                </a:lnTo>
                <a:lnTo>
                  <a:pt x="822959" y="59333"/>
                </a:lnTo>
                <a:lnTo>
                  <a:pt x="818297" y="36238"/>
                </a:lnTo>
                <a:lnTo>
                  <a:pt x="805581" y="17378"/>
                </a:lnTo>
                <a:lnTo>
                  <a:pt x="786722" y="4662"/>
                </a:lnTo>
                <a:lnTo>
                  <a:pt x="763627" y="0"/>
                </a:lnTo>
                <a:close/>
              </a:path>
            </a:pathLst>
          </a:custGeom>
          <a:solidFill>
            <a:srgbClr val="8FAADC"/>
          </a:solidFill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34" name="object 34"/>
          <p:cNvSpPr/>
          <p:nvPr/>
        </p:nvSpPr>
        <p:spPr>
          <a:xfrm>
            <a:off x="681437" y="3244024"/>
            <a:ext cx="2773680" cy="1382078"/>
          </a:xfrm>
          <a:custGeom>
            <a:avLst/>
            <a:gdLst/>
            <a:ahLst/>
            <a:cxnLst/>
            <a:rect l="l" t="t" r="r" b="b"/>
            <a:pathLst>
              <a:path w="1849120" h="921385">
                <a:moveTo>
                  <a:pt x="822960" y="59334"/>
                </a:moveTo>
                <a:lnTo>
                  <a:pt x="818286" y="36233"/>
                </a:lnTo>
                <a:lnTo>
                  <a:pt x="805573" y="17373"/>
                </a:lnTo>
                <a:lnTo>
                  <a:pt x="786714" y="4660"/>
                </a:lnTo>
                <a:lnTo>
                  <a:pt x="763625" y="0"/>
                </a:lnTo>
                <a:lnTo>
                  <a:pt x="59321" y="0"/>
                </a:lnTo>
                <a:lnTo>
                  <a:pt x="36233" y="4660"/>
                </a:lnTo>
                <a:lnTo>
                  <a:pt x="17373" y="17373"/>
                </a:lnTo>
                <a:lnTo>
                  <a:pt x="4660" y="36233"/>
                </a:lnTo>
                <a:lnTo>
                  <a:pt x="0" y="59334"/>
                </a:lnTo>
                <a:lnTo>
                  <a:pt x="0" y="296659"/>
                </a:lnTo>
                <a:lnTo>
                  <a:pt x="4660" y="319747"/>
                </a:lnTo>
                <a:lnTo>
                  <a:pt x="17373" y="338607"/>
                </a:lnTo>
                <a:lnTo>
                  <a:pt x="36233" y="351320"/>
                </a:lnTo>
                <a:lnTo>
                  <a:pt x="59321" y="355981"/>
                </a:lnTo>
                <a:lnTo>
                  <a:pt x="763625" y="355981"/>
                </a:lnTo>
                <a:lnTo>
                  <a:pt x="786714" y="351320"/>
                </a:lnTo>
                <a:lnTo>
                  <a:pt x="805573" y="338607"/>
                </a:lnTo>
                <a:lnTo>
                  <a:pt x="818286" y="319747"/>
                </a:lnTo>
                <a:lnTo>
                  <a:pt x="822960" y="296659"/>
                </a:lnTo>
                <a:lnTo>
                  <a:pt x="822960" y="59334"/>
                </a:lnTo>
                <a:close/>
              </a:path>
              <a:path w="1849120" h="921385">
                <a:moveTo>
                  <a:pt x="1848650" y="624243"/>
                </a:moveTo>
                <a:lnTo>
                  <a:pt x="1843989" y="601154"/>
                </a:lnTo>
                <a:lnTo>
                  <a:pt x="1831263" y="582295"/>
                </a:lnTo>
                <a:lnTo>
                  <a:pt x="1812404" y="569582"/>
                </a:lnTo>
                <a:lnTo>
                  <a:pt x="1789315" y="564908"/>
                </a:lnTo>
                <a:lnTo>
                  <a:pt x="1085024" y="564908"/>
                </a:lnTo>
                <a:lnTo>
                  <a:pt x="1061923" y="569582"/>
                </a:lnTo>
                <a:lnTo>
                  <a:pt x="1043063" y="582295"/>
                </a:lnTo>
                <a:lnTo>
                  <a:pt x="1030351" y="601154"/>
                </a:lnTo>
                <a:lnTo>
                  <a:pt x="1025690" y="624243"/>
                </a:lnTo>
                <a:lnTo>
                  <a:pt x="1025690" y="861568"/>
                </a:lnTo>
                <a:lnTo>
                  <a:pt x="1030351" y="884669"/>
                </a:lnTo>
                <a:lnTo>
                  <a:pt x="1043063" y="903528"/>
                </a:lnTo>
                <a:lnTo>
                  <a:pt x="1061923" y="916241"/>
                </a:lnTo>
                <a:lnTo>
                  <a:pt x="1085024" y="920902"/>
                </a:lnTo>
                <a:lnTo>
                  <a:pt x="1789315" y="920902"/>
                </a:lnTo>
                <a:lnTo>
                  <a:pt x="1812404" y="916241"/>
                </a:lnTo>
                <a:lnTo>
                  <a:pt x="1831263" y="903528"/>
                </a:lnTo>
                <a:lnTo>
                  <a:pt x="1843989" y="884669"/>
                </a:lnTo>
                <a:lnTo>
                  <a:pt x="1848650" y="861568"/>
                </a:lnTo>
                <a:lnTo>
                  <a:pt x="1848650" y="624243"/>
                </a:lnTo>
                <a:close/>
              </a:path>
            </a:pathLst>
          </a:custGeom>
          <a:solidFill>
            <a:srgbClr val="8FAADC"/>
          </a:solidFill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35" name="object 35"/>
          <p:cNvSpPr txBox="1"/>
          <p:nvPr/>
        </p:nvSpPr>
        <p:spPr>
          <a:xfrm>
            <a:off x="2612169" y="4114037"/>
            <a:ext cx="449580" cy="1209305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sz="2700" spc="-38" dirty="0">
                <a:latin typeface="Calibri"/>
                <a:cs typeface="Calibri"/>
              </a:rPr>
              <a:t>Ich</a:t>
            </a:r>
            <a:endParaRPr sz="2700">
              <a:latin typeface="Calibri"/>
              <a:cs typeface="Calibri"/>
            </a:endParaRPr>
          </a:p>
          <a:p>
            <a:pPr marL="19050">
              <a:spcBef>
                <a:spcPts val="2843"/>
              </a:spcBef>
            </a:pPr>
            <a:r>
              <a:rPr sz="2700" spc="-38" dirty="0">
                <a:latin typeface="Calibri"/>
                <a:cs typeface="Calibri"/>
              </a:rPr>
              <a:t>Ich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681437" y="4076978"/>
            <a:ext cx="1234440" cy="534353"/>
          </a:xfrm>
          <a:custGeom>
            <a:avLst/>
            <a:gdLst/>
            <a:ahLst/>
            <a:cxnLst/>
            <a:rect l="l" t="t" r="r" b="b"/>
            <a:pathLst>
              <a:path w="822960" h="356235">
                <a:moveTo>
                  <a:pt x="763627" y="0"/>
                </a:moveTo>
                <a:lnTo>
                  <a:pt x="59332" y="0"/>
                </a:lnTo>
                <a:lnTo>
                  <a:pt x="36237" y="4662"/>
                </a:lnTo>
                <a:lnTo>
                  <a:pt x="17378" y="17377"/>
                </a:lnTo>
                <a:lnTo>
                  <a:pt x="4662" y="36237"/>
                </a:lnTo>
                <a:lnTo>
                  <a:pt x="0" y="59331"/>
                </a:lnTo>
                <a:lnTo>
                  <a:pt x="0" y="296655"/>
                </a:lnTo>
                <a:lnTo>
                  <a:pt x="4662" y="319750"/>
                </a:lnTo>
                <a:lnTo>
                  <a:pt x="17378" y="338610"/>
                </a:lnTo>
                <a:lnTo>
                  <a:pt x="36237" y="351325"/>
                </a:lnTo>
                <a:lnTo>
                  <a:pt x="59332" y="355988"/>
                </a:lnTo>
                <a:lnTo>
                  <a:pt x="763627" y="355988"/>
                </a:lnTo>
                <a:lnTo>
                  <a:pt x="786722" y="351325"/>
                </a:lnTo>
                <a:lnTo>
                  <a:pt x="805581" y="338610"/>
                </a:lnTo>
                <a:lnTo>
                  <a:pt x="818297" y="319750"/>
                </a:lnTo>
                <a:lnTo>
                  <a:pt x="822959" y="296655"/>
                </a:lnTo>
                <a:lnTo>
                  <a:pt x="822959" y="59331"/>
                </a:lnTo>
                <a:lnTo>
                  <a:pt x="818297" y="36237"/>
                </a:lnTo>
                <a:lnTo>
                  <a:pt x="805581" y="17377"/>
                </a:lnTo>
                <a:lnTo>
                  <a:pt x="786722" y="4662"/>
                </a:lnTo>
                <a:lnTo>
                  <a:pt x="763627" y="0"/>
                </a:lnTo>
                <a:close/>
              </a:path>
            </a:pathLst>
          </a:custGeom>
          <a:solidFill>
            <a:srgbClr val="8FAADC"/>
          </a:solidFill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37" name="object 37"/>
          <p:cNvSpPr/>
          <p:nvPr/>
        </p:nvSpPr>
        <p:spPr>
          <a:xfrm>
            <a:off x="2219978" y="8087702"/>
            <a:ext cx="1234440" cy="534353"/>
          </a:xfrm>
          <a:custGeom>
            <a:avLst/>
            <a:gdLst/>
            <a:ahLst/>
            <a:cxnLst/>
            <a:rect l="l" t="t" r="r" b="b"/>
            <a:pathLst>
              <a:path w="822960" h="356235">
                <a:moveTo>
                  <a:pt x="763628" y="0"/>
                </a:moveTo>
                <a:lnTo>
                  <a:pt x="59333" y="0"/>
                </a:lnTo>
                <a:lnTo>
                  <a:pt x="36238" y="4662"/>
                </a:lnTo>
                <a:lnTo>
                  <a:pt x="17378" y="17377"/>
                </a:lnTo>
                <a:lnTo>
                  <a:pt x="4662" y="36237"/>
                </a:lnTo>
                <a:lnTo>
                  <a:pt x="0" y="59331"/>
                </a:lnTo>
                <a:lnTo>
                  <a:pt x="0" y="296655"/>
                </a:lnTo>
                <a:lnTo>
                  <a:pt x="4662" y="319750"/>
                </a:lnTo>
                <a:lnTo>
                  <a:pt x="17378" y="338610"/>
                </a:lnTo>
                <a:lnTo>
                  <a:pt x="36238" y="351325"/>
                </a:lnTo>
                <a:lnTo>
                  <a:pt x="59333" y="355988"/>
                </a:lnTo>
                <a:lnTo>
                  <a:pt x="763628" y="355988"/>
                </a:lnTo>
                <a:lnTo>
                  <a:pt x="786722" y="351325"/>
                </a:lnTo>
                <a:lnTo>
                  <a:pt x="805582" y="338610"/>
                </a:lnTo>
                <a:lnTo>
                  <a:pt x="818297" y="319750"/>
                </a:lnTo>
                <a:lnTo>
                  <a:pt x="822960" y="296655"/>
                </a:lnTo>
                <a:lnTo>
                  <a:pt x="822960" y="59331"/>
                </a:lnTo>
                <a:lnTo>
                  <a:pt x="818297" y="36237"/>
                </a:lnTo>
                <a:lnTo>
                  <a:pt x="805582" y="17377"/>
                </a:lnTo>
                <a:lnTo>
                  <a:pt x="786722" y="4662"/>
                </a:lnTo>
                <a:lnTo>
                  <a:pt x="763628" y="0"/>
                </a:lnTo>
                <a:close/>
              </a:path>
            </a:pathLst>
          </a:custGeom>
          <a:solidFill>
            <a:srgbClr val="8FAADC"/>
          </a:solidFill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38" name="object 38"/>
          <p:cNvSpPr txBox="1"/>
          <p:nvPr/>
        </p:nvSpPr>
        <p:spPr>
          <a:xfrm>
            <a:off x="2612169" y="8109967"/>
            <a:ext cx="449580" cy="43473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sz="2700" spc="-38" dirty="0">
                <a:latin typeface="Calibri"/>
                <a:cs typeface="Calibri"/>
              </a:rPr>
              <a:t>Ich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3711863" y="8087701"/>
            <a:ext cx="1234440" cy="534353"/>
          </a:xfrm>
          <a:custGeom>
            <a:avLst/>
            <a:gdLst/>
            <a:ahLst/>
            <a:cxnLst/>
            <a:rect l="l" t="t" r="r" b="b"/>
            <a:pathLst>
              <a:path w="822960" h="356235">
                <a:moveTo>
                  <a:pt x="763626" y="0"/>
                </a:moveTo>
                <a:lnTo>
                  <a:pt x="59333" y="0"/>
                </a:lnTo>
                <a:lnTo>
                  <a:pt x="36238" y="4662"/>
                </a:lnTo>
                <a:lnTo>
                  <a:pt x="17378" y="17377"/>
                </a:lnTo>
                <a:lnTo>
                  <a:pt x="4662" y="36237"/>
                </a:lnTo>
                <a:lnTo>
                  <a:pt x="0" y="59331"/>
                </a:lnTo>
                <a:lnTo>
                  <a:pt x="0" y="296656"/>
                </a:lnTo>
                <a:lnTo>
                  <a:pt x="4662" y="319751"/>
                </a:lnTo>
                <a:lnTo>
                  <a:pt x="17378" y="338610"/>
                </a:lnTo>
                <a:lnTo>
                  <a:pt x="36238" y="351325"/>
                </a:lnTo>
                <a:lnTo>
                  <a:pt x="59333" y="355988"/>
                </a:lnTo>
                <a:lnTo>
                  <a:pt x="763626" y="355988"/>
                </a:lnTo>
                <a:lnTo>
                  <a:pt x="786721" y="351325"/>
                </a:lnTo>
                <a:lnTo>
                  <a:pt x="805581" y="338610"/>
                </a:lnTo>
                <a:lnTo>
                  <a:pt x="818297" y="319751"/>
                </a:lnTo>
                <a:lnTo>
                  <a:pt x="822960" y="296656"/>
                </a:lnTo>
                <a:lnTo>
                  <a:pt x="822960" y="59331"/>
                </a:lnTo>
                <a:lnTo>
                  <a:pt x="818297" y="36237"/>
                </a:lnTo>
                <a:lnTo>
                  <a:pt x="805581" y="17377"/>
                </a:lnTo>
                <a:lnTo>
                  <a:pt x="786721" y="4662"/>
                </a:lnTo>
                <a:lnTo>
                  <a:pt x="763626" y="0"/>
                </a:lnTo>
                <a:close/>
              </a:path>
            </a:pathLst>
          </a:custGeom>
          <a:solidFill>
            <a:srgbClr val="8FAADC"/>
          </a:solidFill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40" name="object 40"/>
          <p:cNvSpPr txBox="1"/>
          <p:nvPr/>
        </p:nvSpPr>
        <p:spPr>
          <a:xfrm>
            <a:off x="3978802" y="8109967"/>
            <a:ext cx="700088" cy="43473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sz="2700" spc="-30" dirty="0">
                <a:latin typeface="Calibri"/>
                <a:cs typeface="Calibri"/>
              </a:rPr>
              <a:t>have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5250404" y="8087701"/>
            <a:ext cx="1234440" cy="534353"/>
          </a:xfrm>
          <a:custGeom>
            <a:avLst/>
            <a:gdLst/>
            <a:ahLst/>
            <a:cxnLst/>
            <a:rect l="l" t="t" r="r" b="b"/>
            <a:pathLst>
              <a:path w="822960" h="356235">
                <a:moveTo>
                  <a:pt x="763628" y="0"/>
                </a:moveTo>
                <a:lnTo>
                  <a:pt x="59333" y="0"/>
                </a:lnTo>
                <a:lnTo>
                  <a:pt x="36238" y="4662"/>
                </a:lnTo>
                <a:lnTo>
                  <a:pt x="17378" y="17377"/>
                </a:lnTo>
                <a:lnTo>
                  <a:pt x="4662" y="36237"/>
                </a:lnTo>
                <a:lnTo>
                  <a:pt x="0" y="59331"/>
                </a:lnTo>
                <a:lnTo>
                  <a:pt x="0" y="296656"/>
                </a:lnTo>
                <a:lnTo>
                  <a:pt x="4662" y="319751"/>
                </a:lnTo>
                <a:lnTo>
                  <a:pt x="17378" y="338610"/>
                </a:lnTo>
                <a:lnTo>
                  <a:pt x="36238" y="351325"/>
                </a:lnTo>
                <a:lnTo>
                  <a:pt x="59333" y="355988"/>
                </a:lnTo>
                <a:lnTo>
                  <a:pt x="763628" y="355988"/>
                </a:lnTo>
                <a:lnTo>
                  <a:pt x="786722" y="351325"/>
                </a:lnTo>
                <a:lnTo>
                  <a:pt x="805581" y="338610"/>
                </a:lnTo>
                <a:lnTo>
                  <a:pt x="818297" y="319751"/>
                </a:lnTo>
                <a:lnTo>
                  <a:pt x="822960" y="296656"/>
                </a:lnTo>
                <a:lnTo>
                  <a:pt x="822960" y="59331"/>
                </a:lnTo>
                <a:lnTo>
                  <a:pt x="818297" y="36237"/>
                </a:lnTo>
                <a:lnTo>
                  <a:pt x="805581" y="17377"/>
                </a:lnTo>
                <a:lnTo>
                  <a:pt x="786722" y="4662"/>
                </a:lnTo>
                <a:lnTo>
                  <a:pt x="763628" y="0"/>
                </a:lnTo>
                <a:close/>
              </a:path>
            </a:pathLst>
          </a:custGeom>
          <a:solidFill>
            <a:srgbClr val="8FAADC"/>
          </a:solidFill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42" name="object 42"/>
          <p:cNvSpPr txBox="1"/>
          <p:nvPr/>
        </p:nvSpPr>
        <p:spPr>
          <a:xfrm>
            <a:off x="5456859" y="8109967"/>
            <a:ext cx="821055" cy="43473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sz="2700" spc="-15" dirty="0">
                <a:latin typeface="Calibri"/>
                <a:cs typeface="Calibri"/>
              </a:rPr>
              <a:t>einen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6757527" y="8087701"/>
            <a:ext cx="1234440" cy="534353"/>
          </a:xfrm>
          <a:custGeom>
            <a:avLst/>
            <a:gdLst/>
            <a:ahLst/>
            <a:cxnLst/>
            <a:rect l="l" t="t" r="r" b="b"/>
            <a:pathLst>
              <a:path w="822960" h="356235">
                <a:moveTo>
                  <a:pt x="763628" y="0"/>
                </a:moveTo>
                <a:lnTo>
                  <a:pt x="59333" y="0"/>
                </a:lnTo>
                <a:lnTo>
                  <a:pt x="36238" y="4662"/>
                </a:lnTo>
                <a:lnTo>
                  <a:pt x="17378" y="17377"/>
                </a:lnTo>
                <a:lnTo>
                  <a:pt x="4662" y="36237"/>
                </a:lnTo>
                <a:lnTo>
                  <a:pt x="0" y="59331"/>
                </a:lnTo>
                <a:lnTo>
                  <a:pt x="0" y="296656"/>
                </a:lnTo>
                <a:lnTo>
                  <a:pt x="4662" y="319751"/>
                </a:lnTo>
                <a:lnTo>
                  <a:pt x="17378" y="338610"/>
                </a:lnTo>
                <a:lnTo>
                  <a:pt x="36238" y="351325"/>
                </a:lnTo>
                <a:lnTo>
                  <a:pt x="59333" y="355988"/>
                </a:lnTo>
                <a:lnTo>
                  <a:pt x="763628" y="355988"/>
                </a:lnTo>
                <a:lnTo>
                  <a:pt x="786722" y="351325"/>
                </a:lnTo>
                <a:lnTo>
                  <a:pt x="805581" y="338610"/>
                </a:lnTo>
                <a:lnTo>
                  <a:pt x="818297" y="319751"/>
                </a:lnTo>
                <a:lnTo>
                  <a:pt x="822959" y="296656"/>
                </a:lnTo>
                <a:lnTo>
                  <a:pt x="822959" y="59331"/>
                </a:lnTo>
                <a:lnTo>
                  <a:pt x="818297" y="36237"/>
                </a:lnTo>
                <a:lnTo>
                  <a:pt x="805581" y="17377"/>
                </a:lnTo>
                <a:lnTo>
                  <a:pt x="786722" y="4662"/>
                </a:lnTo>
                <a:lnTo>
                  <a:pt x="763628" y="0"/>
                </a:lnTo>
                <a:close/>
              </a:path>
            </a:pathLst>
          </a:custGeom>
          <a:solidFill>
            <a:srgbClr val="8FAADC"/>
          </a:solidFill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44" name="object 44"/>
          <p:cNvSpPr txBox="1"/>
          <p:nvPr/>
        </p:nvSpPr>
        <p:spPr>
          <a:xfrm>
            <a:off x="7011370" y="8109967"/>
            <a:ext cx="726758" cy="43473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sz="2700" spc="-15" dirty="0">
                <a:latin typeface="Calibri"/>
                <a:cs typeface="Calibri"/>
              </a:rPr>
              <a:t>apfel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8302854" y="8087701"/>
            <a:ext cx="1680210" cy="534353"/>
          </a:xfrm>
          <a:custGeom>
            <a:avLst/>
            <a:gdLst/>
            <a:ahLst/>
            <a:cxnLst/>
            <a:rect l="l" t="t" r="r" b="b"/>
            <a:pathLst>
              <a:path w="1120140" h="356235">
                <a:moveTo>
                  <a:pt x="1060283" y="0"/>
                </a:moveTo>
                <a:lnTo>
                  <a:pt x="59331" y="0"/>
                </a:lnTo>
                <a:lnTo>
                  <a:pt x="36237" y="4662"/>
                </a:lnTo>
                <a:lnTo>
                  <a:pt x="17378" y="17377"/>
                </a:lnTo>
                <a:lnTo>
                  <a:pt x="4662" y="36237"/>
                </a:lnTo>
                <a:lnTo>
                  <a:pt x="0" y="59331"/>
                </a:lnTo>
                <a:lnTo>
                  <a:pt x="0" y="296656"/>
                </a:lnTo>
                <a:lnTo>
                  <a:pt x="4662" y="319751"/>
                </a:lnTo>
                <a:lnTo>
                  <a:pt x="17378" y="338610"/>
                </a:lnTo>
                <a:lnTo>
                  <a:pt x="36237" y="351326"/>
                </a:lnTo>
                <a:lnTo>
                  <a:pt x="59331" y="355988"/>
                </a:lnTo>
                <a:lnTo>
                  <a:pt x="1060283" y="355988"/>
                </a:lnTo>
                <a:lnTo>
                  <a:pt x="1083377" y="351326"/>
                </a:lnTo>
                <a:lnTo>
                  <a:pt x="1102237" y="338610"/>
                </a:lnTo>
                <a:lnTo>
                  <a:pt x="1114952" y="319751"/>
                </a:lnTo>
                <a:lnTo>
                  <a:pt x="1119615" y="296656"/>
                </a:lnTo>
                <a:lnTo>
                  <a:pt x="1119615" y="59331"/>
                </a:lnTo>
                <a:lnTo>
                  <a:pt x="1114952" y="36237"/>
                </a:lnTo>
                <a:lnTo>
                  <a:pt x="1102237" y="17377"/>
                </a:lnTo>
                <a:lnTo>
                  <a:pt x="1083377" y="4662"/>
                </a:lnTo>
                <a:lnTo>
                  <a:pt x="1060283" y="0"/>
                </a:lnTo>
                <a:close/>
              </a:path>
            </a:pathLst>
          </a:custGeom>
          <a:solidFill>
            <a:srgbClr val="8FAADC"/>
          </a:solidFill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46" name="object 46"/>
          <p:cNvSpPr txBox="1"/>
          <p:nvPr/>
        </p:nvSpPr>
        <p:spPr>
          <a:xfrm>
            <a:off x="8483436" y="8109967"/>
            <a:ext cx="1318260" cy="43473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sz="2700" spc="-15" dirty="0">
                <a:latin typeface="Calibri"/>
                <a:cs typeface="Calibri"/>
              </a:rPr>
              <a:t>gegessen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10293164" y="8087701"/>
            <a:ext cx="1234440" cy="534353"/>
          </a:xfrm>
          <a:custGeom>
            <a:avLst/>
            <a:gdLst/>
            <a:ahLst/>
            <a:cxnLst/>
            <a:rect l="l" t="t" r="r" b="b"/>
            <a:pathLst>
              <a:path w="822959" h="356235">
                <a:moveTo>
                  <a:pt x="763626" y="0"/>
                </a:moveTo>
                <a:lnTo>
                  <a:pt x="59333" y="0"/>
                </a:lnTo>
                <a:lnTo>
                  <a:pt x="36238" y="4662"/>
                </a:lnTo>
                <a:lnTo>
                  <a:pt x="17378" y="17377"/>
                </a:lnTo>
                <a:lnTo>
                  <a:pt x="4662" y="36237"/>
                </a:lnTo>
                <a:lnTo>
                  <a:pt x="0" y="59331"/>
                </a:lnTo>
                <a:lnTo>
                  <a:pt x="0" y="296656"/>
                </a:lnTo>
                <a:lnTo>
                  <a:pt x="4662" y="319751"/>
                </a:lnTo>
                <a:lnTo>
                  <a:pt x="17378" y="338610"/>
                </a:lnTo>
                <a:lnTo>
                  <a:pt x="36238" y="351325"/>
                </a:lnTo>
                <a:lnTo>
                  <a:pt x="59333" y="355988"/>
                </a:lnTo>
                <a:lnTo>
                  <a:pt x="763626" y="355988"/>
                </a:lnTo>
                <a:lnTo>
                  <a:pt x="786721" y="351325"/>
                </a:lnTo>
                <a:lnTo>
                  <a:pt x="805581" y="338610"/>
                </a:lnTo>
                <a:lnTo>
                  <a:pt x="818297" y="319751"/>
                </a:lnTo>
                <a:lnTo>
                  <a:pt x="822959" y="296656"/>
                </a:lnTo>
                <a:lnTo>
                  <a:pt x="822959" y="59331"/>
                </a:lnTo>
                <a:lnTo>
                  <a:pt x="818297" y="36237"/>
                </a:lnTo>
                <a:lnTo>
                  <a:pt x="805581" y="17377"/>
                </a:lnTo>
                <a:lnTo>
                  <a:pt x="786721" y="4662"/>
                </a:lnTo>
                <a:lnTo>
                  <a:pt x="763626" y="0"/>
                </a:lnTo>
                <a:close/>
              </a:path>
            </a:pathLst>
          </a:custGeom>
          <a:solidFill>
            <a:srgbClr val="8FAADC"/>
          </a:solidFill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48" name="object 48"/>
          <p:cNvSpPr txBox="1"/>
          <p:nvPr/>
        </p:nvSpPr>
        <p:spPr>
          <a:xfrm>
            <a:off x="10476996" y="8109967"/>
            <a:ext cx="866775" cy="43473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sz="2700" spc="-15" dirty="0">
                <a:latin typeface="Calibri"/>
                <a:cs typeface="Calibri"/>
              </a:rPr>
              <a:t>&lt;eos&gt;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681437" y="8073290"/>
            <a:ext cx="1234440" cy="534353"/>
          </a:xfrm>
          <a:custGeom>
            <a:avLst/>
            <a:gdLst/>
            <a:ahLst/>
            <a:cxnLst/>
            <a:rect l="l" t="t" r="r" b="b"/>
            <a:pathLst>
              <a:path w="822960" h="356235">
                <a:moveTo>
                  <a:pt x="763627" y="0"/>
                </a:moveTo>
                <a:lnTo>
                  <a:pt x="59332" y="0"/>
                </a:lnTo>
                <a:lnTo>
                  <a:pt x="36237" y="4662"/>
                </a:lnTo>
                <a:lnTo>
                  <a:pt x="17378" y="17377"/>
                </a:lnTo>
                <a:lnTo>
                  <a:pt x="4662" y="36237"/>
                </a:lnTo>
                <a:lnTo>
                  <a:pt x="0" y="59331"/>
                </a:lnTo>
                <a:lnTo>
                  <a:pt x="0" y="296656"/>
                </a:lnTo>
                <a:lnTo>
                  <a:pt x="4662" y="319751"/>
                </a:lnTo>
                <a:lnTo>
                  <a:pt x="17378" y="338610"/>
                </a:lnTo>
                <a:lnTo>
                  <a:pt x="36237" y="351326"/>
                </a:lnTo>
                <a:lnTo>
                  <a:pt x="59332" y="355988"/>
                </a:lnTo>
                <a:lnTo>
                  <a:pt x="763627" y="355988"/>
                </a:lnTo>
                <a:lnTo>
                  <a:pt x="786722" y="351326"/>
                </a:lnTo>
                <a:lnTo>
                  <a:pt x="805581" y="338610"/>
                </a:lnTo>
                <a:lnTo>
                  <a:pt x="818297" y="319751"/>
                </a:lnTo>
                <a:lnTo>
                  <a:pt x="822959" y="296656"/>
                </a:lnTo>
                <a:lnTo>
                  <a:pt x="822959" y="59331"/>
                </a:lnTo>
                <a:lnTo>
                  <a:pt x="818297" y="36237"/>
                </a:lnTo>
                <a:lnTo>
                  <a:pt x="805581" y="17377"/>
                </a:lnTo>
                <a:lnTo>
                  <a:pt x="786722" y="4662"/>
                </a:lnTo>
                <a:lnTo>
                  <a:pt x="763627" y="0"/>
                </a:lnTo>
                <a:close/>
              </a:path>
            </a:pathLst>
          </a:custGeom>
          <a:solidFill>
            <a:srgbClr val="8FAADC"/>
          </a:solidFill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50" name="object 50"/>
          <p:cNvSpPr txBox="1"/>
          <p:nvPr/>
        </p:nvSpPr>
        <p:spPr>
          <a:xfrm>
            <a:off x="337106" y="3243833"/>
            <a:ext cx="1384935" cy="480901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  <a:tabLst>
                <a:tab pos="556260" algn="l"/>
              </a:tabLst>
            </a:pPr>
            <a:r>
              <a:rPr sz="2700" spc="-75" dirty="0">
                <a:latin typeface="Calibri"/>
                <a:cs typeface="Calibri"/>
              </a:rPr>
              <a:t>1</a:t>
            </a:r>
            <a:r>
              <a:rPr sz="2700" dirty="0">
                <a:latin typeface="Calibri"/>
                <a:cs typeface="Calibri"/>
              </a:rPr>
              <a:t>	</a:t>
            </a:r>
            <a:r>
              <a:rPr sz="2700" spc="-15" dirty="0">
                <a:latin typeface="Calibri"/>
                <a:cs typeface="Calibri"/>
              </a:rPr>
              <a:t>&lt;sos</a:t>
            </a:r>
            <a:r>
              <a:rPr sz="3000" spc="-15" dirty="0">
                <a:latin typeface="Calibri"/>
                <a:cs typeface="Calibri"/>
              </a:rPr>
              <a:t>&gt;</a:t>
            </a:r>
            <a:endParaRPr sz="3000">
              <a:latin typeface="Calibri"/>
              <a:cs typeface="Calibri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337106" y="4077462"/>
            <a:ext cx="212408" cy="43473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sz="2700" spc="-75" dirty="0">
                <a:latin typeface="Calibri"/>
                <a:cs typeface="Calibri"/>
              </a:rPr>
              <a:t>2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347020" y="4859273"/>
            <a:ext cx="212408" cy="43473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sz="2700" spc="-75" dirty="0">
                <a:latin typeface="Calibri"/>
                <a:cs typeface="Calibri"/>
              </a:rPr>
              <a:t>3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336386" y="5700521"/>
            <a:ext cx="212408" cy="43473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sz="2700" spc="-75" dirty="0">
                <a:latin typeface="Calibri"/>
                <a:cs typeface="Calibri"/>
              </a:rPr>
              <a:t>4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315839" y="7305293"/>
            <a:ext cx="212408" cy="43473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sz="2700" spc="-75" dirty="0">
                <a:latin typeface="Calibri"/>
                <a:cs typeface="Calibri"/>
              </a:rPr>
              <a:t>6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336386" y="4075937"/>
            <a:ext cx="1385888" cy="4520468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557213">
              <a:spcBef>
                <a:spcPts val="150"/>
              </a:spcBef>
            </a:pPr>
            <a:r>
              <a:rPr sz="2700" spc="-15" dirty="0">
                <a:latin typeface="Calibri"/>
                <a:cs typeface="Calibri"/>
              </a:rPr>
              <a:t>&lt;sos</a:t>
            </a:r>
            <a:r>
              <a:rPr sz="3000" spc="-15" dirty="0">
                <a:latin typeface="Calibri"/>
                <a:cs typeface="Calibri"/>
              </a:rPr>
              <a:t>&gt;</a:t>
            </a:r>
            <a:endParaRPr sz="3000">
              <a:latin typeface="Calibri"/>
              <a:cs typeface="Calibri"/>
            </a:endParaRPr>
          </a:p>
          <a:p>
            <a:pPr marL="557213">
              <a:spcBef>
                <a:spcPts val="2483"/>
              </a:spcBef>
            </a:pPr>
            <a:r>
              <a:rPr sz="2700" spc="-15" dirty="0">
                <a:latin typeface="Calibri"/>
                <a:cs typeface="Calibri"/>
              </a:rPr>
              <a:t>&lt;sos</a:t>
            </a:r>
            <a:r>
              <a:rPr sz="3000" spc="-15" dirty="0">
                <a:latin typeface="Calibri"/>
                <a:cs typeface="Calibri"/>
              </a:rPr>
              <a:t>&gt;</a:t>
            </a:r>
            <a:endParaRPr sz="3000">
              <a:latin typeface="Calibri"/>
              <a:cs typeface="Calibri"/>
            </a:endParaRPr>
          </a:p>
          <a:p>
            <a:pPr marL="557213">
              <a:spcBef>
                <a:spcPts val="2955"/>
              </a:spcBef>
            </a:pPr>
            <a:r>
              <a:rPr sz="2700" spc="-15" dirty="0">
                <a:latin typeface="Calibri"/>
                <a:cs typeface="Calibri"/>
              </a:rPr>
              <a:t>&lt;sos</a:t>
            </a:r>
            <a:r>
              <a:rPr sz="3000" spc="-15" dirty="0">
                <a:latin typeface="Calibri"/>
                <a:cs typeface="Calibri"/>
              </a:rPr>
              <a:t>&gt;</a:t>
            </a:r>
            <a:endParaRPr sz="3000">
              <a:latin typeface="Calibri"/>
              <a:cs typeface="Calibri"/>
            </a:endParaRPr>
          </a:p>
          <a:p>
            <a:pPr marL="19050">
              <a:spcBef>
                <a:spcPts val="2445"/>
              </a:spcBef>
              <a:tabLst>
                <a:tab pos="557213" algn="l"/>
              </a:tabLst>
            </a:pPr>
            <a:r>
              <a:rPr sz="4050" spc="-113" baseline="1543" dirty="0">
                <a:latin typeface="Calibri"/>
                <a:cs typeface="Calibri"/>
              </a:rPr>
              <a:t>5</a:t>
            </a:r>
            <a:r>
              <a:rPr sz="4050" baseline="1543" dirty="0">
                <a:latin typeface="Calibri"/>
                <a:cs typeface="Calibri"/>
              </a:rPr>
              <a:t>	</a:t>
            </a:r>
            <a:r>
              <a:rPr sz="2700" spc="-15" dirty="0">
                <a:latin typeface="Calibri"/>
                <a:cs typeface="Calibri"/>
              </a:rPr>
              <a:t>&lt;sos</a:t>
            </a:r>
            <a:r>
              <a:rPr sz="3000" spc="-15" dirty="0">
                <a:latin typeface="Calibri"/>
                <a:cs typeface="Calibri"/>
              </a:rPr>
              <a:t>&gt;</a:t>
            </a:r>
            <a:endParaRPr sz="3000">
              <a:latin typeface="Calibri"/>
              <a:cs typeface="Calibri"/>
            </a:endParaRPr>
          </a:p>
          <a:p>
            <a:pPr marL="557213">
              <a:spcBef>
                <a:spcPts val="2955"/>
              </a:spcBef>
            </a:pPr>
            <a:r>
              <a:rPr sz="2700" spc="-15" dirty="0">
                <a:latin typeface="Calibri"/>
                <a:cs typeface="Calibri"/>
              </a:rPr>
              <a:t>&lt;sos</a:t>
            </a:r>
            <a:r>
              <a:rPr sz="3000" spc="-15" dirty="0">
                <a:latin typeface="Calibri"/>
                <a:cs typeface="Calibri"/>
              </a:rPr>
              <a:t>&gt;</a:t>
            </a:r>
            <a:endParaRPr sz="3000">
              <a:latin typeface="Calibri"/>
              <a:cs typeface="Calibri"/>
            </a:endParaRPr>
          </a:p>
          <a:p>
            <a:pPr marL="29528">
              <a:spcBef>
                <a:spcPts val="2625"/>
              </a:spcBef>
              <a:tabLst>
                <a:tab pos="557213" algn="l"/>
              </a:tabLst>
            </a:pPr>
            <a:r>
              <a:rPr sz="2700" spc="-75" dirty="0">
                <a:latin typeface="Calibri"/>
                <a:cs typeface="Calibri"/>
              </a:rPr>
              <a:t>7</a:t>
            </a:r>
            <a:r>
              <a:rPr sz="2700" dirty="0">
                <a:latin typeface="Calibri"/>
                <a:cs typeface="Calibri"/>
              </a:rPr>
              <a:t>	</a:t>
            </a:r>
            <a:r>
              <a:rPr sz="2700" spc="-15" dirty="0">
                <a:latin typeface="Calibri"/>
                <a:cs typeface="Calibri"/>
              </a:rPr>
              <a:t>&lt;sos</a:t>
            </a:r>
            <a:r>
              <a:rPr sz="3000" spc="-15" dirty="0">
                <a:latin typeface="Calibri"/>
                <a:cs typeface="Calibri"/>
              </a:rPr>
              <a:t>&gt;</a:t>
            </a:r>
            <a:endParaRPr sz="3000">
              <a:latin typeface="Calibri"/>
              <a:cs typeface="Calibri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1915877" y="3453860"/>
            <a:ext cx="5138738" cy="2133600"/>
          </a:xfrm>
          <a:custGeom>
            <a:avLst/>
            <a:gdLst/>
            <a:ahLst/>
            <a:cxnLst/>
            <a:rect l="l" t="t" r="r" b="b"/>
            <a:pathLst>
              <a:path w="3425825" h="1422400">
                <a:moveTo>
                  <a:pt x="1400632" y="38100"/>
                </a:moveTo>
                <a:lnTo>
                  <a:pt x="1375232" y="25400"/>
                </a:lnTo>
                <a:lnTo>
                  <a:pt x="1324432" y="0"/>
                </a:lnTo>
                <a:lnTo>
                  <a:pt x="1324432" y="25400"/>
                </a:lnTo>
                <a:lnTo>
                  <a:pt x="0" y="25400"/>
                </a:lnTo>
                <a:lnTo>
                  <a:pt x="0" y="50800"/>
                </a:lnTo>
                <a:lnTo>
                  <a:pt x="937729" y="50800"/>
                </a:lnTo>
                <a:lnTo>
                  <a:pt x="656120" y="360133"/>
                </a:lnTo>
                <a:lnTo>
                  <a:pt x="637336" y="343027"/>
                </a:lnTo>
                <a:lnTo>
                  <a:pt x="614210" y="425018"/>
                </a:lnTo>
                <a:lnTo>
                  <a:pt x="693686" y="394322"/>
                </a:lnTo>
                <a:lnTo>
                  <a:pt x="685215" y="386613"/>
                </a:lnTo>
                <a:lnTo>
                  <a:pt x="674903" y="377228"/>
                </a:lnTo>
                <a:lnTo>
                  <a:pt x="972083" y="50800"/>
                </a:lnTo>
                <a:lnTo>
                  <a:pt x="1324432" y="50800"/>
                </a:lnTo>
                <a:lnTo>
                  <a:pt x="1324432" y="76200"/>
                </a:lnTo>
                <a:lnTo>
                  <a:pt x="1375232" y="50800"/>
                </a:lnTo>
                <a:lnTo>
                  <a:pt x="1400632" y="38100"/>
                </a:lnTo>
                <a:close/>
              </a:path>
              <a:path w="3425825" h="1422400">
                <a:moveTo>
                  <a:pt x="2403665" y="591388"/>
                </a:moveTo>
                <a:lnTo>
                  <a:pt x="2403221" y="565988"/>
                </a:lnTo>
                <a:lnTo>
                  <a:pt x="1961578" y="573798"/>
                </a:lnTo>
                <a:lnTo>
                  <a:pt x="1956104" y="568693"/>
                </a:lnTo>
                <a:lnTo>
                  <a:pt x="1951189" y="573976"/>
                </a:lnTo>
                <a:lnTo>
                  <a:pt x="1025461" y="590321"/>
                </a:lnTo>
                <a:lnTo>
                  <a:pt x="1025918" y="615721"/>
                </a:lnTo>
                <a:lnTo>
                  <a:pt x="1927161" y="599808"/>
                </a:lnTo>
                <a:lnTo>
                  <a:pt x="1648079" y="899820"/>
                </a:lnTo>
                <a:lnTo>
                  <a:pt x="1629486" y="882523"/>
                </a:lnTo>
                <a:lnTo>
                  <a:pt x="1605470" y="964260"/>
                </a:lnTo>
                <a:lnTo>
                  <a:pt x="1685277" y="934427"/>
                </a:lnTo>
                <a:lnTo>
                  <a:pt x="1676666" y="926426"/>
                </a:lnTo>
                <a:lnTo>
                  <a:pt x="1666671" y="917117"/>
                </a:lnTo>
                <a:lnTo>
                  <a:pt x="1962416" y="599186"/>
                </a:lnTo>
                <a:lnTo>
                  <a:pt x="2403665" y="591388"/>
                </a:lnTo>
                <a:close/>
              </a:path>
              <a:path w="3425825" h="1422400">
                <a:moveTo>
                  <a:pt x="2479637" y="577342"/>
                </a:moveTo>
                <a:lnTo>
                  <a:pt x="2455418" y="565772"/>
                </a:lnTo>
                <a:lnTo>
                  <a:pt x="2416365" y="547090"/>
                </a:lnTo>
                <a:lnTo>
                  <a:pt x="2416365" y="591159"/>
                </a:lnTo>
                <a:lnTo>
                  <a:pt x="2415921" y="565988"/>
                </a:lnTo>
                <a:lnTo>
                  <a:pt x="2416352" y="590321"/>
                </a:lnTo>
                <a:lnTo>
                  <a:pt x="2416365" y="591159"/>
                </a:lnTo>
                <a:lnTo>
                  <a:pt x="2416365" y="547090"/>
                </a:lnTo>
                <a:lnTo>
                  <a:pt x="2402776" y="540588"/>
                </a:lnTo>
                <a:lnTo>
                  <a:pt x="2403221" y="565772"/>
                </a:lnTo>
                <a:lnTo>
                  <a:pt x="2403221" y="565988"/>
                </a:lnTo>
                <a:lnTo>
                  <a:pt x="2403652" y="590321"/>
                </a:lnTo>
                <a:lnTo>
                  <a:pt x="2403665" y="591388"/>
                </a:lnTo>
                <a:lnTo>
                  <a:pt x="2404097" y="615721"/>
                </a:lnTo>
                <a:lnTo>
                  <a:pt x="2404122" y="616788"/>
                </a:lnTo>
                <a:lnTo>
                  <a:pt x="2479637" y="577342"/>
                </a:lnTo>
                <a:close/>
              </a:path>
              <a:path w="3425825" h="1422400">
                <a:moveTo>
                  <a:pt x="3349409" y="1049134"/>
                </a:moveTo>
                <a:lnTo>
                  <a:pt x="3348952" y="1023734"/>
                </a:lnTo>
                <a:lnTo>
                  <a:pt x="2946908" y="1031036"/>
                </a:lnTo>
                <a:lnTo>
                  <a:pt x="2941929" y="1026401"/>
                </a:lnTo>
                <a:lnTo>
                  <a:pt x="2937446" y="1031214"/>
                </a:lnTo>
                <a:lnTo>
                  <a:pt x="2011273" y="1048029"/>
                </a:lnTo>
                <a:lnTo>
                  <a:pt x="2011743" y="1073429"/>
                </a:lnTo>
                <a:lnTo>
                  <a:pt x="2913405" y="1057059"/>
                </a:lnTo>
                <a:lnTo>
                  <a:pt x="2633891" y="1357528"/>
                </a:lnTo>
                <a:lnTo>
                  <a:pt x="2615298" y="1340231"/>
                </a:lnTo>
                <a:lnTo>
                  <a:pt x="2591295" y="1421968"/>
                </a:lnTo>
                <a:lnTo>
                  <a:pt x="2671089" y="1392123"/>
                </a:lnTo>
                <a:lnTo>
                  <a:pt x="2662491" y="1384122"/>
                </a:lnTo>
                <a:lnTo>
                  <a:pt x="2652496" y="1374825"/>
                </a:lnTo>
                <a:lnTo>
                  <a:pt x="2948686" y="1056424"/>
                </a:lnTo>
                <a:lnTo>
                  <a:pt x="3349409" y="1049134"/>
                </a:lnTo>
                <a:close/>
              </a:path>
              <a:path w="3425825" h="1422400">
                <a:moveTo>
                  <a:pt x="3425367" y="1035050"/>
                </a:moveTo>
                <a:lnTo>
                  <a:pt x="3401187" y="1023505"/>
                </a:lnTo>
                <a:lnTo>
                  <a:pt x="3362109" y="1004849"/>
                </a:lnTo>
                <a:lnTo>
                  <a:pt x="3362109" y="1048905"/>
                </a:lnTo>
                <a:lnTo>
                  <a:pt x="3361652" y="1023734"/>
                </a:lnTo>
                <a:lnTo>
                  <a:pt x="3362096" y="1048029"/>
                </a:lnTo>
                <a:lnTo>
                  <a:pt x="3362109" y="1048905"/>
                </a:lnTo>
                <a:lnTo>
                  <a:pt x="3362109" y="1004849"/>
                </a:lnTo>
                <a:lnTo>
                  <a:pt x="3348494" y="998334"/>
                </a:lnTo>
                <a:lnTo>
                  <a:pt x="3348952" y="1023505"/>
                </a:lnTo>
                <a:lnTo>
                  <a:pt x="3348952" y="1023734"/>
                </a:lnTo>
                <a:lnTo>
                  <a:pt x="3349396" y="1048029"/>
                </a:lnTo>
                <a:lnTo>
                  <a:pt x="3349409" y="1049134"/>
                </a:lnTo>
                <a:lnTo>
                  <a:pt x="3349853" y="1073429"/>
                </a:lnTo>
                <a:lnTo>
                  <a:pt x="3349879" y="1074521"/>
                </a:lnTo>
                <a:lnTo>
                  <a:pt x="3425367" y="10350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57" name="object 57"/>
          <p:cNvSpPr/>
          <p:nvPr/>
        </p:nvSpPr>
        <p:spPr>
          <a:xfrm>
            <a:off x="6484487" y="5808211"/>
            <a:ext cx="3809048" cy="1383983"/>
          </a:xfrm>
          <a:custGeom>
            <a:avLst/>
            <a:gdLst/>
            <a:ahLst/>
            <a:cxnLst/>
            <a:rect l="l" t="t" r="r" b="b"/>
            <a:pathLst>
              <a:path w="2539365" h="922654">
                <a:moveTo>
                  <a:pt x="1385468" y="36677"/>
                </a:moveTo>
                <a:lnTo>
                  <a:pt x="1361325" y="25158"/>
                </a:lnTo>
                <a:lnTo>
                  <a:pt x="1308582" y="0"/>
                </a:lnTo>
                <a:lnTo>
                  <a:pt x="1309039" y="25158"/>
                </a:lnTo>
                <a:lnTo>
                  <a:pt x="1309052" y="25387"/>
                </a:lnTo>
                <a:lnTo>
                  <a:pt x="935253" y="32321"/>
                </a:lnTo>
                <a:lnTo>
                  <a:pt x="930656" y="28028"/>
                </a:lnTo>
                <a:lnTo>
                  <a:pt x="926503" y="32486"/>
                </a:lnTo>
                <a:lnTo>
                  <a:pt x="0" y="49657"/>
                </a:lnTo>
                <a:lnTo>
                  <a:pt x="469" y="75044"/>
                </a:lnTo>
                <a:lnTo>
                  <a:pt x="902462" y="58331"/>
                </a:lnTo>
                <a:lnTo>
                  <a:pt x="622617" y="359156"/>
                </a:lnTo>
                <a:lnTo>
                  <a:pt x="604024" y="341858"/>
                </a:lnTo>
                <a:lnTo>
                  <a:pt x="580021" y="423595"/>
                </a:lnTo>
                <a:lnTo>
                  <a:pt x="659815" y="393750"/>
                </a:lnTo>
                <a:lnTo>
                  <a:pt x="651217" y="385749"/>
                </a:lnTo>
                <a:lnTo>
                  <a:pt x="641223" y="376453"/>
                </a:lnTo>
                <a:lnTo>
                  <a:pt x="937755" y="57683"/>
                </a:lnTo>
                <a:lnTo>
                  <a:pt x="1309522" y="50787"/>
                </a:lnTo>
                <a:lnTo>
                  <a:pt x="1309966" y="75044"/>
                </a:lnTo>
                <a:lnTo>
                  <a:pt x="1309992" y="76187"/>
                </a:lnTo>
                <a:lnTo>
                  <a:pt x="1385468" y="36677"/>
                </a:lnTo>
                <a:close/>
              </a:path>
              <a:path w="2539365" h="922654">
                <a:moveTo>
                  <a:pt x="2539111" y="535622"/>
                </a:moveTo>
                <a:lnTo>
                  <a:pt x="2514841" y="523989"/>
                </a:lnTo>
                <a:lnTo>
                  <a:pt x="2475839" y="505307"/>
                </a:lnTo>
                <a:lnTo>
                  <a:pt x="2475839" y="549389"/>
                </a:lnTo>
                <a:lnTo>
                  <a:pt x="2475407" y="524205"/>
                </a:lnTo>
                <a:lnTo>
                  <a:pt x="2475827" y="548589"/>
                </a:lnTo>
                <a:lnTo>
                  <a:pt x="2475839" y="549389"/>
                </a:lnTo>
                <a:lnTo>
                  <a:pt x="2475839" y="505307"/>
                </a:lnTo>
                <a:lnTo>
                  <a:pt x="2462276" y="498805"/>
                </a:lnTo>
                <a:lnTo>
                  <a:pt x="2462707" y="523989"/>
                </a:lnTo>
                <a:lnTo>
                  <a:pt x="2462707" y="524205"/>
                </a:lnTo>
                <a:lnTo>
                  <a:pt x="1953615" y="532790"/>
                </a:lnTo>
                <a:lnTo>
                  <a:pt x="1947367" y="526961"/>
                </a:lnTo>
                <a:lnTo>
                  <a:pt x="1941753" y="532993"/>
                </a:lnTo>
                <a:lnTo>
                  <a:pt x="1016736" y="548589"/>
                </a:lnTo>
                <a:lnTo>
                  <a:pt x="1017168" y="573989"/>
                </a:lnTo>
                <a:lnTo>
                  <a:pt x="1917738" y="558812"/>
                </a:lnTo>
                <a:lnTo>
                  <a:pt x="1639341" y="858100"/>
                </a:lnTo>
                <a:lnTo>
                  <a:pt x="1620748" y="840790"/>
                </a:lnTo>
                <a:lnTo>
                  <a:pt x="1596745" y="922540"/>
                </a:lnTo>
                <a:lnTo>
                  <a:pt x="1676539" y="892695"/>
                </a:lnTo>
                <a:lnTo>
                  <a:pt x="1667929" y="884694"/>
                </a:lnTo>
                <a:lnTo>
                  <a:pt x="1657934" y="875398"/>
                </a:lnTo>
                <a:lnTo>
                  <a:pt x="1952993" y="558215"/>
                </a:lnTo>
                <a:lnTo>
                  <a:pt x="2463139" y="549605"/>
                </a:lnTo>
                <a:lnTo>
                  <a:pt x="2463546" y="573989"/>
                </a:lnTo>
                <a:lnTo>
                  <a:pt x="2463571" y="574992"/>
                </a:lnTo>
                <a:lnTo>
                  <a:pt x="2539111" y="53562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58" name="object 58"/>
          <p:cNvSpPr/>
          <p:nvPr/>
        </p:nvSpPr>
        <p:spPr>
          <a:xfrm>
            <a:off x="9981915" y="7437425"/>
            <a:ext cx="2049780" cy="636270"/>
          </a:xfrm>
          <a:custGeom>
            <a:avLst/>
            <a:gdLst/>
            <a:ahLst/>
            <a:cxnLst/>
            <a:rect l="l" t="t" r="r" b="b"/>
            <a:pathLst>
              <a:path w="1366520" h="424179">
                <a:moveTo>
                  <a:pt x="1365973" y="36652"/>
                </a:moveTo>
                <a:lnTo>
                  <a:pt x="1341843" y="25146"/>
                </a:lnTo>
                <a:lnTo>
                  <a:pt x="1302727" y="6515"/>
                </a:lnTo>
                <a:lnTo>
                  <a:pt x="1302727" y="50546"/>
                </a:lnTo>
                <a:lnTo>
                  <a:pt x="1302258" y="25387"/>
                </a:lnTo>
                <a:lnTo>
                  <a:pt x="1302715" y="49631"/>
                </a:lnTo>
                <a:lnTo>
                  <a:pt x="1302727" y="50546"/>
                </a:lnTo>
                <a:lnTo>
                  <a:pt x="1302727" y="6515"/>
                </a:lnTo>
                <a:lnTo>
                  <a:pt x="1289075" y="0"/>
                </a:lnTo>
                <a:lnTo>
                  <a:pt x="1289545" y="25146"/>
                </a:lnTo>
                <a:lnTo>
                  <a:pt x="1289558" y="25387"/>
                </a:lnTo>
                <a:lnTo>
                  <a:pt x="934999" y="32054"/>
                </a:lnTo>
                <a:lnTo>
                  <a:pt x="930656" y="28003"/>
                </a:lnTo>
                <a:lnTo>
                  <a:pt x="926744" y="32219"/>
                </a:lnTo>
                <a:lnTo>
                  <a:pt x="0" y="49631"/>
                </a:lnTo>
                <a:lnTo>
                  <a:pt x="469" y="75031"/>
                </a:lnTo>
                <a:lnTo>
                  <a:pt x="902677" y="58077"/>
                </a:lnTo>
                <a:lnTo>
                  <a:pt x="622630" y="359130"/>
                </a:lnTo>
                <a:lnTo>
                  <a:pt x="604024" y="341833"/>
                </a:lnTo>
                <a:lnTo>
                  <a:pt x="580021" y="423583"/>
                </a:lnTo>
                <a:lnTo>
                  <a:pt x="659815" y="393738"/>
                </a:lnTo>
                <a:lnTo>
                  <a:pt x="651217" y="385737"/>
                </a:lnTo>
                <a:lnTo>
                  <a:pt x="641223" y="376440"/>
                </a:lnTo>
                <a:lnTo>
                  <a:pt x="937983" y="57416"/>
                </a:lnTo>
                <a:lnTo>
                  <a:pt x="1290027" y="50787"/>
                </a:lnTo>
                <a:lnTo>
                  <a:pt x="1290485" y="75031"/>
                </a:lnTo>
                <a:lnTo>
                  <a:pt x="1290510" y="76174"/>
                </a:lnTo>
                <a:lnTo>
                  <a:pt x="1365973" y="366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59" name="object 59"/>
          <p:cNvSpPr txBox="1"/>
          <p:nvPr/>
        </p:nvSpPr>
        <p:spPr>
          <a:xfrm>
            <a:off x="5861186" y="1808227"/>
            <a:ext cx="7348538" cy="1537600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sz="3000" dirty="0">
                <a:solidFill>
                  <a:srgbClr val="FF0000"/>
                </a:solidFill>
                <a:latin typeface="Calibri"/>
                <a:cs typeface="Calibri"/>
              </a:rPr>
              <a:t>Decoding</a:t>
            </a:r>
            <a:r>
              <a:rPr sz="3000" spc="113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FF0000"/>
                </a:solidFill>
                <a:latin typeface="Calibri"/>
                <a:cs typeface="Calibri"/>
              </a:rPr>
              <a:t>step</a:t>
            </a:r>
            <a:r>
              <a:rPr sz="3000" spc="13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FF0000"/>
                </a:solidFill>
                <a:latin typeface="Calibri"/>
                <a:cs typeface="Calibri"/>
              </a:rPr>
              <a:t>by</a:t>
            </a:r>
            <a:r>
              <a:rPr sz="3000" spc="13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FF0000"/>
                </a:solidFill>
                <a:latin typeface="Calibri"/>
                <a:cs typeface="Calibri"/>
              </a:rPr>
              <a:t>step</a:t>
            </a:r>
            <a:r>
              <a:rPr sz="3000" spc="13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FF0000"/>
                </a:solidFill>
                <a:latin typeface="Calibri"/>
                <a:cs typeface="Calibri"/>
              </a:rPr>
              <a:t>(using</a:t>
            </a:r>
            <a:r>
              <a:rPr sz="3000" spc="13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FF0000"/>
                </a:solidFill>
                <a:latin typeface="Calibri"/>
                <a:cs typeface="Calibri"/>
              </a:rPr>
              <a:t>Teacher</a:t>
            </a:r>
            <a:r>
              <a:rPr sz="3000" spc="13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000" spc="-15" dirty="0">
                <a:solidFill>
                  <a:srgbClr val="FF0000"/>
                </a:solidFill>
                <a:latin typeface="Calibri"/>
                <a:cs typeface="Calibri"/>
              </a:rPr>
              <a:t>Forcing)</a:t>
            </a:r>
            <a:endParaRPr sz="3000">
              <a:latin typeface="Calibri"/>
              <a:cs typeface="Calibri"/>
            </a:endParaRPr>
          </a:p>
          <a:p>
            <a:pPr>
              <a:spcBef>
                <a:spcPts val="1425"/>
              </a:spcBef>
            </a:pPr>
            <a:endParaRPr sz="3000">
              <a:latin typeface="Calibri"/>
              <a:cs typeface="Calibri"/>
            </a:endParaRPr>
          </a:p>
          <a:p>
            <a:pPr marR="774383" algn="ctr"/>
            <a:r>
              <a:rPr sz="2700" spc="-15" dirty="0">
                <a:latin typeface="Calibri"/>
                <a:cs typeface="Calibri"/>
              </a:rPr>
              <a:t>Inference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61" name="object 61"/>
          <p:cNvSpPr txBox="1">
            <a:spLocks noGrp="1"/>
          </p:cNvSpPr>
          <p:nvPr>
            <p:ph type="sldNum" sz="quarter" idx="7"/>
          </p:nvPr>
        </p:nvSpPr>
        <p:spPr>
          <a:xfrm>
            <a:off x="11664267" y="6371008"/>
            <a:ext cx="322579" cy="2114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193675">
              <a:spcBef>
                <a:spcPts val="40"/>
              </a:spcBef>
            </a:pPr>
            <a:fld id="{81D60167-4931-47E6-BA6A-407CBD079E47}" type="slidenum">
              <a:rPr lang="en-GB" spc="-50" smtClean="0"/>
              <a:pPr marL="193675">
                <a:spcBef>
                  <a:spcPts val="40"/>
                </a:spcBef>
              </a:pPr>
              <a:t>76</a:t>
            </a:fld>
            <a:endParaRPr spc="-38" dirty="0"/>
          </a:p>
        </p:txBody>
      </p:sp>
      <p:sp>
        <p:nvSpPr>
          <p:cNvPr id="60" name="object 60" descr="$PPTXTitle"/>
          <p:cNvSpPr txBox="1">
            <a:spLocks noGrp="1"/>
          </p:cNvSpPr>
          <p:nvPr>
            <p:ph type="title"/>
          </p:nvPr>
        </p:nvSpPr>
        <p:spPr>
          <a:xfrm>
            <a:off x="4922029" y="653096"/>
            <a:ext cx="8478203" cy="696344"/>
          </a:xfrm>
          <a:prstGeom prst="rect">
            <a:avLst/>
          </a:prstGeom>
        </p:spPr>
        <p:txBody>
          <a:bodyPr vert="horz" wrap="square" lIns="0" tIns="19050" rIns="0" bIns="0" rtlCol="0" anchor="ctr">
            <a:spAutoFit/>
          </a:bodyPr>
          <a:lstStyle/>
          <a:p>
            <a:pPr marL="19050">
              <a:spcBef>
                <a:spcPts val="150"/>
              </a:spcBef>
            </a:pPr>
            <a:r>
              <a:rPr dirty="0"/>
              <a:t>Masked</a:t>
            </a:r>
            <a:r>
              <a:rPr spc="-165" dirty="0"/>
              <a:t> </a:t>
            </a:r>
            <a:r>
              <a:rPr dirty="0"/>
              <a:t>Multi</a:t>
            </a:r>
            <a:r>
              <a:rPr spc="-158" dirty="0"/>
              <a:t> </a:t>
            </a:r>
            <a:r>
              <a:rPr dirty="0"/>
              <a:t>Head</a:t>
            </a:r>
            <a:r>
              <a:rPr spc="-150" dirty="0"/>
              <a:t> </a:t>
            </a:r>
            <a:r>
              <a:rPr spc="-15" dirty="0"/>
              <a:t>Attention</a:t>
            </a: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219978" y="1664207"/>
            <a:ext cx="14739938" cy="7781925"/>
            <a:chOff x="1479985" y="1109471"/>
            <a:chExt cx="9826625" cy="518795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805928" y="1109471"/>
              <a:ext cx="3493007" cy="518769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76231" y="3593591"/>
              <a:ext cx="1822703" cy="1277111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9473322" y="3591193"/>
              <a:ext cx="1828164" cy="1283970"/>
            </a:xfrm>
            <a:custGeom>
              <a:avLst/>
              <a:gdLst/>
              <a:ahLst/>
              <a:cxnLst/>
              <a:rect l="l" t="t" r="r" b="b"/>
              <a:pathLst>
                <a:path w="1828165" h="1283970">
                  <a:moveTo>
                    <a:pt x="0" y="0"/>
                  </a:moveTo>
                  <a:lnTo>
                    <a:pt x="1828051" y="0"/>
                  </a:lnTo>
                  <a:lnTo>
                    <a:pt x="1828051" y="1283521"/>
                  </a:lnTo>
                  <a:lnTo>
                    <a:pt x="0" y="1283521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700"/>
            </a:p>
          </p:txBody>
        </p:sp>
        <p:sp>
          <p:nvSpPr>
            <p:cNvPr id="6" name="object 6"/>
            <p:cNvSpPr/>
            <p:nvPr/>
          </p:nvSpPr>
          <p:spPr>
            <a:xfrm>
              <a:off x="1479981" y="3241166"/>
              <a:ext cx="1818005" cy="356235"/>
            </a:xfrm>
            <a:custGeom>
              <a:avLst/>
              <a:gdLst/>
              <a:ahLst/>
              <a:cxnLst/>
              <a:rect l="l" t="t" r="r" b="b"/>
              <a:pathLst>
                <a:path w="1818004" h="356235">
                  <a:moveTo>
                    <a:pt x="822960" y="59321"/>
                  </a:moveTo>
                  <a:lnTo>
                    <a:pt x="818299" y="36233"/>
                  </a:lnTo>
                  <a:lnTo>
                    <a:pt x="805573" y="17373"/>
                  </a:lnTo>
                  <a:lnTo>
                    <a:pt x="786714" y="4660"/>
                  </a:lnTo>
                  <a:lnTo>
                    <a:pt x="763625" y="0"/>
                  </a:lnTo>
                  <a:lnTo>
                    <a:pt x="59334" y="0"/>
                  </a:lnTo>
                  <a:lnTo>
                    <a:pt x="36233" y="4660"/>
                  </a:lnTo>
                  <a:lnTo>
                    <a:pt x="17373" y="17373"/>
                  </a:lnTo>
                  <a:lnTo>
                    <a:pt x="4660" y="36233"/>
                  </a:lnTo>
                  <a:lnTo>
                    <a:pt x="0" y="59321"/>
                  </a:lnTo>
                  <a:lnTo>
                    <a:pt x="0" y="296646"/>
                  </a:lnTo>
                  <a:lnTo>
                    <a:pt x="4660" y="319747"/>
                  </a:lnTo>
                  <a:lnTo>
                    <a:pt x="17373" y="338607"/>
                  </a:lnTo>
                  <a:lnTo>
                    <a:pt x="36233" y="351320"/>
                  </a:lnTo>
                  <a:lnTo>
                    <a:pt x="59334" y="355981"/>
                  </a:lnTo>
                  <a:lnTo>
                    <a:pt x="763625" y="355981"/>
                  </a:lnTo>
                  <a:lnTo>
                    <a:pt x="786714" y="351320"/>
                  </a:lnTo>
                  <a:lnTo>
                    <a:pt x="805573" y="338607"/>
                  </a:lnTo>
                  <a:lnTo>
                    <a:pt x="818299" y="319747"/>
                  </a:lnTo>
                  <a:lnTo>
                    <a:pt x="822960" y="296646"/>
                  </a:lnTo>
                  <a:lnTo>
                    <a:pt x="822960" y="59321"/>
                  </a:lnTo>
                  <a:close/>
                </a:path>
                <a:path w="1818004" h="356235">
                  <a:moveTo>
                    <a:pt x="1817547" y="59321"/>
                  </a:moveTo>
                  <a:lnTo>
                    <a:pt x="1812886" y="36233"/>
                  </a:lnTo>
                  <a:lnTo>
                    <a:pt x="1800174" y="17373"/>
                  </a:lnTo>
                  <a:lnTo>
                    <a:pt x="1781314" y="4660"/>
                  </a:lnTo>
                  <a:lnTo>
                    <a:pt x="1758213" y="0"/>
                  </a:lnTo>
                  <a:lnTo>
                    <a:pt x="1053922" y="0"/>
                  </a:lnTo>
                  <a:lnTo>
                    <a:pt x="1030820" y="4660"/>
                  </a:lnTo>
                  <a:lnTo>
                    <a:pt x="1011961" y="17373"/>
                  </a:lnTo>
                  <a:lnTo>
                    <a:pt x="999248" y="36233"/>
                  </a:lnTo>
                  <a:lnTo>
                    <a:pt x="994587" y="59321"/>
                  </a:lnTo>
                  <a:lnTo>
                    <a:pt x="994587" y="296646"/>
                  </a:lnTo>
                  <a:lnTo>
                    <a:pt x="999248" y="319747"/>
                  </a:lnTo>
                  <a:lnTo>
                    <a:pt x="1011961" y="338607"/>
                  </a:lnTo>
                  <a:lnTo>
                    <a:pt x="1030820" y="351320"/>
                  </a:lnTo>
                  <a:lnTo>
                    <a:pt x="1053922" y="355981"/>
                  </a:lnTo>
                  <a:lnTo>
                    <a:pt x="1758213" y="355981"/>
                  </a:lnTo>
                  <a:lnTo>
                    <a:pt x="1781314" y="351320"/>
                  </a:lnTo>
                  <a:lnTo>
                    <a:pt x="1800174" y="338607"/>
                  </a:lnTo>
                  <a:lnTo>
                    <a:pt x="1812886" y="319747"/>
                  </a:lnTo>
                  <a:lnTo>
                    <a:pt x="1817547" y="296646"/>
                  </a:lnTo>
                  <a:lnTo>
                    <a:pt x="1817547" y="59321"/>
                  </a:lnTo>
                  <a:close/>
                </a:path>
              </a:pathLst>
            </a:custGeom>
            <a:solidFill>
              <a:srgbClr val="8FAADC"/>
            </a:solidFill>
          </p:spPr>
          <p:txBody>
            <a:bodyPr wrap="square" lIns="0" tIns="0" rIns="0" bIns="0" rtlCol="0"/>
            <a:lstStyle/>
            <a:p>
              <a:endParaRPr sz="2700"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3978802" y="4886705"/>
            <a:ext cx="700088" cy="43473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sz="2700" spc="-30" dirty="0">
                <a:latin typeface="Calibri"/>
                <a:cs typeface="Calibri"/>
              </a:rPr>
              <a:t>have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81437" y="4847329"/>
            <a:ext cx="5803581" cy="2147888"/>
          </a:xfrm>
          <a:custGeom>
            <a:avLst/>
            <a:gdLst/>
            <a:ahLst/>
            <a:cxnLst/>
            <a:rect l="l" t="t" r="r" b="b"/>
            <a:pathLst>
              <a:path w="3869054" h="1431925">
                <a:moveTo>
                  <a:pt x="822960" y="614641"/>
                </a:moveTo>
                <a:lnTo>
                  <a:pt x="818286" y="591553"/>
                </a:lnTo>
                <a:lnTo>
                  <a:pt x="805573" y="572693"/>
                </a:lnTo>
                <a:lnTo>
                  <a:pt x="786714" y="559981"/>
                </a:lnTo>
                <a:lnTo>
                  <a:pt x="763625" y="555307"/>
                </a:lnTo>
                <a:lnTo>
                  <a:pt x="59321" y="555307"/>
                </a:lnTo>
                <a:lnTo>
                  <a:pt x="36233" y="559981"/>
                </a:lnTo>
                <a:lnTo>
                  <a:pt x="17373" y="572693"/>
                </a:lnTo>
                <a:lnTo>
                  <a:pt x="4660" y="591553"/>
                </a:lnTo>
                <a:lnTo>
                  <a:pt x="0" y="614641"/>
                </a:lnTo>
                <a:lnTo>
                  <a:pt x="0" y="851966"/>
                </a:lnTo>
                <a:lnTo>
                  <a:pt x="4660" y="875068"/>
                </a:lnTo>
                <a:lnTo>
                  <a:pt x="17373" y="893927"/>
                </a:lnTo>
                <a:lnTo>
                  <a:pt x="36233" y="906640"/>
                </a:lnTo>
                <a:lnTo>
                  <a:pt x="59321" y="911301"/>
                </a:lnTo>
                <a:lnTo>
                  <a:pt x="763625" y="911301"/>
                </a:lnTo>
                <a:lnTo>
                  <a:pt x="786714" y="906640"/>
                </a:lnTo>
                <a:lnTo>
                  <a:pt x="805573" y="893927"/>
                </a:lnTo>
                <a:lnTo>
                  <a:pt x="818286" y="875068"/>
                </a:lnTo>
                <a:lnTo>
                  <a:pt x="822960" y="851966"/>
                </a:lnTo>
                <a:lnTo>
                  <a:pt x="822960" y="614641"/>
                </a:lnTo>
                <a:close/>
              </a:path>
              <a:path w="3869054" h="1431925">
                <a:moveTo>
                  <a:pt x="822960" y="59334"/>
                </a:moveTo>
                <a:lnTo>
                  <a:pt x="818286" y="36245"/>
                </a:lnTo>
                <a:lnTo>
                  <a:pt x="805573" y="17386"/>
                </a:lnTo>
                <a:lnTo>
                  <a:pt x="786714" y="4660"/>
                </a:lnTo>
                <a:lnTo>
                  <a:pt x="763625" y="0"/>
                </a:lnTo>
                <a:lnTo>
                  <a:pt x="59321" y="0"/>
                </a:lnTo>
                <a:lnTo>
                  <a:pt x="36233" y="4660"/>
                </a:lnTo>
                <a:lnTo>
                  <a:pt x="17373" y="17386"/>
                </a:lnTo>
                <a:lnTo>
                  <a:pt x="4660" y="36245"/>
                </a:lnTo>
                <a:lnTo>
                  <a:pt x="0" y="59334"/>
                </a:lnTo>
                <a:lnTo>
                  <a:pt x="0" y="296659"/>
                </a:lnTo>
                <a:lnTo>
                  <a:pt x="4660" y="319747"/>
                </a:lnTo>
                <a:lnTo>
                  <a:pt x="17373" y="338607"/>
                </a:lnTo>
                <a:lnTo>
                  <a:pt x="36233" y="351332"/>
                </a:lnTo>
                <a:lnTo>
                  <a:pt x="59321" y="355993"/>
                </a:lnTo>
                <a:lnTo>
                  <a:pt x="763625" y="355993"/>
                </a:lnTo>
                <a:lnTo>
                  <a:pt x="786714" y="351332"/>
                </a:lnTo>
                <a:lnTo>
                  <a:pt x="805573" y="338607"/>
                </a:lnTo>
                <a:lnTo>
                  <a:pt x="818286" y="319747"/>
                </a:lnTo>
                <a:lnTo>
                  <a:pt x="822960" y="296659"/>
                </a:lnTo>
                <a:lnTo>
                  <a:pt x="822960" y="59334"/>
                </a:lnTo>
                <a:close/>
              </a:path>
              <a:path w="3869054" h="1431925">
                <a:moveTo>
                  <a:pt x="1848650" y="1135138"/>
                </a:moveTo>
                <a:lnTo>
                  <a:pt x="1843989" y="1112037"/>
                </a:lnTo>
                <a:lnTo>
                  <a:pt x="1831263" y="1093177"/>
                </a:lnTo>
                <a:lnTo>
                  <a:pt x="1812404" y="1080465"/>
                </a:lnTo>
                <a:lnTo>
                  <a:pt x="1789315" y="1075804"/>
                </a:lnTo>
                <a:lnTo>
                  <a:pt x="1085024" y="1075804"/>
                </a:lnTo>
                <a:lnTo>
                  <a:pt x="1061923" y="1080465"/>
                </a:lnTo>
                <a:lnTo>
                  <a:pt x="1043063" y="1093177"/>
                </a:lnTo>
                <a:lnTo>
                  <a:pt x="1030351" y="1112037"/>
                </a:lnTo>
                <a:lnTo>
                  <a:pt x="1025690" y="1135138"/>
                </a:lnTo>
                <a:lnTo>
                  <a:pt x="1025690" y="1372463"/>
                </a:lnTo>
                <a:lnTo>
                  <a:pt x="1030351" y="1395552"/>
                </a:lnTo>
                <a:lnTo>
                  <a:pt x="1043063" y="1414411"/>
                </a:lnTo>
                <a:lnTo>
                  <a:pt x="1061923" y="1427124"/>
                </a:lnTo>
                <a:lnTo>
                  <a:pt x="1085024" y="1431798"/>
                </a:lnTo>
                <a:lnTo>
                  <a:pt x="1789315" y="1431798"/>
                </a:lnTo>
                <a:lnTo>
                  <a:pt x="1812404" y="1427124"/>
                </a:lnTo>
                <a:lnTo>
                  <a:pt x="1831263" y="1414411"/>
                </a:lnTo>
                <a:lnTo>
                  <a:pt x="1843989" y="1395552"/>
                </a:lnTo>
                <a:lnTo>
                  <a:pt x="1848650" y="1372463"/>
                </a:lnTo>
                <a:lnTo>
                  <a:pt x="1848650" y="1135138"/>
                </a:lnTo>
                <a:close/>
              </a:path>
              <a:path w="3869054" h="1431925">
                <a:moveTo>
                  <a:pt x="1848650" y="624255"/>
                </a:moveTo>
                <a:lnTo>
                  <a:pt x="1843989" y="601154"/>
                </a:lnTo>
                <a:lnTo>
                  <a:pt x="1831263" y="582295"/>
                </a:lnTo>
                <a:lnTo>
                  <a:pt x="1812404" y="569582"/>
                </a:lnTo>
                <a:lnTo>
                  <a:pt x="1789315" y="564921"/>
                </a:lnTo>
                <a:lnTo>
                  <a:pt x="1085024" y="564921"/>
                </a:lnTo>
                <a:lnTo>
                  <a:pt x="1061923" y="569582"/>
                </a:lnTo>
                <a:lnTo>
                  <a:pt x="1043063" y="582295"/>
                </a:lnTo>
                <a:lnTo>
                  <a:pt x="1030351" y="601154"/>
                </a:lnTo>
                <a:lnTo>
                  <a:pt x="1025690" y="624255"/>
                </a:lnTo>
                <a:lnTo>
                  <a:pt x="1025690" y="861580"/>
                </a:lnTo>
                <a:lnTo>
                  <a:pt x="1030351" y="884669"/>
                </a:lnTo>
                <a:lnTo>
                  <a:pt x="1043063" y="903528"/>
                </a:lnTo>
                <a:lnTo>
                  <a:pt x="1061923" y="916241"/>
                </a:lnTo>
                <a:lnTo>
                  <a:pt x="1085024" y="920902"/>
                </a:lnTo>
                <a:lnTo>
                  <a:pt x="1789315" y="920902"/>
                </a:lnTo>
                <a:lnTo>
                  <a:pt x="1812404" y="916241"/>
                </a:lnTo>
                <a:lnTo>
                  <a:pt x="1831263" y="903528"/>
                </a:lnTo>
                <a:lnTo>
                  <a:pt x="1843989" y="884669"/>
                </a:lnTo>
                <a:lnTo>
                  <a:pt x="1848650" y="861580"/>
                </a:lnTo>
                <a:lnTo>
                  <a:pt x="1848650" y="624255"/>
                </a:lnTo>
                <a:close/>
              </a:path>
              <a:path w="3869054" h="1431925">
                <a:moveTo>
                  <a:pt x="2843238" y="624255"/>
                </a:moveTo>
                <a:lnTo>
                  <a:pt x="2838577" y="601154"/>
                </a:lnTo>
                <a:lnTo>
                  <a:pt x="2825864" y="582295"/>
                </a:lnTo>
                <a:lnTo>
                  <a:pt x="2807004" y="569582"/>
                </a:lnTo>
                <a:lnTo>
                  <a:pt x="2783903" y="564921"/>
                </a:lnTo>
                <a:lnTo>
                  <a:pt x="2079612" y="564921"/>
                </a:lnTo>
                <a:lnTo>
                  <a:pt x="2056511" y="569582"/>
                </a:lnTo>
                <a:lnTo>
                  <a:pt x="2037651" y="582295"/>
                </a:lnTo>
                <a:lnTo>
                  <a:pt x="2024938" y="601154"/>
                </a:lnTo>
                <a:lnTo>
                  <a:pt x="2020277" y="624255"/>
                </a:lnTo>
                <a:lnTo>
                  <a:pt x="2020277" y="861568"/>
                </a:lnTo>
                <a:lnTo>
                  <a:pt x="2024938" y="884669"/>
                </a:lnTo>
                <a:lnTo>
                  <a:pt x="2037651" y="903528"/>
                </a:lnTo>
                <a:lnTo>
                  <a:pt x="2056511" y="916241"/>
                </a:lnTo>
                <a:lnTo>
                  <a:pt x="2079612" y="920902"/>
                </a:lnTo>
                <a:lnTo>
                  <a:pt x="2783903" y="920902"/>
                </a:lnTo>
                <a:lnTo>
                  <a:pt x="2807004" y="916241"/>
                </a:lnTo>
                <a:lnTo>
                  <a:pt x="2825864" y="903528"/>
                </a:lnTo>
                <a:lnTo>
                  <a:pt x="2838577" y="884669"/>
                </a:lnTo>
                <a:lnTo>
                  <a:pt x="2843238" y="861568"/>
                </a:lnTo>
                <a:lnTo>
                  <a:pt x="2843238" y="624255"/>
                </a:lnTo>
                <a:close/>
              </a:path>
              <a:path w="3869054" h="1431925">
                <a:moveTo>
                  <a:pt x="3868928" y="624255"/>
                </a:moveTo>
                <a:lnTo>
                  <a:pt x="3864267" y="601154"/>
                </a:lnTo>
                <a:lnTo>
                  <a:pt x="3851554" y="582295"/>
                </a:lnTo>
                <a:lnTo>
                  <a:pt x="3832695" y="569582"/>
                </a:lnTo>
                <a:lnTo>
                  <a:pt x="3809606" y="564921"/>
                </a:lnTo>
                <a:lnTo>
                  <a:pt x="3105302" y="564921"/>
                </a:lnTo>
                <a:lnTo>
                  <a:pt x="3082213" y="569582"/>
                </a:lnTo>
                <a:lnTo>
                  <a:pt x="3063354" y="582295"/>
                </a:lnTo>
                <a:lnTo>
                  <a:pt x="3050629" y="601154"/>
                </a:lnTo>
                <a:lnTo>
                  <a:pt x="3045968" y="624255"/>
                </a:lnTo>
                <a:lnTo>
                  <a:pt x="3045968" y="861568"/>
                </a:lnTo>
                <a:lnTo>
                  <a:pt x="3050629" y="884669"/>
                </a:lnTo>
                <a:lnTo>
                  <a:pt x="3063354" y="903528"/>
                </a:lnTo>
                <a:lnTo>
                  <a:pt x="3082213" y="916241"/>
                </a:lnTo>
                <a:lnTo>
                  <a:pt x="3105302" y="920902"/>
                </a:lnTo>
                <a:lnTo>
                  <a:pt x="3809606" y="920902"/>
                </a:lnTo>
                <a:lnTo>
                  <a:pt x="3832695" y="916241"/>
                </a:lnTo>
                <a:lnTo>
                  <a:pt x="3851554" y="903528"/>
                </a:lnTo>
                <a:lnTo>
                  <a:pt x="3864267" y="884669"/>
                </a:lnTo>
                <a:lnTo>
                  <a:pt x="3868928" y="861568"/>
                </a:lnTo>
                <a:lnTo>
                  <a:pt x="3868928" y="624255"/>
                </a:lnTo>
                <a:close/>
              </a:path>
            </a:pathLst>
          </a:custGeom>
          <a:solidFill>
            <a:srgbClr val="8FAADC"/>
          </a:solidFill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9" name="object 9"/>
          <p:cNvSpPr txBox="1"/>
          <p:nvPr/>
        </p:nvSpPr>
        <p:spPr>
          <a:xfrm>
            <a:off x="2612169" y="5718810"/>
            <a:ext cx="449580" cy="1209305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sz="2700" spc="-38" dirty="0">
                <a:latin typeface="Calibri"/>
                <a:cs typeface="Calibri"/>
              </a:rPr>
              <a:t>Ich</a:t>
            </a:r>
            <a:endParaRPr sz="2700">
              <a:latin typeface="Calibri"/>
              <a:cs typeface="Calibri"/>
            </a:endParaRPr>
          </a:p>
          <a:p>
            <a:pPr marL="19050">
              <a:spcBef>
                <a:spcPts val="2768"/>
              </a:spcBef>
            </a:pPr>
            <a:r>
              <a:rPr sz="2700" spc="-38" dirty="0">
                <a:latin typeface="Calibri"/>
                <a:cs typeface="Calibri"/>
              </a:rPr>
              <a:t>Ich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711863" y="6461024"/>
            <a:ext cx="1234440" cy="534353"/>
          </a:xfrm>
          <a:custGeom>
            <a:avLst/>
            <a:gdLst/>
            <a:ahLst/>
            <a:cxnLst/>
            <a:rect l="l" t="t" r="r" b="b"/>
            <a:pathLst>
              <a:path w="822960" h="356235">
                <a:moveTo>
                  <a:pt x="763626" y="0"/>
                </a:moveTo>
                <a:lnTo>
                  <a:pt x="59333" y="0"/>
                </a:lnTo>
                <a:lnTo>
                  <a:pt x="36238" y="4662"/>
                </a:lnTo>
                <a:lnTo>
                  <a:pt x="17378" y="17378"/>
                </a:lnTo>
                <a:lnTo>
                  <a:pt x="4662" y="36238"/>
                </a:lnTo>
                <a:lnTo>
                  <a:pt x="0" y="59333"/>
                </a:lnTo>
                <a:lnTo>
                  <a:pt x="0" y="296656"/>
                </a:lnTo>
                <a:lnTo>
                  <a:pt x="4662" y="319751"/>
                </a:lnTo>
                <a:lnTo>
                  <a:pt x="17378" y="338610"/>
                </a:lnTo>
                <a:lnTo>
                  <a:pt x="36238" y="351326"/>
                </a:lnTo>
                <a:lnTo>
                  <a:pt x="59333" y="355988"/>
                </a:lnTo>
                <a:lnTo>
                  <a:pt x="763626" y="355988"/>
                </a:lnTo>
                <a:lnTo>
                  <a:pt x="786721" y="351326"/>
                </a:lnTo>
                <a:lnTo>
                  <a:pt x="805581" y="338610"/>
                </a:lnTo>
                <a:lnTo>
                  <a:pt x="818297" y="319751"/>
                </a:lnTo>
                <a:lnTo>
                  <a:pt x="822960" y="296656"/>
                </a:lnTo>
                <a:lnTo>
                  <a:pt x="822960" y="59333"/>
                </a:lnTo>
                <a:lnTo>
                  <a:pt x="818297" y="36238"/>
                </a:lnTo>
                <a:lnTo>
                  <a:pt x="805581" y="17378"/>
                </a:lnTo>
                <a:lnTo>
                  <a:pt x="786721" y="4662"/>
                </a:lnTo>
                <a:lnTo>
                  <a:pt x="763626" y="0"/>
                </a:lnTo>
                <a:close/>
              </a:path>
            </a:pathLst>
          </a:custGeom>
          <a:solidFill>
            <a:srgbClr val="8FAADC"/>
          </a:solidFill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11" name="object 11"/>
          <p:cNvSpPr txBox="1"/>
          <p:nvPr/>
        </p:nvSpPr>
        <p:spPr>
          <a:xfrm>
            <a:off x="3978802" y="5718810"/>
            <a:ext cx="700088" cy="1209305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sz="2700" spc="-30" dirty="0">
                <a:latin typeface="Calibri"/>
                <a:cs typeface="Calibri"/>
              </a:rPr>
              <a:t>have</a:t>
            </a:r>
            <a:endParaRPr sz="2700">
              <a:latin typeface="Calibri"/>
              <a:cs typeface="Calibri"/>
            </a:endParaRPr>
          </a:p>
          <a:p>
            <a:pPr marL="19050">
              <a:spcBef>
                <a:spcPts val="2768"/>
              </a:spcBef>
            </a:pPr>
            <a:r>
              <a:rPr sz="2700" spc="-30" dirty="0">
                <a:latin typeface="Calibri"/>
                <a:cs typeface="Calibri"/>
              </a:rPr>
              <a:t>have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250404" y="6461024"/>
            <a:ext cx="1234440" cy="534353"/>
          </a:xfrm>
          <a:custGeom>
            <a:avLst/>
            <a:gdLst/>
            <a:ahLst/>
            <a:cxnLst/>
            <a:rect l="l" t="t" r="r" b="b"/>
            <a:pathLst>
              <a:path w="822960" h="356235">
                <a:moveTo>
                  <a:pt x="763628" y="0"/>
                </a:moveTo>
                <a:lnTo>
                  <a:pt x="59333" y="0"/>
                </a:lnTo>
                <a:lnTo>
                  <a:pt x="36238" y="4662"/>
                </a:lnTo>
                <a:lnTo>
                  <a:pt x="17378" y="17378"/>
                </a:lnTo>
                <a:lnTo>
                  <a:pt x="4662" y="36238"/>
                </a:lnTo>
                <a:lnTo>
                  <a:pt x="0" y="59333"/>
                </a:lnTo>
                <a:lnTo>
                  <a:pt x="0" y="296656"/>
                </a:lnTo>
                <a:lnTo>
                  <a:pt x="4662" y="319751"/>
                </a:lnTo>
                <a:lnTo>
                  <a:pt x="17378" y="338610"/>
                </a:lnTo>
                <a:lnTo>
                  <a:pt x="36238" y="351326"/>
                </a:lnTo>
                <a:lnTo>
                  <a:pt x="59333" y="355988"/>
                </a:lnTo>
                <a:lnTo>
                  <a:pt x="763628" y="355988"/>
                </a:lnTo>
                <a:lnTo>
                  <a:pt x="786722" y="351326"/>
                </a:lnTo>
                <a:lnTo>
                  <a:pt x="805581" y="338610"/>
                </a:lnTo>
                <a:lnTo>
                  <a:pt x="818297" y="319751"/>
                </a:lnTo>
                <a:lnTo>
                  <a:pt x="822960" y="296656"/>
                </a:lnTo>
                <a:lnTo>
                  <a:pt x="822960" y="59333"/>
                </a:lnTo>
                <a:lnTo>
                  <a:pt x="818297" y="36238"/>
                </a:lnTo>
                <a:lnTo>
                  <a:pt x="805581" y="17378"/>
                </a:lnTo>
                <a:lnTo>
                  <a:pt x="786722" y="4662"/>
                </a:lnTo>
                <a:lnTo>
                  <a:pt x="763628" y="0"/>
                </a:lnTo>
                <a:close/>
              </a:path>
            </a:pathLst>
          </a:custGeom>
          <a:solidFill>
            <a:srgbClr val="8FAADC"/>
          </a:solidFill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13" name="object 13"/>
          <p:cNvSpPr txBox="1"/>
          <p:nvPr/>
        </p:nvSpPr>
        <p:spPr>
          <a:xfrm>
            <a:off x="5456859" y="5718810"/>
            <a:ext cx="821055" cy="1209305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sz="2700" spc="-15" dirty="0">
                <a:latin typeface="Calibri"/>
                <a:cs typeface="Calibri"/>
              </a:rPr>
              <a:t>einen</a:t>
            </a:r>
            <a:endParaRPr sz="2700">
              <a:latin typeface="Calibri"/>
              <a:cs typeface="Calibri"/>
            </a:endParaRPr>
          </a:p>
          <a:p>
            <a:pPr marL="19050">
              <a:spcBef>
                <a:spcPts val="2768"/>
              </a:spcBef>
            </a:pPr>
            <a:r>
              <a:rPr sz="2700" spc="-15" dirty="0">
                <a:latin typeface="Calibri"/>
                <a:cs typeface="Calibri"/>
              </a:rPr>
              <a:t>einen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6757527" y="6461024"/>
            <a:ext cx="1234440" cy="534353"/>
          </a:xfrm>
          <a:custGeom>
            <a:avLst/>
            <a:gdLst/>
            <a:ahLst/>
            <a:cxnLst/>
            <a:rect l="l" t="t" r="r" b="b"/>
            <a:pathLst>
              <a:path w="822960" h="356235">
                <a:moveTo>
                  <a:pt x="763628" y="0"/>
                </a:moveTo>
                <a:lnTo>
                  <a:pt x="59333" y="0"/>
                </a:lnTo>
                <a:lnTo>
                  <a:pt x="36238" y="4662"/>
                </a:lnTo>
                <a:lnTo>
                  <a:pt x="17378" y="17378"/>
                </a:lnTo>
                <a:lnTo>
                  <a:pt x="4662" y="36238"/>
                </a:lnTo>
                <a:lnTo>
                  <a:pt x="0" y="59333"/>
                </a:lnTo>
                <a:lnTo>
                  <a:pt x="0" y="296656"/>
                </a:lnTo>
                <a:lnTo>
                  <a:pt x="4662" y="319751"/>
                </a:lnTo>
                <a:lnTo>
                  <a:pt x="17378" y="338610"/>
                </a:lnTo>
                <a:lnTo>
                  <a:pt x="36238" y="351326"/>
                </a:lnTo>
                <a:lnTo>
                  <a:pt x="59333" y="355988"/>
                </a:lnTo>
                <a:lnTo>
                  <a:pt x="763628" y="355988"/>
                </a:lnTo>
                <a:lnTo>
                  <a:pt x="786722" y="351326"/>
                </a:lnTo>
                <a:lnTo>
                  <a:pt x="805581" y="338610"/>
                </a:lnTo>
                <a:lnTo>
                  <a:pt x="818297" y="319751"/>
                </a:lnTo>
                <a:lnTo>
                  <a:pt x="822959" y="296656"/>
                </a:lnTo>
                <a:lnTo>
                  <a:pt x="822959" y="59333"/>
                </a:lnTo>
                <a:lnTo>
                  <a:pt x="818297" y="36238"/>
                </a:lnTo>
                <a:lnTo>
                  <a:pt x="805581" y="17378"/>
                </a:lnTo>
                <a:lnTo>
                  <a:pt x="786722" y="4662"/>
                </a:lnTo>
                <a:lnTo>
                  <a:pt x="763628" y="0"/>
                </a:lnTo>
                <a:close/>
              </a:path>
            </a:pathLst>
          </a:custGeom>
          <a:solidFill>
            <a:srgbClr val="8FAADC"/>
          </a:solidFill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15" name="object 15"/>
          <p:cNvSpPr txBox="1"/>
          <p:nvPr/>
        </p:nvSpPr>
        <p:spPr>
          <a:xfrm>
            <a:off x="7011370" y="6482333"/>
            <a:ext cx="726758" cy="43473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sz="2700" spc="-15" dirty="0">
                <a:latin typeface="Calibri"/>
                <a:cs typeface="Calibri"/>
              </a:rPr>
              <a:t>apfel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681437" y="6446615"/>
            <a:ext cx="2773680" cy="1382078"/>
          </a:xfrm>
          <a:custGeom>
            <a:avLst/>
            <a:gdLst/>
            <a:ahLst/>
            <a:cxnLst/>
            <a:rect l="l" t="t" r="r" b="b"/>
            <a:pathLst>
              <a:path w="1849120" h="921385">
                <a:moveTo>
                  <a:pt x="822960" y="59334"/>
                </a:moveTo>
                <a:lnTo>
                  <a:pt x="818286" y="36245"/>
                </a:lnTo>
                <a:lnTo>
                  <a:pt x="805573" y="17386"/>
                </a:lnTo>
                <a:lnTo>
                  <a:pt x="786714" y="4673"/>
                </a:lnTo>
                <a:lnTo>
                  <a:pt x="763625" y="0"/>
                </a:lnTo>
                <a:lnTo>
                  <a:pt x="59321" y="0"/>
                </a:lnTo>
                <a:lnTo>
                  <a:pt x="36233" y="4673"/>
                </a:lnTo>
                <a:lnTo>
                  <a:pt x="17373" y="17386"/>
                </a:lnTo>
                <a:lnTo>
                  <a:pt x="4660" y="36245"/>
                </a:lnTo>
                <a:lnTo>
                  <a:pt x="0" y="59334"/>
                </a:lnTo>
                <a:lnTo>
                  <a:pt x="0" y="296659"/>
                </a:lnTo>
                <a:lnTo>
                  <a:pt x="4660" y="319760"/>
                </a:lnTo>
                <a:lnTo>
                  <a:pt x="17373" y="338620"/>
                </a:lnTo>
                <a:lnTo>
                  <a:pt x="36233" y="351332"/>
                </a:lnTo>
                <a:lnTo>
                  <a:pt x="59321" y="355993"/>
                </a:lnTo>
                <a:lnTo>
                  <a:pt x="763625" y="355993"/>
                </a:lnTo>
                <a:lnTo>
                  <a:pt x="786714" y="351332"/>
                </a:lnTo>
                <a:lnTo>
                  <a:pt x="805573" y="338620"/>
                </a:lnTo>
                <a:lnTo>
                  <a:pt x="818286" y="319760"/>
                </a:lnTo>
                <a:lnTo>
                  <a:pt x="822960" y="296659"/>
                </a:lnTo>
                <a:lnTo>
                  <a:pt x="822960" y="59334"/>
                </a:lnTo>
                <a:close/>
              </a:path>
              <a:path w="1849120" h="921385">
                <a:moveTo>
                  <a:pt x="1848650" y="624255"/>
                </a:moveTo>
                <a:lnTo>
                  <a:pt x="1843989" y="601167"/>
                </a:lnTo>
                <a:lnTo>
                  <a:pt x="1831263" y="582307"/>
                </a:lnTo>
                <a:lnTo>
                  <a:pt x="1812404" y="569582"/>
                </a:lnTo>
                <a:lnTo>
                  <a:pt x="1789315" y="564921"/>
                </a:lnTo>
                <a:lnTo>
                  <a:pt x="1085024" y="564921"/>
                </a:lnTo>
                <a:lnTo>
                  <a:pt x="1061923" y="569582"/>
                </a:lnTo>
                <a:lnTo>
                  <a:pt x="1043063" y="582307"/>
                </a:lnTo>
                <a:lnTo>
                  <a:pt x="1030351" y="601167"/>
                </a:lnTo>
                <a:lnTo>
                  <a:pt x="1025690" y="624255"/>
                </a:lnTo>
                <a:lnTo>
                  <a:pt x="1025690" y="861580"/>
                </a:lnTo>
                <a:lnTo>
                  <a:pt x="1030351" y="884669"/>
                </a:lnTo>
                <a:lnTo>
                  <a:pt x="1043063" y="903528"/>
                </a:lnTo>
                <a:lnTo>
                  <a:pt x="1061923" y="916254"/>
                </a:lnTo>
                <a:lnTo>
                  <a:pt x="1085024" y="920915"/>
                </a:lnTo>
                <a:lnTo>
                  <a:pt x="1789315" y="920915"/>
                </a:lnTo>
                <a:lnTo>
                  <a:pt x="1812404" y="916254"/>
                </a:lnTo>
                <a:lnTo>
                  <a:pt x="1831263" y="903528"/>
                </a:lnTo>
                <a:lnTo>
                  <a:pt x="1843989" y="884669"/>
                </a:lnTo>
                <a:lnTo>
                  <a:pt x="1848650" y="861580"/>
                </a:lnTo>
                <a:lnTo>
                  <a:pt x="1848650" y="624255"/>
                </a:lnTo>
                <a:close/>
              </a:path>
            </a:pathLst>
          </a:custGeom>
          <a:solidFill>
            <a:srgbClr val="8FAADC"/>
          </a:solidFill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17" name="object 17"/>
          <p:cNvSpPr txBox="1"/>
          <p:nvPr/>
        </p:nvSpPr>
        <p:spPr>
          <a:xfrm>
            <a:off x="2612169" y="7319011"/>
            <a:ext cx="449580" cy="43473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sz="2700" spc="-38" dirty="0">
                <a:latin typeface="Calibri"/>
                <a:cs typeface="Calibri"/>
              </a:rPr>
              <a:t>Ich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3711863" y="7293989"/>
            <a:ext cx="1234440" cy="534353"/>
          </a:xfrm>
          <a:custGeom>
            <a:avLst/>
            <a:gdLst/>
            <a:ahLst/>
            <a:cxnLst/>
            <a:rect l="l" t="t" r="r" b="b"/>
            <a:pathLst>
              <a:path w="822960" h="356235">
                <a:moveTo>
                  <a:pt x="763626" y="0"/>
                </a:moveTo>
                <a:lnTo>
                  <a:pt x="59333" y="0"/>
                </a:lnTo>
                <a:lnTo>
                  <a:pt x="36238" y="4662"/>
                </a:lnTo>
                <a:lnTo>
                  <a:pt x="17378" y="17378"/>
                </a:lnTo>
                <a:lnTo>
                  <a:pt x="4662" y="36237"/>
                </a:lnTo>
                <a:lnTo>
                  <a:pt x="0" y="59331"/>
                </a:lnTo>
                <a:lnTo>
                  <a:pt x="0" y="296656"/>
                </a:lnTo>
                <a:lnTo>
                  <a:pt x="4662" y="319751"/>
                </a:lnTo>
                <a:lnTo>
                  <a:pt x="17378" y="338610"/>
                </a:lnTo>
                <a:lnTo>
                  <a:pt x="36238" y="351326"/>
                </a:lnTo>
                <a:lnTo>
                  <a:pt x="59333" y="355988"/>
                </a:lnTo>
                <a:lnTo>
                  <a:pt x="763626" y="355988"/>
                </a:lnTo>
                <a:lnTo>
                  <a:pt x="786721" y="351326"/>
                </a:lnTo>
                <a:lnTo>
                  <a:pt x="805581" y="338610"/>
                </a:lnTo>
                <a:lnTo>
                  <a:pt x="818297" y="319751"/>
                </a:lnTo>
                <a:lnTo>
                  <a:pt x="822960" y="296656"/>
                </a:lnTo>
                <a:lnTo>
                  <a:pt x="822960" y="59331"/>
                </a:lnTo>
                <a:lnTo>
                  <a:pt x="818297" y="36237"/>
                </a:lnTo>
                <a:lnTo>
                  <a:pt x="805581" y="17378"/>
                </a:lnTo>
                <a:lnTo>
                  <a:pt x="786721" y="4662"/>
                </a:lnTo>
                <a:lnTo>
                  <a:pt x="763626" y="0"/>
                </a:lnTo>
                <a:close/>
              </a:path>
            </a:pathLst>
          </a:custGeom>
          <a:solidFill>
            <a:srgbClr val="8FAADC"/>
          </a:solidFill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19" name="object 19"/>
          <p:cNvSpPr txBox="1"/>
          <p:nvPr/>
        </p:nvSpPr>
        <p:spPr>
          <a:xfrm>
            <a:off x="3978802" y="7319011"/>
            <a:ext cx="700088" cy="43473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sz="2700" spc="-30" dirty="0">
                <a:latin typeface="Calibri"/>
                <a:cs typeface="Calibri"/>
              </a:rPr>
              <a:t>have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5250404" y="7293989"/>
            <a:ext cx="1234440" cy="534353"/>
          </a:xfrm>
          <a:custGeom>
            <a:avLst/>
            <a:gdLst/>
            <a:ahLst/>
            <a:cxnLst/>
            <a:rect l="l" t="t" r="r" b="b"/>
            <a:pathLst>
              <a:path w="822960" h="356235">
                <a:moveTo>
                  <a:pt x="763628" y="0"/>
                </a:moveTo>
                <a:lnTo>
                  <a:pt x="59333" y="0"/>
                </a:lnTo>
                <a:lnTo>
                  <a:pt x="36238" y="4662"/>
                </a:lnTo>
                <a:lnTo>
                  <a:pt x="17378" y="17378"/>
                </a:lnTo>
                <a:lnTo>
                  <a:pt x="4662" y="36237"/>
                </a:lnTo>
                <a:lnTo>
                  <a:pt x="0" y="59331"/>
                </a:lnTo>
                <a:lnTo>
                  <a:pt x="0" y="296656"/>
                </a:lnTo>
                <a:lnTo>
                  <a:pt x="4662" y="319751"/>
                </a:lnTo>
                <a:lnTo>
                  <a:pt x="17378" y="338610"/>
                </a:lnTo>
                <a:lnTo>
                  <a:pt x="36238" y="351326"/>
                </a:lnTo>
                <a:lnTo>
                  <a:pt x="59333" y="355988"/>
                </a:lnTo>
                <a:lnTo>
                  <a:pt x="763628" y="355988"/>
                </a:lnTo>
                <a:lnTo>
                  <a:pt x="786722" y="351326"/>
                </a:lnTo>
                <a:lnTo>
                  <a:pt x="805581" y="338610"/>
                </a:lnTo>
                <a:lnTo>
                  <a:pt x="818297" y="319751"/>
                </a:lnTo>
                <a:lnTo>
                  <a:pt x="822960" y="296656"/>
                </a:lnTo>
                <a:lnTo>
                  <a:pt x="822960" y="59331"/>
                </a:lnTo>
                <a:lnTo>
                  <a:pt x="818297" y="36237"/>
                </a:lnTo>
                <a:lnTo>
                  <a:pt x="805581" y="17378"/>
                </a:lnTo>
                <a:lnTo>
                  <a:pt x="786722" y="4662"/>
                </a:lnTo>
                <a:lnTo>
                  <a:pt x="763628" y="0"/>
                </a:lnTo>
                <a:close/>
              </a:path>
            </a:pathLst>
          </a:custGeom>
          <a:solidFill>
            <a:srgbClr val="8FAADC"/>
          </a:solidFill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21" name="object 21"/>
          <p:cNvSpPr txBox="1"/>
          <p:nvPr/>
        </p:nvSpPr>
        <p:spPr>
          <a:xfrm>
            <a:off x="5456859" y="7319011"/>
            <a:ext cx="821055" cy="43473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sz="2700" spc="-15" dirty="0">
                <a:latin typeface="Calibri"/>
                <a:cs typeface="Calibri"/>
              </a:rPr>
              <a:t>einen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6757527" y="7293989"/>
            <a:ext cx="1234440" cy="534353"/>
          </a:xfrm>
          <a:custGeom>
            <a:avLst/>
            <a:gdLst/>
            <a:ahLst/>
            <a:cxnLst/>
            <a:rect l="l" t="t" r="r" b="b"/>
            <a:pathLst>
              <a:path w="822960" h="356235">
                <a:moveTo>
                  <a:pt x="763628" y="0"/>
                </a:moveTo>
                <a:lnTo>
                  <a:pt x="59333" y="0"/>
                </a:lnTo>
                <a:lnTo>
                  <a:pt x="36238" y="4662"/>
                </a:lnTo>
                <a:lnTo>
                  <a:pt x="17378" y="17378"/>
                </a:lnTo>
                <a:lnTo>
                  <a:pt x="4662" y="36237"/>
                </a:lnTo>
                <a:lnTo>
                  <a:pt x="0" y="59331"/>
                </a:lnTo>
                <a:lnTo>
                  <a:pt x="0" y="296656"/>
                </a:lnTo>
                <a:lnTo>
                  <a:pt x="4662" y="319751"/>
                </a:lnTo>
                <a:lnTo>
                  <a:pt x="17378" y="338610"/>
                </a:lnTo>
                <a:lnTo>
                  <a:pt x="36238" y="351326"/>
                </a:lnTo>
                <a:lnTo>
                  <a:pt x="59333" y="355988"/>
                </a:lnTo>
                <a:lnTo>
                  <a:pt x="763628" y="355988"/>
                </a:lnTo>
                <a:lnTo>
                  <a:pt x="786722" y="351326"/>
                </a:lnTo>
                <a:lnTo>
                  <a:pt x="805581" y="338610"/>
                </a:lnTo>
                <a:lnTo>
                  <a:pt x="818297" y="319751"/>
                </a:lnTo>
                <a:lnTo>
                  <a:pt x="822959" y="296656"/>
                </a:lnTo>
                <a:lnTo>
                  <a:pt x="822959" y="59331"/>
                </a:lnTo>
                <a:lnTo>
                  <a:pt x="818297" y="36237"/>
                </a:lnTo>
                <a:lnTo>
                  <a:pt x="805581" y="17378"/>
                </a:lnTo>
                <a:lnTo>
                  <a:pt x="786722" y="4662"/>
                </a:lnTo>
                <a:lnTo>
                  <a:pt x="763628" y="0"/>
                </a:lnTo>
                <a:close/>
              </a:path>
            </a:pathLst>
          </a:custGeom>
          <a:solidFill>
            <a:srgbClr val="8FAADC"/>
          </a:solidFill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23" name="object 23"/>
          <p:cNvSpPr txBox="1"/>
          <p:nvPr/>
        </p:nvSpPr>
        <p:spPr>
          <a:xfrm>
            <a:off x="7011370" y="7319011"/>
            <a:ext cx="726758" cy="43473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sz="2700" spc="-15" dirty="0">
                <a:latin typeface="Calibri"/>
                <a:cs typeface="Calibri"/>
              </a:rPr>
              <a:t>apfel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8302854" y="7293989"/>
            <a:ext cx="1680210" cy="534353"/>
          </a:xfrm>
          <a:custGeom>
            <a:avLst/>
            <a:gdLst/>
            <a:ahLst/>
            <a:cxnLst/>
            <a:rect l="l" t="t" r="r" b="b"/>
            <a:pathLst>
              <a:path w="1120140" h="356235">
                <a:moveTo>
                  <a:pt x="1060283" y="0"/>
                </a:moveTo>
                <a:lnTo>
                  <a:pt x="59331" y="0"/>
                </a:lnTo>
                <a:lnTo>
                  <a:pt x="36237" y="4662"/>
                </a:lnTo>
                <a:lnTo>
                  <a:pt x="17378" y="17377"/>
                </a:lnTo>
                <a:lnTo>
                  <a:pt x="4662" y="36237"/>
                </a:lnTo>
                <a:lnTo>
                  <a:pt x="0" y="59331"/>
                </a:lnTo>
                <a:lnTo>
                  <a:pt x="0" y="296656"/>
                </a:lnTo>
                <a:lnTo>
                  <a:pt x="4662" y="319751"/>
                </a:lnTo>
                <a:lnTo>
                  <a:pt x="17378" y="338610"/>
                </a:lnTo>
                <a:lnTo>
                  <a:pt x="36237" y="351326"/>
                </a:lnTo>
                <a:lnTo>
                  <a:pt x="59331" y="355988"/>
                </a:lnTo>
                <a:lnTo>
                  <a:pt x="1060283" y="355988"/>
                </a:lnTo>
                <a:lnTo>
                  <a:pt x="1083377" y="351326"/>
                </a:lnTo>
                <a:lnTo>
                  <a:pt x="1102237" y="338610"/>
                </a:lnTo>
                <a:lnTo>
                  <a:pt x="1114952" y="319751"/>
                </a:lnTo>
                <a:lnTo>
                  <a:pt x="1119615" y="296656"/>
                </a:lnTo>
                <a:lnTo>
                  <a:pt x="1119615" y="59331"/>
                </a:lnTo>
                <a:lnTo>
                  <a:pt x="1114952" y="36237"/>
                </a:lnTo>
                <a:lnTo>
                  <a:pt x="1102237" y="17377"/>
                </a:lnTo>
                <a:lnTo>
                  <a:pt x="1083377" y="4662"/>
                </a:lnTo>
                <a:lnTo>
                  <a:pt x="1060283" y="0"/>
                </a:lnTo>
                <a:close/>
              </a:path>
            </a:pathLst>
          </a:custGeom>
          <a:solidFill>
            <a:srgbClr val="8FAADC"/>
          </a:solidFill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25" name="object 25"/>
          <p:cNvSpPr txBox="1"/>
          <p:nvPr/>
        </p:nvSpPr>
        <p:spPr>
          <a:xfrm>
            <a:off x="8483436" y="7319011"/>
            <a:ext cx="1318260" cy="43473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sz="2700" spc="-15" dirty="0">
                <a:latin typeface="Calibri"/>
                <a:cs typeface="Calibri"/>
              </a:rPr>
              <a:t>gegessen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681437" y="3244023"/>
            <a:ext cx="2773680" cy="4570095"/>
          </a:xfrm>
          <a:custGeom>
            <a:avLst/>
            <a:gdLst/>
            <a:ahLst/>
            <a:cxnLst/>
            <a:rect l="l" t="t" r="r" b="b"/>
            <a:pathLst>
              <a:path w="1849120" h="3046729">
                <a:moveTo>
                  <a:pt x="822960" y="2749715"/>
                </a:moveTo>
                <a:lnTo>
                  <a:pt x="818286" y="2726613"/>
                </a:lnTo>
                <a:lnTo>
                  <a:pt x="805573" y="2707754"/>
                </a:lnTo>
                <a:lnTo>
                  <a:pt x="786714" y="2695041"/>
                </a:lnTo>
                <a:lnTo>
                  <a:pt x="763625" y="2690380"/>
                </a:lnTo>
                <a:lnTo>
                  <a:pt x="59321" y="2690380"/>
                </a:lnTo>
                <a:lnTo>
                  <a:pt x="36233" y="2695041"/>
                </a:lnTo>
                <a:lnTo>
                  <a:pt x="17373" y="2707754"/>
                </a:lnTo>
                <a:lnTo>
                  <a:pt x="4660" y="2726613"/>
                </a:lnTo>
                <a:lnTo>
                  <a:pt x="0" y="2749715"/>
                </a:lnTo>
                <a:lnTo>
                  <a:pt x="0" y="2987027"/>
                </a:lnTo>
                <a:lnTo>
                  <a:pt x="4660" y="3010128"/>
                </a:lnTo>
                <a:lnTo>
                  <a:pt x="17373" y="3028988"/>
                </a:lnTo>
                <a:lnTo>
                  <a:pt x="36233" y="3041700"/>
                </a:lnTo>
                <a:lnTo>
                  <a:pt x="59321" y="3046361"/>
                </a:lnTo>
                <a:lnTo>
                  <a:pt x="763625" y="3046361"/>
                </a:lnTo>
                <a:lnTo>
                  <a:pt x="786714" y="3041700"/>
                </a:lnTo>
                <a:lnTo>
                  <a:pt x="805573" y="3028988"/>
                </a:lnTo>
                <a:lnTo>
                  <a:pt x="818286" y="3010128"/>
                </a:lnTo>
                <a:lnTo>
                  <a:pt x="822960" y="2987027"/>
                </a:lnTo>
                <a:lnTo>
                  <a:pt x="822960" y="2749715"/>
                </a:lnTo>
                <a:close/>
              </a:path>
              <a:path w="1849120" h="3046729">
                <a:moveTo>
                  <a:pt x="822960" y="59334"/>
                </a:moveTo>
                <a:lnTo>
                  <a:pt x="818286" y="36233"/>
                </a:lnTo>
                <a:lnTo>
                  <a:pt x="805573" y="17373"/>
                </a:lnTo>
                <a:lnTo>
                  <a:pt x="786714" y="4660"/>
                </a:lnTo>
                <a:lnTo>
                  <a:pt x="763625" y="0"/>
                </a:lnTo>
                <a:lnTo>
                  <a:pt x="59321" y="0"/>
                </a:lnTo>
                <a:lnTo>
                  <a:pt x="36233" y="4660"/>
                </a:lnTo>
                <a:lnTo>
                  <a:pt x="17373" y="17373"/>
                </a:lnTo>
                <a:lnTo>
                  <a:pt x="4660" y="36233"/>
                </a:lnTo>
                <a:lnTo>
                  <a:pt x="0" y="59334"/>
                </a:lnTo>
                <a:lnTo>
                  <a:pt x="0" y="296659"/>
                </a:lnTo>
                <a:lnTo>
                  <a:pt x="4660" y="319747"/>
                </a:lnTo>
                <a:lnTo>
                  <a:pt x="17373" y="338607"/>
                </a:lnTo>
                <a:lnTo>
                  <a:pt x="36233" y="351320"/>
                </a:lnTo>
                <a:lnTo>
                  <a:pt x="59321" y="355981"/>
                </a:lnTo>
                <a:lnTo>
                  <a:pt x="763625" y="355981"/>
                </a:lnTo>
                <a:lnTo>
                  <a:pt x="786714" y="351320"/>
                </a:lnTo>
                <a:lnTo>
                  <a:pt x="805573" y="338607"/>
                </a:lnTo>
                <a:lnTo>
                  <a:pt x="818286" y="319747"/>
                </a:lnTo>
                <a:lnTo>
                  <a:pt x="822960" y="296659"/>
                </a:lnTo>
                <a:lnTo>
                  <a:pt x="822960" y="59334"/>
                </a:lnTo>
                <a:close/>
              </a:path>
              <a:path w="1849120" h="3046729">
                <a:moveTo>
                  <a:pt x="1848650" y="624243"/>
                </a:moveTo>
                <a:lnTo>
                  <a:pt x="1843989" y="601154"/>
                </a:lnTo>
                <a:lnTo>
                  <a:pt x="1831263" y="582295"/>
                </a:lnTo>
                <a:lnTo>
                  <a:pt x="1812404" y="569582"/>
                </a:lnTo>
                <a:lnTo>
                  <a:pt x="1789315" y="564908"/>
                </a:lnTo>
                <a:lnTo>
                  <a:pt x="1085024" y="564908"/>
                </a:lnTo>
                <a:lnTo>
                  <a:pt x="1061923" y="569582"/>
                </a:lnTo>
                <a:lnTo>
                  <a:pt x="1043063" y="582295"/>
                </a:lnTo>
                <a:lnTo>
                  <a:pt x="1030351" y="601154"/>
                </a:lnTo>
                <a:lnTo>
                  <a:pt x="1025690" y="624243"/>
                </a:lnTo>
                <a:lnTo>
                  <a:pt x="1025690" y="861568"/>
                </a:lnTo>
                <a:lnTo>
                  <a:pt x="1030351" y="884669"/>
                </a:lnTo>
                <a:lnTo>
                  <a:pt x="1043063" y="903528"/>
                </a:lnTo>
                <a:lnTo>
                  <a:pt x="1061923" y="916241"/>
                </a:lnTo>
                <a:lnTo>
                  <a:pt x="1085024" y="920902"/>
                </a:lnTo>
                <a:lnTo>
                  <a:pt x="1789315" y="920902"/>
                </a:lnTo>
                <a:lnTo>
                  <a:pt x="1812404" y="916241"/>
                </a:lnTo>
                <a:lnTo>
                  <a:pt x="1831263" y="903528"/>
                </a:lnTo>
                <a:lnTo>
                  <a:pt x="1843989" y="884669"/>
                </a:lnTo>
                <a:lnTo>
                  <a:pt x="1848650" y="861568"/>
                </a:lnTo>
                <a:lnTo>
                  <a:pt x="1848650" y="624243"/>
                </a:lnTo>
                <a:close/>
              </a:path>
            </a:pathLst>
          </a:custGeom>
          <a:solidFill>
            <a:srgbClr val="8FAADC"/>
          </a:solidFill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27" name="object 27"/>
          <p:cNvSpPr txBox="1"/>
          <p:nvPr/>
        </p:nvSpPr>
        <p:spPr>
          <a:xfrm>
            <a:off x="2612169" y="4114037"/>
            <a:ext cx="449580" cy="1209305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sz="2700" spc="-38" dirty="0">
                <a:latin typeface="Calibri"/>
                <a:cs typeface="Calibri"/>
              </a:rPr>
              <a:t>Ich</a:t>
            </a:r>
            <a:endParaRPr sz="2700">
              <a:latin typeface="Calibri"/>
              <a:cs typeface="Calibri"/>
            </a:endParaRPr>
          </a:p>
          <a:p>
            <a:pPr marL="19050">
              <a:spcBef>
                <a:spcPts val="2843"/>
              </a:spcBef>
            </a:pPr>
            <a:r>
              <a:rPr sz="2700" spc="-38" dirty="0">
                <a:latin typeface="Calibri"/>
                <a:cs typeface="Calibri"/>
              </a:rPr>
              <a:t>Ich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2219978" y="8087702"/>
            <a:ext cx="1234440" cy="534353"/>
          </a:xfrm>
          <a:custGeom>
            <a:avLst/>
            <a:gdLst/>
            <a:ahLst/>
            <a:cxnLst/>
            <a:rect l="l" t="t" r="r" b="b"/>
            <a:pathLst>
              <a:path w="822960" h="356235">
                <a:moveTo>
                  <a:pt x="763628" y="0"/>
                </a:moveTo>
                <a:lnTo>
                  <a:pt x="59333" y="0"/>
                </a:lnTo>
                <a:lnTo>
                  <a:pt x="36238" y="4662"/>
                </a:lnTo>
                <a:lnTo>
                  <a:pt x="17378" y="17377"/>
                </a:lnTo>
                <a:lnTo>
                  <a:pt x="4662" y="36237"/>
                </a:lnTo>
                <a:lnTo>
                  <a:pt x="0" y="59331"/>
                </a:lnTo>
                <a:lnTo>
                  <a:pt x="0" y="296655"/>
                </a:lnTo>
                <a:lnTo>
                  <a:pt x="4662" y="319750"/>
                </a:lnTo>
                <a:lnTo>
                  <a:pt x="17378" y="338610"/>
                </a:lnTo>
                <a:lnTo>
                  <a:pt x="36238" y="351325"/>
                </a:lnTo>
                <a:lnTo>
                  <a:pt x="59333" y="355988"/>
                </a:lnTo>
                <a:lnTo>
                  <a:pt x="763628" y="355988"/>
                </a:lnTo>
                <a:lnTo>
                  <a:pt x="786722" y="351325"/>
                </a:lnTo>
                <a:lnTo>
                  <a:pt x="805582" y="338610"/>
                </a:lnTo>
                <a:lnTo>
                  <a:pt x="818297" y="319750"/>
                </a:lnTo>
                <a:lnTo>
                  <a:pt x="822960" y="296655"/>
                </a:lnTo>
                <a:lnTo>
                  <a:pt x="822960" y="59331"/>
                </a:lnTo>
                <a:lnTo>
                  <a:pt x="818297" y="36237"/>
                </a:lnTo>
                <a:lnTo>
                  <a:pt x="805582" y="17377"/>
                </a:lnTo>
                <a:lnTo>
                  <a:pt x="786722" y="4662"/>
                </a:lnTo>
                <a:lnTo>
                  <a:pt x="763628" y="0"/>
                </a:lnTo>
                <a:close/>
              </a:path>
            </a:pathLst>
          </a:custGeom>
          <a:solidFill>
            <a:srgbClr val="8FAADC"/>
          </a:solidFill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29" name="object 29"/>
          <p:cNvSpPr/>
          <p:nvPr/>
        </p:nvSpPr>
        <p:spPr>
          <a:xfrm>
            <a:off x="681437" y="4076985"/>
            <a:ext cx="10847070" cy="4545330"/>
          </a:xfrm>
          <a:custGeom>
            <a:avLst/>
            <a:gdLst/>
            <a:ahLst/>
            <a:cxnLst/>
            <a:rect l="l" t="t" r="r" b="b"/>
            <a:pathLst>
              <a:path w="7231380" h="3030220">
                <a:moveTo>
                  <a:pt x="822960" y="59334"/>
                </a:moveTo>
                <a:lnTo>
                  <a:pt x="818286" y="36233"/>
                </a:lnTo>
                <a:lnTo>
                  <a:pt x="805573" y="17373"/>
                </a:lnTo>
                <a:lnTo>
                  <a:pt x="786714" y="4660"/>
                </a:lnTo>
                <a:lnTo>
                  <a:pt x="763625" y="0"/>
                </a:lnTo>
                <a:lnTo>
                  <a:pt x="59321" y="0"/>
                </a:lnTo>
                <a:lnTo>
                  <a:pt x="36233" y="4660"/>
                </a:lnTo>
                <a:lnTo>
                  <a:pt x="17373" y="17373"/>
                </a:lnTo>
                <a:lnTo>
                  <a:pt x="4660" y="36233"/>
                </a:lnTo>
                <a:lnTo>
                  <a:pt x="0" y="59334"/>
                </a:lnTo>
                <a:lnTo>
                  <a:pt x="0" y="296659"/>
                </a:lnTo>
                <a:lnTo>
                  <a:pt x="4660" y="319747"/>
                </a:lnTo>
                <a:lnTo>
                  <a:pt x="17373" y="338607"/>
                </a:lnTo>
                <a:lnTo>
                  <a:pt x="36233" y="351332"/>
                </a:lnTo>
                <a:lnTo>
                  <a:pt x="59321" y="355993"/>
                </a:lnTo>
                <a:lnTo>
                  <a:pt x="763625" y="355993"/>
                </a:lnTo>
                <a:lnTo>
                  <a:pt x="786714" y="351332"/>
                </a:lnTo>
                <a:lnTo>
                  <a:pt x="805573" y="338607"/>
                </a:lnTo>
                <a:lnTo>
                  <a:pt x="818286" y="319747"/>
                </a:lnTo>
                <a:lnTo>
                  <a:pt x="822960" y="296659"/>
                </a:lnTo>
                <a:lnTo>
                  <a:pt x="822960" y="59334"/>
                </a:lnTo>
                <a:close/>
              </a:path>
              <a:path w="7231380" h="3030220">
                <a:moveTo>
                  <a:pt x="7230770" y="2733141"/>
                </a:moveTo>
                <a:lnTo>
                  <a:pt x="7226109" y="2710053"/>
                </a:lnTo>
                <a:lnTo>
                  <a:pt x="7213397" y="2691193"/>
                </a:lnTo>
                <a:lnTo>
                  <a:pt x="7194537" y="2678480"/>
                </a:lnTo>
                <a:lnTo>
                  <a:pt x="7171436" y="2673820"/>
                </a:lnTo>
                <a:lnTo>
                  <a:pt x="6467145" y="2673820"/>
                </a:lnTo>
                <a:lnTo>
                  <a:pt x="6444043" y="2678480"/>
                </a:lnTo>
                <a:lnTo>
                  <a:pt x="6425184" y="2691193"/>
                </a:lnTo>
                <a:lnTo>
                  <a:pt x="6412471" y="2710053"/>
                </a:lnTo>
                <a:lnTo>
                  <a:pt x="6407810" y="2733141"/>
                </a:lnTo>
                <a:lnTo>
                  <a:pt x="6407810" y="2970466"/>
                </a:lnTo>
                <a:lnTo>
                  <a:pt x="6412471" y="2993567"/>
                </a:lnTo>
                <a:lnTo>
                  <a:pt x="6425184" y="3012427"/>
                </a:lnTo>
                <a:lnTo>
                  <a:pt x="6444043" y="3025140"/>
                </a:lnTo>
                <a:lnTo>
                  <a:pt x="6467145" y="3029801"/>
                </a:lnTo>
                <a:lnTo>
                  <a:pt x="7171436" y="3029801"/>
                </a:lnTo>
                <a:lnTo>
                  <a:pt x="7194537" y="3025140"/>
                </a:lnTo>
                <a:lnTo>
                  <a:pt x="7213397" y="3012427"/>
                </a:lnTo>
                <a:lnTo>
                  <a:pt x="7226109" y="2993567"/>
                </a:lnTo>
                <a:lnTo>
                  <a:pt x="7230770" y="2970466"/>
                </a:lnTo>
                <a:lnTo>
                  <a:pt x="7230770" y="2733141"/>
                </a:lnTo>
                <a:close/>
              </a:path>
            </a:pathLst>
          </a:custGeom>
          <a:solidFill>
            <a:srgbClr val="8FAADC"/>
          </a:solidFill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30" name="object 30"/>
          <p:cNvSpPr txBox="1"/>
          <p:nvPr/>
        </p:nvSpPr>
        <p:spPr>
          <a:xfrm>
            <a:off x="2612169" y="8109967"/>
            <a:ext cx="449580" cy="43473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sz="2700" spc="-38" dirty="0">
                <a:latin typeface="Calibri"/>
                <a:cs typeface="Calibri"/>
              </a:rPr>
              <a:t>Ich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3711863" y="8087701"/>
            <a:ext cx="1234440" cy="534353"/>
          </a:xfrm>
          <a:custGeom>
            <a:avLst/>
            <a:gdLst/>
            <a:ahLst/>
            <a:cxnLst/>
            <a:rect l="l" t="t" r="r" b="b"/>
            <a:pathLst>
              <a:path w="822960" h="356235">
                <a:moveTo>
                  <a:pt x="763626" y="0"/>
                </a:moveTo>
                <a:lnTo>
                  <a:pt x="59333" y="0"/>
                </a:lnTo>
                <a:lnTo>
                  <a:pt x="36238" y="4662"/>
                </a:lnTo>
                <a:lnTo>
                  <a:pt x="17378" y="17377"/>
                </a:lnTo>
                <a:lnTo>
                  <a:pt x="4662" y="36237"/>
                </a:lnTo>
                <a:lnTo>
                  <a:pt x="0" y="59331"/>
                </a:lnTo>
                <a:lnTo>
                  <a:pt x="0" y="296656"/>
                </a:lnTo>
                <a:lnTo>
                  <a:pt x="4662" y="319751"/>
                </a:lnTo>
                <a:lnTo>
                  <a:pt x="17378" y="338610"/>
                </a:lnTo>
                <a:lnTo>
                  <a:pt x="36238" y="351325"/>
                </a:lnTo>
                <a:lnTo>
                  <a:pt x="59333" y="355988"/>
                </a:lnTo>
                <a:lnTo>
                  <a:pt x="763626" y="355988"/>
                </a:lnTo>
                <a:lnTo>
                  <a:pt x="786721" y="351325"/>
                </a:lnTo>
                <a:lnTo>
                  <a:pt x="805581" y="338610"/>
                </a:lnTo>
                <a:lnTo>
                  <a:pt x="818297" y="319751"/>
                </a:lnTo>
                <a:lnTo>
                  <a:pt x="822960" y="296656"/>
                </a:lnTo>
                <a:lnTo>
                  <a:pt x="822960" y="59331"/>
                </a:lnTo>
                <a:lnTo>
                  <a:pt x="818297" y="36237"/>
                </a:lnTo>
                <a:lnTo>
                  <a:pt x="805581" y="17377"/>
                </a:lnTo>
                <a:lnTo>
                  <a:pt x="786721" y="4662"/>
                </a:lnTo>
                <a:lnTo>
                  <a:pt x="763626" y="0"/>
                </a:lnTo>
                <a:close/>
              </a:path>
            </a:pathLst>
          </a:custGeom>
          <a:solidFill>
            <a:srgbClr val="8FAADC"/>
          </a:solidFill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32" name="object 32"/>
          <p:cNvSpPr txBox="1"/>
          <p:nvPr/>
        </p:nvSpPr>
        <p:spPr>
          <a:xfrm>
            <a:off x="3978802" y="8109967"/>
            <a:ext cx="700088" cy="43473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sz="2700" spc="-30" dirty="0">
                <a:latin typeface="Calibri"/>
                <a:cs typeface="Calibri"/>
              </a:rPr>
              <a:t>have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5250404" y="8087701"/>
            <a:ext cx="1234440" cy="534353"/>
          </a:xfrm>
          <a:custGeom>
            <a:avLst/>
            <a:gdLst/>
            <a:ahLst/>
            <a:cxnLst/>
            <a:rect l="l" t="t" r="r" b="b"/>
            <a:pathLst>
              <a:path w="822960" h="356235">
                <a:moveTo>
                  <a:pt x="763628" y="0"/>
                </a:moveTo>
                <a:lnTo>
                  <a:pt x="59333" y="0"/>
                </a:lnTo>
                <a:lnTo>
                  <a:pt x="36238" y="4662"/>
                </a:lnTo>
                <a:lnTo>
                  <a:pt x="17378" y="17377"/>
                </a:lnTo>
                <a:lnTo>
                  <a:pt x="4662" y="36237"/>
                </a:lnTo>
                <a:lnTo>
                  <a:pt x="0" y="59331"/>
                </a:lnTo>
                <a:lnTo>
                  <a:pt x="0" y="296656"/>
                </a:lnTo>
                <a:lnTo>
                  <a:pt x="4662" y="319751"/>
                </a:lnTo>
                <a:lnTo>
                  <a:pt x="17378" y="338610"/>
                </a:lnTo>
                <a:lnTo>
                  <a:pt x="36238" y="351325"/>
                </a:lnTo>
                <a:lnTo>
                  <a:pt x="59333" y="355988"/>
                </a:lnTo>
                <a:lnTo>
                  <a:pt x="763628" y="355988"/>
                </a:lnTo>
                <a:lnTo>
                  <a:pt x="786722" y="351325"/>
                </a:lnTo>
                <a:lnTo>
                  <a:pt x="805581" y="338610"/>
                </a:lnTo>
                <a:lnTo>
                  <a:pt x="818297" y="319751"/>
                </a:lnTo>
                <a:lnTo>
                  <a:pt x="822960" y="296656"/>
                </a:lnTo>
                <a:lnTo>
                  <a:pt x="822960" y="59331"/>
                </a:lnTo>
                <a:lnTo>
                  <a:pt x="818297" y="36237"/>
                </a:lnTo>
                <a:lnTo>
                  <a:pt x="805581" y="17377"/>
                </a:lnTo>
                <a:lnTo>
                  <a:pt x="786722" y="4662"/>
                </a:lnTo>
                <a:lnTo>
                  <a:pt x="763628" y="0"/>
                </a:lnTo>
                <a:close/>
              </a:path>
            </a:pathLst>
          </a:custGeom>
          <a:solidFill>
            <a:srgbClr val="8FAADC"/>
          </a:solidFill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34" name="object 34"/>
          <p:cNvSpPr txBox="1"/>
          <p:nvPr/>
        </p:nvSpPr>
        <p:spPr>
          <a:xfrm>
            <a:off x="5456859" y="8109967"/>
            <a:ext cx="821055" cy="43473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sz="2700" spc="-15" dirty="0">
                <a:latin typeface="Calibri"/>
                <a:cs typeface="Calibri"/>
              </a:rPr>
              <a:t>einen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6757527" y="8087701"/>
            <a:ext cx="1234440" cy="534353"/>
          </a:xfrm>
          <a:custGeom>
            <a:avLst/>
            <a:gdLst/>
            <a:ahLst/>
            <a:cxnLst/>
            <a:rect l="l" t="t" r="r" b="b"/>
            <a:pathLst>
              <a:path w="822960" h="356235">
                <a:moveTo>
                  <a:pt x="763628" y="0"/>
                </a:moveTo>
                <a:lnTo>
                  <a:pt x="59333" y="0"/>
                </a:lnTo>
                <a:lnTo>
                  <a:pt x="36238" y="4662"/>
                </a:lnTo>
                <a:lnTo>
                  <a:pt x="17378" y="17377"/>
                </a:lnTo>
                <a:lnTo>
                  <a:pt x="4662" y="36237"/>
                </a:lnTo>
                <a:lnTo>
                  <a:pt x="0" y="59331"/>
                </a:lnTo>
                <a:lnTo>
                  <a:pt x="0" y="296656"/>
                </a:lnTo>
                <a:lnTo>
                  <a:pt x="4662" y="319751"/>
                </a:lnTo>
                <a:lnTo>
                  <a:pt x="17378" y="338610"/>
                </a:lnTo>
                <a:lnTo>
                  <a:pt x="36238" y="351325"/>
                </a:lnTo>
                <a:lnTo>
                  <a:pt x="59333" y="355988"/>
                </a:lnTo>
                <a:lnTo>
                  <a:pt x="763628" y="355988"/>
                </a:lnTo>
                <a:lnTo>
                  <a:pt x="786722" y="351325"/>
                </a:lnTo>
                <a:lnTo>
                  <a:pt x="805581" y="338610"/>
                </a:lnTo>
                <a:lnTo>
                  <a:pt x="818297" y="319751"/>
                </a:lnTo>
                <a:lnTo>
                  <a:pt x="822959" y="296656"/>
                </a:lnTo>
                <a:lnTo>
                  <a:pt x="822959" y="59331"/>
                </a:lnTo>
                <a:lnTo>
                  <a:pt x="818297" y="36237"/>
                </a:lnTo>
                <a:lnTo>
                  <a:pt x="805581" y="17377"/>
                </a:lnTo>
                <a:lnTo>
                  <a:pt x="786722" y="4662"/>
                </a:lnTo>
                <a:lnTo>
                  <a:pt x="763628" y="0"/>
                </a:lnTo>
                <a:close/>
              </a:path>
            </a:pathLst>
          </a:custGeom>
          <a:solidFill>
            <a:srgbClr val="8FAADC"/>
          </a:solidFill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36" name="object 36"/>
          <p:cNvSpPr txBox="1"/>
          <p:nvPr/>
        </p:nvSpPr>
        <p:spPr>
          <a:xfrm>
            <a:off x="7011370" y="8109967"/>
            <a:ext cx="726758" cy="43473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sz="2700" spc="-15" dirty="0">
                <a:latin typeface="Calibri"/>
                <a:cs typeface="Calibri"/>
              </a:rPr>
              <a:t>apfel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8302854" y="8087701"/>
            <a:ext cx="1680210" cy="534353"/>
          </a:xfrm>
          <a:custGeom>
            <a:avLst/>
            <a:gdLst/>
            <a:ahLst/>
            <a:cxnLst/>
            <a:rect l="l" t="t" r="r" b="b"/>
            <a:pathLst>
              <a:path w="1120140" h="356235">
                <a:moveTo>
                  <a:pt x="1060283" y="0"/>
                </a:moveTo>
                <a:lnTo>
                  <a:pt x="59331" y="0"/>
                </a:lnTo>
                <a:lnTo>
                  <a:pt x="36237" y="4662"/>
                </a:lnTo>
                <a:lnTo>
                  <a:pt x="17378" y="17377"/>
                </a:lnTo>
                <a:lnTo>
                  <a:pt x="4662" y="36237"/>
                </a:lnTo>
                <a:lnTo>
                  <a:pt x="0" y="59331"/>
                </a:lnTo>
                <a:lnTo>
                  <a:pt x="0" y="296656"/>
                </a:lnTo>
                <a:lnTo>
                  <a:pt x="4662" y="319751"/>
                </a:lnTo>
                <a:lnTo>
                  <a:pt x="17378" y="338610"/>
                </a:lnTo>
                <a:lnTo>
                  <a:pt x="36237" y="351326"/>
                </a:lnTo>
                <a:lnTo>
                  <a:pt x="59331" y="355988"/>
                </a:lnTo>
                <a:lnTo>
                  <a:pt x="1060283" y="355988"/>
                </a:lnTo>
                <a:lnTo>
                  <a:pt x="1083377" y="351326"/>
                </a:lnTo>
                <a:lnTo>
                  <a:pt x="1102237" y="338610"/>
                </a:lnTo>
                <a:lnTo>
                  <a:pt x="1114952" y="319751"/>
                </a:lnTo>
                <a:lnTo>
                  <a:pt x="1119615" y="296656"/>
                </a:lnTo>
                <a:lnTo>
                  <a:pt x="1119615" y="59331"/>
                </a:lnTo>
                <a:lnTo>
                  <a:pt x="1114952" y="36237"/>
                </a:lnTo>
                <a:lnTo>
                  <a:pt x="1102237" y="17377"/>
                </a:lnTo>
                <a:lnTo>
                  <a:pt x="1083377" y="4662"/>
                </a:lnTo>
                <a:lnTo>
                  <a:pt x="1060283" y="0"/>
                </a:lnTo>
                <a:close/>
              </a:path>
            </a:pathLst>
          </a:custGeom>
          <a:solidFill>
            <a:srgbClr val="8FAADC"/>
          </a:solidFill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38" name="object 38"/>
          <p:cNvSpPr txBox="1"/>
          <p:nvPr/>
        </p:nvSpPr>
        <p:spPr>
          <a:xfrm>
            <a:off x="8483436" y="8109967"/>
            <a:ext cx="1318260" cy="43473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sz="2700" spc="-15" dirty="0">
                <a:latin typeface="Calibri"/>
                <a:cs typeface="Calibri"/>
              </a:rPr>
              <a:t>gegessen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10476996" y="8109967"/>
            <a:ext cx="866775" cy="43473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sz="2700" spc="-15" dirty="0">
                <a:latin typeface="Calibri"/>
                <a:cs typeface="Calibri"/>
              </a:rPr>
              <a:t>&lt;eos&gt;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681437" y="8073290"/>
            <a:ext cx="1234440" cy="534353"/>
          </a:xfrm>
          <a:custGeom>
            <a:avLst/>
            <a:gdLst/>
            <a:ahLst/>
            <a:cxnLst/>
            <a:rect l="l" t="t" r="r" b="b"/>
            <a:pathLst>
              <a:path w="822960" h="356235">
                <a:moveTo>
                  <a:pt x="763627" y="0"/>
                </a:moveTo>
                <a:lnTo>
                  <a:pt x="59332" y="0"/>
                </a:lnTo>
                <a:lnTo>
                  <a:pt x="36237" y="4662"/>
                </a:lnTo>
                <a:lnTo>
                  <a:pt x="17378" y="17377"/>
                </a:lnTo>
                <a:lnTo>
                  <a:pt x="4662" y="36237"/>
                </a:lnTo>
                <a:lnTo>
                  <a:pt x="0" y="59331"/>
                </a:lnTo>
                <a:lnTo>
                  <a:pt x="0" y="296656"/>
                </a:lnTo>
                <a:lnTo>
                  <a:pt x="4662" y="319751"/>
                </a:lnTo>
                <a:lnTo>
                  <a:pt x="17378" y="338610"/>
                </a:lnTo>
                <a:lnTo>
                  <a:pt x="36237" y="351326"/>
                </a:lnTo>
                <a:lnTo>
                  <a:pt x="59332" y="355988"/>
                </a:lnTo>
                <a:lnTo>
                  <a:pt x="763627" y="355988"/>
                </a:lnTo>
                <a:lnTo>
                  <a:pt x="786722" y="351326"/>
                </a:lnTo>
                <a:lnTo>
                  <a:pt x="805581" y="338610"/>
                </a:lnTo>
                <a:lnTo>
                  <a:pt x="818297" y="319751"/>
                </a:lnTo>
                <a:lnTo>
                  <a:pt x="822959" y="296656"/>
                </a:lnTo>
                <a:lnTo>
                  <a:pt x="822959" y="59331"/>
                </a:lnTo>
                <a:lnTo>
                  <a:pt x="818297" y="36237"/>
                </a:lnTo>
                <a:lnTo>
                  <a:pt x="805581" y="17377"/>
                </a:lnTo>
                <a:lnTo>
                  <a:pt x="786722" y="4662"/>
                </a:lnTo>
                <a:lnTo>
                  <a:pt x="763627" y="0"/>
                </a:lnTo>
                <a:close/>
              </a:path>
            </a:pathLst>
          </a:custGeom>
          <a:solidFill>
            <a:srgbClr val="8FAADC"/>
          </a:solidFill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41" name="object 41"/>
          <p:cNvSpPr txBox="1"/>
          <p:nvPr/>
        </p:nvSpPr>
        <p:spPr>
          <a:xfrm>
            <a:off x="337106" y="3243833"/>
            <a:ext cx="1384935" cy="480901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  <a:tabLst>
                <a:tab pos="556260" algn="l"/>
              </a:tabLst>
            </a:pPr>
            <a:r>
              <a:rPr sz="2700" spc="-75" dirty="0">
                <a:latin typeface="Calibri"/>
                <a:cs typeface="Calibri"/>
              </a:rPr>
              <a:t>1</a:t>
            </a:r>
            <a:r>
              <a:rPr sz="2700" dirty="0">
                <a:latin typeface="Calibri"/>
                <a:cs typeface="Calibri"/>
              </a:rPr>
              <a:t>	</a:t>
            </a:r>
            <a:r>
              <a:rPr sz="2700" spc="-15" dirty="0">
                <a:latin typeface="Calibri"/>
                <a:cs typeface="Calibri"/>
              </a:rPr>
              <a:t>&lt;sos</a:t>
            </a:r>
            <a:r>
              <a:rPr sz="3000" spc="-15" dirty="0">
                <a:latin typeface="Calibri"/>
                <a:cs typeface="Calibri"/>
              </a:rPr>
              <a:t>&gt;</a:t>
            </a:r>
            <a:endParaRPr sz="3000">
              <a:latin typeface="Calibri"/>
              <a:cs typeface="Calibri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337106" y="4077462"/>
            <a:ext cx="212408" cy="43473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sz="2700" spc="-75" dirty="0">
                <a:latin typeface="Calibri"/>
                <a:cs typeface="Calibri"/>
              </a:rPr>
              <a:t>2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347020" y="4859273"/>
            <a:ext cx="212408" cy="43473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sz="2700" spc="-75" dirty="0">
                <a:latin typeface="Calibri"/>
                <a:cs typeface="Calibri"/>
              </a:rPr>
              <a:t>3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336386" y="5700521"/>
            <a:ext cx="212408" cy="43473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sz="2700" spc="-75" dirty="0">
                <a:latin typeface="Calibri"/>
                <a:cs typeface="Calibri"/>
              </a:rPr>
              <a:t>4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315839" y="7305293"/>
            <a:ext cx="212408" cy="43473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sz="2700" spc="-75" dirty="0">
                <a:latin typeface="Calibri"/>
                <a:cs typeface="Calibri"/>
              </a:rPr>
              <a:t>6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336386" y="4075937"/>
            <a:ext cx="1385888" cy="4520468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557213">
              <a:spcBef>
                <a:spcPts val="150"/>
              </a:spcBef>
            </a:pPr>
            <a:r>
              <a:rPr sz="2700" spc="-15" dirty="0">
                <a:latin typeface="Calibri"/>
                <a:cs typeface="Calibri"/>
              </a:rPr>
              <a:t>&lt;sos</a:t>
            </a:r>
            <a:r>
              <a:rPr sz="3000" spc="-15" dirty="0">
                <a:latin typeface="Calibri"/>
                <a:cs typeface="Calibri"/>
              </a:rPr>
              <a:t>&gt;</a:t>
            </a:r>
            <a:endParaRPr sz="3000">
              <a:latin typeface="Calibri"/>
              <a:cs typeface="Calibri"/>
            </a:endParaRPr>
          </a:p>
          <a:p>
            <a:pPr marL="557213">
              <a:spcBef>
                <a:spcPts val="2483"/>
              </a:spcBef>
            </a:pPr>
            <a:r>
              <a:rPr sz="2700" spc="-15" dirty="0">
                <a:latin typeface="Calibri"/>
                <a:cs typeface="Calibri"/>
              </a:rPr>
              <a:t>&lt;sos</a:t>
            </a:r>
            <a:r>
              <a:rPr sz="3000" spc="-15" dirty="0">
                <a:latin typeface="Calibri"/>
                <a:cs typeface="Calibri"/>
              </a:rPr>
              <a:t>&gt;</a:t>
            </a:r>
            <a:endParaRPr sz="3000">
              <a:latin typeface="Calibri"/>
              <a:cs typeface="Calibri"/>
            </a:endParaRPr>
          </a:p>
          <a:p>
            <a:pPr marL="557213">
              <a:spcBef>
                <a:spcPts val="2955"/>
              </a:spcBef>
            </a:pPr>
            <a:r>
              <a:rPr sz="2700" spc="-15" dirty="0">
                <a:latin typeface="Calibri"/>
                <a:cs typeface="Calibri"/>
              </a:rPr>
              <a:t>&lt;sos</a:t>
            </a:r>
            <a:r>
              <a:rPr sz="3000" spc="-15" dirty="0">
                <a:latin typeface="Calibri"/>
                <a:cs typeface="Calibri"/>
              </a:rPr>
              <a:t>&gt;</a:t>
            </a:r>
            <a:endParaRPr sz="3000">
              <a:latin typeface="Calibri"/>
              <a:cs typeface="Calibri"/>
            </a:endParaRPr>
          </a:p>
          <a:p>
            <a:pPr marL="19050">
              <a:spcBef>
                <a:spcPts val="2445"/>
              </a:spcBef>
              <a:tabLst>
                <a:tab pos="557213" algn="l"/>
              </a:tabLst>
            </a:pPr>
            <a:r>
              <a:rPr sz="4050" spc="-113" baseline="1543" dirty="0">
                <a:latin typeface="Calibri"/>
                <a:cs typeface="Calibri"/>
              </a:rPr>
              <a:t>5</a:t>
            </a:r>
            <a:r>
              <a:rPr sz="4050" baseline="1543" dirty="0">
                <a:latin typeface="Calibri"/>
                <a:cs typeface="Calibri"/>
              </a:rPr>
              <a:t>	</a:t>
            </a:r>
            <a:r>
              <a:rPr sz="2700" spc="-15" dirty="0">
                <a:latin typeface="Calibri"/>
                <a:cs typeface="Calibri"/>
              </a:rPr>
              <a:t>&lt;sos</a:t>
            </a:r>
            <a:r>
              <a:rPr sz="3000" spc="-15" dirty="0">
                <a:latin typeface="Calibri"/>
                <a:cs typeface="Calibri"/>
              </a:rPr>
              <a:t>&gt;</a:t>
            </a:r>
            <a:endParaRPr sz="3000">
              <a:latin typeface="Calibri"/>
              <a:cs typeface="Calibri"/>
            </a:endParaRPr>
          </a:p>
          <a:p>
            <a:pPr marL="557213">
              <a:spcBef>
                <a:spcPts val="2955"/>
              </a:spcBef>
            </a:pPr>
            <a:r>
              <a:rPr sz="2700" spc="-15" dirty="0">
                <a:latin typeface="Calibri"/>
                <a:cs typeface="Calibri"/>
              </a:rPr>
              <a:t>&lt;sos</a:t>
            </a:r>
            <a:r>
              <a:rPr sz="3000" spc="-15" dirty="0">
                <a:latin typeface="Calibri"/>
                <a:cs typeface="Calibri"/>
              </a:rPr>
              <a:t>&gt;</a:t>
            </a:r>
            <a:endParaRPr sz="3000">
              <a:latin typeface="Calibri"/>
              <a:cs typeface="Calibri"/>
            </a:endParaRPr>
          </a:p>
          <a:p>
            <a:pPr marL="29528">
              <a:spcBef>
                <a:spcPts val="2625"/>
              </a:spcBef>
              <a:tabLst>
                <a:tab pos="557213" algn="l"/>
              </a:tabLst>
            </a:pPr>
            <a:r>
              <a:rPr sz="2700" spc="-75" dirty="0">
                <a:latin typeface="Calibri"/>
                <a:cs typeface="Calibri"/>
              </a:rPr>
              <a:t>7</a:t>
            </a:r>
            <a:r>
              <a:rPr sz="2700" dirty="0">
                <a:latin typeface="Calibri"/>
                <a:cs typeface="Calibri"/>
              </a:rPr>
              <a:t>	</a:t>
            </a:r>
            <a:r>
              <a:rPr sz="2700" spc="-15" dirty="0">
                <a:latin typeface="Calibri"/>
                <a:cs typeface="Calibri"/>
              </a:rPr>
              <a:t>&lt;sos</a:t>
            </a:r>
            <a:r>
              <a:rPr sz="3000" spc="-15" dirty="0">
                <a:latin typeface="Calibri"/>
                <a:cs typeface="Calibri"/>
              </a:rPr>
              <a:t>&gt;</a:t>
            </a:r>
            <a:endParaRPr sz="3000">
              <a:latin typeface="Calibri"/>
              <a:cs typeface="Calibri"/>
            </a:endParaRPr>
          </a:p>
        </p:txBody>
      </p:sp>
      <p:grpSp>
        <p:nvGrpSpPr>
          <p:cNvPr id="47" name="object 47"/>
          <p:cNvGrpSpPr/>
          <p:nvPr/>
        </p:nvGrpSpPr>
        <p:grpSpPr>
          <a:xfrm>
            <a:off x="1696248" y="3365888"/>
            <a:ext cx="9709785" cy="4707255"/>
            <a:chOff x="1130832" y="2243925"/>
            <a:chExt cx="6473190" cy="3138170"/>
          </a:xfrm>
        </p:grpSpPr>
        <p:sp>
          <p:nvSpPr>
            <p:cNvPr id="48" name="object 48"/>
            <p:cNvSpPr/>
            <p:nvPr/>
          </p:nvSpPr>
          <p:spPr>
            <a:xfrm>
              <a:off x="1891461" y="2332126"/>
              <a:ext cx="5712460" cy="3049905"/>
            </a:xfrm>
            <a:custGeom>
              <a:avLst/>
              <a:gdLst/>
              <a:ahLst/>
              <a:cxnLst/>
              <a:rect l="l" t="t" r="r" b="b"/>
              <a:pathLst>
                <a:path w="5712459" h="3049904">
                  <a:moveTo>
                    <a:pt x="361657" y="17094"/>
                  </a:moveTo>
                  <a:lnTo>
                    <a:pt x="342874" y="0"/>
                  </a:lnTo>
                  <a:lnTo>
                    <a:pt x="41910" y="330581"/>
                  </a:lnTo>
                  <a:lnTo>
                    <a:pt x="23126" y="313474"/>
                  </a:lnTo>
                  <a:lnTo>
                    <a:pt x="0" y="395465"/>
                  </a:lnTo>
                  <a:lnTo>
                    <a:pt x="79476" y="364769"/>
                  </a:lnTo>
                  <a:lnTo>
                    <a:pt x="71005" y="357060"/>
                  </a:lnTo>
                  <a:lnTo>
                    <a:pt x="60693" y="347675"/>
                  </a:lnTo>
                  <a:lnTo>
                    <a:pt x="361657" y="17094"/>
                  </a:lnTo>
                  <a:close/>
                </a:path>
                <a:path w="5712459" h="3049904">
                  <a:moveTo>
                    <a:pt x="1360487" y="556437"/>
                  </a:moveTo>
                  <a:lnTo>
                    <a:pt x="1341894" y="539140"/>
                  </a:lnTo>
                  <a:lnTo>
                    <a:pt x="1033868" y="870267"/>
                  </a:lnTo>
                  <a:lnTo>
                    <a:pt x="1015276" y="852970"/>
                  </a:lnTo>
                  <a:lnTo>
                    <a:pt x="991260" y="934707"/>
                  </a:lnTo>
                  <a:lnTo>
                    <a:pt x="1071067" y="904875"/>
                  </a:lnTo>
                  <a:lnTo>
                    <a:pt x="1062456" y="896874"/>
                  </a:lnTo>
                  <a:lnTo>
                    <a:pt x="1052461" y="887564"/>
                  </a:lnTo>
                  <a:lnTo>
                    <a:pt x="1360487" y="556437"/>
                  </a:lnTo>
                  <a:close/>
                </a:path>
                <a:path w="5712459" h="3049904">
                  <a:moveTo>
                    <a:pt x="2391892" y="1005497"/>
                  </a:moveTo>
                  <a:lnTo>
                    <a:pt x="2368270" y="994435"/>
                  </a:lnTo>
                  <a:lnTo>
                    <a:pt x="2314727" y="969378"/>
                  </a:lnTo>
                  <a:lnTo>
                    <a:pt x="2315375" y="994435"/>
                  </a:lnTo>
                  <a:lnTo>
                    <a:pt x="2315387" y="994765"/>
                  </a:lnTo>
                  <a:lnTo>
                    <a:pt x="1396974" y="1018476"/>
                  </a:lnTo>
                  <a:lnTo>
                    <a:pt x="1397622" y="1043863"/>
                  </a:lnTo>
                  <a:lnTo>
                    <a:pt x="2305774" y="1020432"/>
                  </a:lnTo>
                  <a:lnTo>
                    <a:pt x="2019681" y="1327975"/>
                  </a:lnTo>
                  <a:lnTo>
                    <a:pt x="2001088" y="1310678"/>
                  </a:lnTo>
                  <a:lnTo>
                    <a:pt x="1977085" y="1392415"/>
                  </a:lnTo>
                  <a:lnTo>
                    <a:pt x="2056879" y="1362570"/>
                  </a:lnTo>
                  <a:lnTo>
                    <a:pt x="2048281" y="1354569"/>
                  </a:lnTo>
                  <a:lnTo>
                    <a:pt x="2038286" y="1345272"/>
                  </a:lnTo>
                  <a:lnTo>
                    <a:pt x="2317483" y="1045133"/>
                  </a:lnTo>
                  <a:lnTo>
                    <a:pt x="2391892" y="1005497"/>
                  </a:lnTo>
                  <a:close/>
                </a:path>
                <a:path w="5712459" h="3049904">
                  <a:moveTo>
                    <a:pt x="3380778" y="1585341"/>
                  </a:moveTo>
                  <a:lnTo>
                    <a:pt x="3362185" y="1568043"/>
                  </a:lnTo>
                  <a:lnTo>
                    <a:pt x="3054146" y="1899170"/>
                  </a:lnTo>
                  <a:lnTo>
                    <a:pt x="3035554" y="1881873"/>
                  </a:lnTo>
                  <a:lnTo>
                    <a:pt x="3011551" y="1963610"/>
                  </a:lnTo>
                  <a:lnTo>
                    <a:pt x="3091345" y="1933765"/>
                  </a:lnTo>
                  <a:lnTo>
                    <a:pt x="3082747" y="1925764"/>
                  </a:lnTo>
                  <a:lnTo>
                    <a:pt x="3072752" y="1916468"/>
                  </a:lnTo>
                  <a:lnTo>
                    <a:pt x="3380778" y="1585341"/>
                  </a:lnTo>
                  <a:close/>
                </a:path>
                <a:path w="5712459" h="3049904">
                  <a:moveTo>
                    <a:pt x="4397489" y="2084285"/>
                  </a:moveTo>
                  <a:lnTo>
                    <a:pt x="4378896" y="2066975"/>
                  </a:lnTo>
                  <a:lnTo>
                    <a:pt x="4070870" y="2398115"/>
                  </a:lnTo>
                  <a:lnTo>
                    <a:pt x="4052278" y="2380805"/>
                  </a:lnTo>
                  <a:lnTo>
                    <a:pt x="4028275" y="2462555"/>
                  </a:lnTo>
                  <a:lnTo>
                    <a:pt x="4108069" y="2432710"/>
                  </a:lnTo>
                  <a:lnTo>
                    <a:pt x="4099458" y="2424709"/>
                  </a:lnTo>
                  <a:lnTo>
                    <a:pt x="4089463" y="2415413"/>
                  </a:lnTo>
                  <a:lnTo>
                    <a:pt x="4397489" y="2084285"/>
                  </a:lnTo>
                  <a:close/>
                </a:path>
                <a:path w="5712459" h="3049904">
                  <a:moveTo>
                    <a:pt x="5712396" y="2671457"/>
                  </a:moveTo>
                  <a:lnTo>
                    <a:pt x="5693803" y="2654160"/>
                  </a:lnTo>
                  <a:lnTo>
                    <a:pt x="5385778" y="2985287"/>
                  </a:lnTo>
                  <a:lnTo>
                    <a:pt x="5367172" y="2967990"/>
                  </a:lnTo>
                  <a:lnTo>
                    <a:pt x="5343169" y="3049740"/>
                  </a:lnTo>
                  <a:lnTo>
                    <a:pt x="5422963" y="3019895"/>
                  </a:lnTo>
                  <a:lnTo>
                    <a:pt x="5414365" y="3011894"/>
                  </a:lnTo>
                  <a:lnTo>
                    <a:pt x="5404370" y="3002597"/>
                  </a:lnTo>
                  <a:lnTo>
                    <a:pt x="5712396" y="267145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700"/>
            </a:p>
          </p:txBody>
        </p:sp>
        <p:sp>
          <p:nvSpPr>
            <p:cNvPr id="49" name="object 49"/>
            <p:cNvSpPr/>
            <p:nvPr/>
          </p:nvSpPr>
          <p:spPr>
            <a:xfrm>
              <a:off x="1149882" y="2262976"/>
              <a:ext cx="4914900" cy="2691765"/>
            </a:xfrm>
            <a:custGeom>
              <a:avLst/>
              <a:gdLst/>
              <a:ahLst/>
              <a:cxnLst/>
              <a:rect l="l" t="t" r="r" b="b"/>
              <a:pathLst>
                <a:path w="4914900" h="2691765">
                  <a:moveTo>
                    <a:pt x="4535753" y="0"/>
                  </a:moveTo>
                  <a:lnTo>
                    <a:pt x="0" y="1650323"/>
                  </a:lnTo>
                  <a:lnTo>
                    <a:pt x="378833" y="2691511"/>
                  </a:lnTo>
                  <a:lnTo>
                    <a:pt x="4914587" y="1041186"/>
                  </a:lnTo>
                  <a:lnTo>
                    <a:pt x="453575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700"/>
            </a:p>
          </p:txBody>
        </p:sp>
        <p:sp>
          <p:nvSpPr>
            <p:cNvPr id="50" name="object 50"/>
            <p:cNvSpPr/>
            <p:nvPr/>
          </p:nvSpPr>
          <p:spPr>
            <a:xfrm>
              <a:off x="1149882" y="2262975"/>
              <a:ext cx="4914900" cy="2691765"/>
            </a:xfrm>
            <a:custGeom>
              <a:avLst/>
              <a:gdLst/>
              <a:ahLst/>
              <a:cxnLst/>
              <a:rect l="l" t="t" r="r" b="b"/>
              <a:pathLst>
                <a:path w="4914900" h="2691765">
                  <a:moveTo>
                    <a:pt x="0" y="1650323"/>
                  </a:moveTo>
                  <a:lnTo>
                    <a:pt x="4535754" y="0"/>
                  </a:lnTo>
                  <a:lnTo>
                    <a:pt x="4914587" y="1041187"/>
                  </a:lnTo>
                  <a:lnTo>
                    <a:pt x="378833" y="2691511"/>
                  </a:lnTo>
                  <a:lnTo>
                    <a:pt x="0" y="1650323"/>
                  </a:lnTo>
                  <a:close/>
                </a:path>
              </a:pathLst>
            </a:custGeom>
            <a:ln w="380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700"/>
            </a:p>
          </p:txBody>
        </p:sp>
      </p:grpSp>
      <p:sp>
        <p:nvSpPr>
          <p:cNvPr id="51" name="object 51"/>
          <p:cNvSpPr txBox="1"/>
          <p:nvPr/>
        </p:nvSpPr>
        <p:spPr>
          <a:xfrm rot="20460000">
            <a:off x="1994007" y="4911355"/>
            <a:ext cx="6878385" cy="11317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618"/>
              </a:lnSpc>
            </a:pPr>
            <a:r>
              <a:rPr sz="13500" b="1" spc="191" baseline="-3240" dirty="0">
                <a:solidFill>
                  <a:srgbClr val="FF0000"/>
                </a:solidFill>
                <a:latin typeface="Calibri"/>
                <a:cs typeface="Calibri"/>
              </a:rPr>
              <a:t>P</a:t>
            </a:r>
            <a:r>
              <a:rPr sz="13500" b="1" spc="191" baseline="-2777" dirty="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sz="13500" b="1" spc="191" baseline="-2314" dirty="0">
                <a:solidFill>
                  <a:srgbClr val="FF0000"/>
                </a:solidFill>
                <a:latin typeface="Calibri"/>
                <a:cs typeface="Calibri"/>
              </a:rPr>
              <a:t>r</a:t>
            </a:r>
            <a:r>
              <a:rPr sz="13500" b="1" spc="191" baseline="-1851" dirty="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sz="13500" b="1" spc="191" baseline="-1388" dirty="0">
                <a:solidFill>
                  <a:srgbClr val="FF0000"/>
                </a:solidFill>
                <a:latin typeface="Calibri"/>
                <a:cs typeface="Calibri"/>
              </a:rPr>
              <a:t>l</a:t>
            </a:r>
            <a:r>
              <a:rPr sz="9000" b="1" spc="127" dirty="0">
                <a:solidFill>
                  <a:srgbClr val="FF0000"/>
                </a:solidFill>
                <a:latin typeface="Calibri"/>
                <a:cs typeface="Calibri"/>
              </a:rPr>
              <a:t>lelize</a:t>
            </a:r>
            <a:r>
              <a:rPr sz="13500" b="1" spc="191" baseline="1388" dirty="0">
                <a:solidFill>
                  <a:srgbClr val="FF0000"/>
                </a:solidFill>
                <a:latin typeface="Calibri"/>
                <a:cs typeface="Calibri"/>
              </a:rPr>
              <a:t>d</a:t>
            </a:r>
            <a:r>
              <a:rPr sz="13500" b="1" spc="-573" baseline="1388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3500" b="1" spc="-113" baseline="1851" dirty="0">
                <a:solidFill>
                  <a:srgbClr val="FF0000"/>
                </a:solidFill>
                <a:latin typeface="Calibri"/>
                <a:cs typeface="Calibri"/>
              </a:rPr>
              <a:t>?</a:t>
            </a:r>
            <a:endParaRPr sz="13500" baseline="1851">
              <a:latin typeface="Calibri"/>
              <a:cs typeface="Calibri"/>
            </a:endParaRPr>
          </a:p>
        </p:txBody>
      </p:sp>
      <p:sp>
        <p:nvSpPr>
          <p:cNvPr id="52" name="object 52" descr="$PPTXTitle"/>
          <p:cNvSpPr txBox="1">
            <a:spLocks noGrp="1"/>
          </p:cNvSpPr>
          <p:nvPr>
            <p:ph type="title"/>
          </p:nvPr>
        </p:nvSpPr>
        <p:spPr>
          <a:xfrm>
            <a:off x="4922029" y="653096"/>
            <a:ext cx="8478203" cy="696344"/>
          </a:xfrm>
          <a:prstGeom prst="rect">
            <a:avLst/>
          </a:prstGeom>
        </p:spPr>
        <p:txBody>
          <a:bodyPr vert="horz" wrap="square" lIns="0" tIns="19050" rIns="0" bIns="0" rtlCol="0" anchor="ctr">
            <a:spAutoFit/>
          </a:bodyPr>
          <a:lstStyle/>
          <a:p>
            <a:pPr marL="19050">
              <a:spcBef>
                <a:spcPts val="150"/>
              </a:spcBef>
            </a:pPr>
            <a:r>
              <a:rPr dirty="0"/>
              <a:t>Masked</a:t>
            </a:r>
            <a:r>
              <a:rPr spc="-165" dirty="0"/>
              <a:t> </a:t>
            </a:r>
            <a:r>
              <a:rPr dirty="0"/>
              <a:t>Multi</a:t>
            </a:r>
            <a:r>
              <a:rPr spc="-158" dirty="0"/>
              <a:t> </a:t>
            </a:r>
            <a:r>
              <a:rPr dirty="0"/>
              <a:t>Head</a:t>
            </a:r>
            <a:r>
              <a:rPr spc="-150" dirty="0"/>
              <a:t> </a:t>
            </a:r>
            <a:r>
              <a:rPr spc="-15" dirty="0"/>
              <a:t>Attention</a:t>
            </a:r>
          </a:p>
        </p:txBody>
      </p:sp>
      <p:sp>
        <p:nvSpPr>
          <p:cNvPr id="53" name="object 53"/>
          <p:cNvSpPr/>
          <p:nvPr/>
        </p:nvSpPr>
        <p:spPr>
          <a:xfrm>
            <a:off x="1915877" y="3453860"/>
            <a:ext cx="10115550" cy="4098608"/>
          </a:xfrm>
          <a:custGeom>
            <a:avLst/>
            <a:gdLst/>
            <a:ahLst/>
            <a:cxnLst/>
            <a:rect l="l" t="t" r="r" b="b"/>
            <a:pathLst>
              <a:path w="6743700" h="2732404">
                <a:moveTo>
                  <a:pt x="1400632" y="38100"/>
                </a:moveTo>
                <a:lnTo>
                  <a:pt x="1375232" y="25400"/>
                </a:lnTo>
                <a:lnTo>
                  <a:pt x="1324432" y="0"/>
                </a:lnTo>
                <a:lnTo>
                  <a:pt x="1324432" y="25400"/>
                </a:lnTo>
                <a:lnTo>
                  <a:pt x="0" y="25400"/>
                </a:lnTo>
                <a:lnTo>
                  <a:pt x="0" y="50800"/>
                </a:lnTo>
                <a:lnTo>
                  <a:pt x="1324432" y="50800"/>
                </a:lnTo>
                <a:lnTo>
                  <a:pt x="1324432" y="76200"/>
                </a:lnTo>
                <a:lnTo>
                  <a:pt x="1375232" y="50800"/>
                </a:lnTo>
                <a:lnTo>
                  <a:pt x="1400632" y="38100"/>
                </a:lnTo>
                <a:close/>
              </a:path>
              <a:path w="6743700" h="2732404">
                <a:moveTo>
                  <a:pt x="2403665" y="591388"/>
                </a:moveTo>
                <a:lnTo>
                  <a:pt x="2403221" y="565988"/>
                </a:lnTo>
                <a:lnTo>
                  <a:pt x="1025461" y="590321"/>
                </a:lnTo>
                <a:lnTo>
                  <a:pt x="1025918" y="615721"/>
                </a:lnTo>
                <a:lnTo>
                  <a:pt x="2403665" y="591388"/>
                </a:lnTo>
                <a:close/>
              </a:path>
              <a:path w="6743700" h="2732404">
                <a:moveTo>
                  <a:pt x="2479637" y="577342"/>
                </a:moveTo>
                <a:lnTo>
                  <a:pt x="2455418" y="565772"/>
                </a:lnTo>
                <a:lnTo>
                  <a:pt x="2416365" y="547090"/>
                </a:lnTo>
                <a:lnTo>
                  <a:pt x="2416365" y="591159"/>
                </a:lnTo>
                <a:lnTo>
                  <a:pt x="2415921" y="565988"/>
                </a:lnTo>
                <a:lnTo>
                  <a:pt x="2416352" y="590321"/>
                </a:lnTo>
                <a:lnTo>
                  <a:pt x="2416365" y="591159"/>
                </a:lnTo>
                <a:lnTo>
                  <a:pt x="2416365" y="547090"/>
                </a:lnTo>
                <a:lnTo>
                  <a:pt x="2402776" y="540588"/>
                </a:lnTo>
                <a:lnTo>
                  <a:pt x="2403221" y="565772"/>
                </a:lnTo>
                <a:lnTo>
                  <a:pt x="2403221" y="565988"/>
                </a:lnTo>
                <a:lnTo>
                  <a:pt x="2403652" y="590321"/>
                </a:lnTo>
                <a:lnTo>
                  <a:pt x="2403665" y="591388"/>
                </a:lnTo>
                <a:lnTo>
                  <a:pt x="2404097" y="615721"/>
                </a:lnTo>
                <a:lnTo>
                  <a:pt x="2404122" y="616788"/>
                </a:lnTo>
                <a:lnTo>
                  <a:pt x="2479637" y="577342"/>
                </a:lnTo>
                <a:close/>
              </a:path>
              <a:path w="6743700" h="2732404">
                <a:moveTo>
                  <a:pt x="4431208" y="1606245"/>
                </a:moveTo>
                <a:lnTo>
                  <a:pt x="4407065" y="1594726"/>
                </a:lnTo>
                <a:lnTo>
                  <a:pt x="4354322" y="1569567"/>
                </a:lnTo>
                <a:lnTo>
                  <a:pt x="4354779" y="1594726"/>
                </a:lnTo>
                <a:lnTo>
                  <a:pt x="4354792" y="1594954"/>
                </a:lnTo>
                <a:lnTo>
                  <a:pt x="3045739" y="1619224"/>
                </a:lnTo>
                <a:lnTo>
                  <a:pt x="3046209" y="1644611"/>
                </a:lnTo>
                <a:lnTo>
                  <a:pt x="4355262" y="1620354"/>
                </a:lnTo>
                <a:lnTo>
                  <a:pt x="4355706" y="1644611"/>
                </a:lnTo>
                <a:lnTo>
                  <a:pt x="4355731" y="1645754"/>
                </a:lnTo>
                <a:lnTo>
                  <a:pt x="4431208" y="1606245"/>
                </a:lnTo>
                <a:close/>
              </a:path>
              <a:path w="6743700" h="2732404">
                <a:moveTo>
                  <a:pt x="5584850" y="2105190"/>
                </a:moveTo>
                <a:lnTo>
                  <a:pt x="5560580" y="2093556"/>
                </a:lnTo>
                <a:lnTo>
                  <a:pt x="5521579" y="2074875"/>
                </a:lnTo>
                <a:lnTo>
                  <a:pt x="5521579" y="2118957"/>
                </a:lnTo>
                <a:lnTo>
                  <a:pt x="5521147" y="2093772"/>
                </a:lnTo>
                <a:lnTo>
                  <a:pt x="5521566" y="2118156"/>
                </a:lnTo>
                <a:lnTo>
                  <a:pt x="5521579" y="2118957"/>
                </a:lnTo>
                <a:lnTo>
                  <a:pt x="5521579" y="2074875"/>
                </a:lnTo>
                <a:lnTo>
                  <a:pt x="5508015" y="2068372"/>
                </a:lnTo>
                <a:lnTo>
                  <a:pt x="5508447" y="2093556"/>
                </a:lnTo>
                <a:lnTo>
                  <a:pt x="5508447" y="2093772"/>
                </a:lnTo>
                <a:lnTo>
                  <a:pt x="4062476" y="2118156"/>
                </a:lnTo>
                <a:lnTo>
                  <a:pt x="4062907" y="2143556"/>
                </a:lnTo>
                <a:lnTo>
                  <a:pt x="5508879" y="2119172"/>
                </a:lnTo>
                <a:lnTo>
                  <a:pt x="5509285" y="2143556"/>
                </a:lnTo>
                <a:lnTo>
                  <a:pt x="5509311" y="2144560"/>
                </a:lnTo>
                <a:lnTo>
                  <a:pt x="5584850" y="2105190"/>
                </a:lnTo>
                <a:close/>
              </a:path>
              <a:path w="6743700" h="2732404">
                <a:moveTo>
                  <a:pt x="6743332" y="2692362"/>
                </a:moveTo>
                <a:lnTo>
                  <a:pt x="6719202" y="2680855"/>
                </a:lnTo>
                <a:lnTo>
                  <a:pt x="6680086" y="2662224"/>
                </a:lnTo>
                <a:lnTo>
                  <a:pt x="6680086" y="2706255"/>
                </a:lnTo>
                <a:lnTo>
                  <a:pt x="6679616" y="2681097"/>
                </a:lnTo>
                <a:lnTo>
                  <a:pt x="6680073" y="2705341"/>
                </a:lnTo>
                <a:lnTo>
                  <a:pt x="6680086" y="2706255"/>
                </a:lnTo>
                <a:lnTo>
                  <a:pt x="6680086" y="2662224"/>
                </a:lnTo>
                <a:lnTo>
                  <a:pt x="6666433" y="2655709"/>
                </a:lnTo>
                <a:lnTo>
                  <a:pt x="6666903" y="2680855"/>
                </a:lnTo>
                <a:lnTo>
                  <a:pt x="6666916" y="2681097"/>
                </a:lnTo>
                <a:lnTo>
                  <a:pt x="5377358" y="2705341"/>
                </a:lnTo>
                <a:lnTo>
                  <a:pt x="5377827" y="2730741"/>
                </a:lnTo>
                <a:lnTo>
                  <a:pt x="6667386" y="2706497"/>
                </a:lnTo>
                <a:lnTo>
                  <a:pt x="6667843" y="2730741"/>
                </a:lnTo>
                <a:lnTo>
                  <a:pt x="6667868" y="2731884"/>
                </a:lnTo>
                <a:lnTo>
                  <a:pt x="6743332" y="269236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54" name="object 54"/>
          <p:cNvSpPr txBox="1"/>
          <p:nvPr/>
        </p:nvSpPr>
        <p:spPr>
          <a:xfrm>
            <a:off x="5861186" y="1808227"/>
            <a:ext cx="7348538" cy="1537600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sz="3000" dirty="0">
                <a:solidFill>
                  <a:srgbClr val="FF0000"/>
                </a:solidFill>
                <a:latin typeface="Calibri"/>
                <a:cs typeface="Calibri"/>
              </a:rPr>
              <a:t>Decoding</a:t>
            </a:r>
            <a:r>
              <a:rPr sz="3000" spc="113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FF0000"/>
                </a:solidFill>
                <a:latin typeface="Calibri"/>
                <a:cs typeface="Calibri"/>
              </a:rPr>
              <a:t>step</a:t>
            </a:r>
            <a:r>
              <a:rPr sz="3000" spc="13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FF0000"/>
                </a:solidFill>
                <a:latin typeface="Calibri"/>
                <a:cs typeface="Calibri"/>
              </a:rPr>
              <a:t>by</a:t>
            </a:r>
            <a:r>
              <a:rPr sz="3000" spc="13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FF0000"/>
                </a:solidFill>
                <a:latin typeface="Calibri"/>
                <a:cs typeface="Calibri"/>
              </a:rPr>
              <a:t>step</a:t>
            </a:r>
            <a:r>
              <a:rPr sz="3000" spc="13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FF0000"/>
                </a:solidFill>
                <a:latin typeface="Calibri"/>
                <a:cs typeface="Calibri"/>
              </a:rPr>
              <a:t>(using</a:t>
            </a:r>
            <a:r>
              <a:rPr sz="3000" spc="13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FF0000"/>
                </a:solidFill>
                <a:latin typeface="Calibri"/>
                <a:cs typeface="Calibri"/>
              </a:rPr>
              <a:t>Teacher</a:t>
            </a:r>
            <a:r>
              <a:rPr sz="3000" spc="13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000" spc="-15" dirty="0">
                <a:solidFill>
                  <a:srgbClr val="FF0000"/>
                </a:solidFill>
                <a:latin typeface="Calibri"/>
                <a:cs typeface="Calibri"/>
              </a:rPr>
              <a:t>Forcing)</a:t>
            </a:r>
            <a:endParaRPr sz="3000">
              <a:latin typeface="Calibri"/>
              <a:cs typeface="Calibri"/>
            </a:endParaRPr>
          </a:p>
          <a:p>
            <a:pPr>
              <a:spcBef>
                <a:spcPts val="1425"/>
              </a:spcBef>
            </a:pPr>
            <a:endParaRPr sz="3000">
              <a:latin typeface="Calibri"/>
              <a:cs typeface="Calibri"/>
            </a:endParaRPr>
          </a:p>
          <a:p>
            <a:pPr marR="774383" algn="ctr"/>
            <a:r>
              <a:rPr sz="2700" spc="-15" dirty="0">
                <a:latin typeface="Calibri"/>
                <a:cs typeface="Calibri"/>
              </a:rPr>
              <a:t>Inference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55" name="object 55"/>
          <p:cNvSpPr txBox="1">
            <a:spLocks noGrp="1"/>
          </p:cNvSpPr>
          <p:nvPr>
            <p:ph type="sldNum" sz="quarter" idx="7"/>
          </p:nvPr>
        </p:nvSpPr>
        <p:spPr>
          <a:xfrm>
            <a:off x="11664267" y="6371008"/>
            <a:ext cx="322579" cy="2114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193675">
              <a:spcBef>
                <a:spcPts val="40"/>
              </a:spcBef>
            </a:pPr>
            <a:fld id="{81D60167-4931-47E6-BA6A-407CBD079E47}" type="slidenum">
              <a:rPr lang="en-GB" spc="-50" smtClean="0"/>
              <a:pPr marL="193675">
                <a:spcBef>
                  <a:spcPts val="40"/>
                </a:spcBef>
              </a:pPr>
              <a:t>77</a:t>
            </a:fld>
            <a:endParaRPr spc="-38" dirty="0"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1708892" y="1664207"/>
            <a:ext cx="5251131" cy="7781925"/>
            <a:chOff x="7805928" y="1109471"/>
            <a:chExt cx="3500754" cy="518795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805928" y="1109471"/>
              <a:ext cx="3493007" cy="518769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76232" y="3593591"/>
              <a:ext cx="1822703" cy="1277111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9473322" y="3591193"/>
              <a:ext cx="1828164" cy="1283970"/>
            </a:xfrm>
            <a:custGeom>
              <a:avLst/>
              <a:gdLst/>
              <a:ahLst/>
              <a:cxnLst/>
              <a:rect l="l" t="t" r="r" b="b"/>
              <a:pathLst>
                <a:path w="1828165" h="1283970">
                  <a:moveTo>
                    <a:pt x="0" y="0"/>
                  </a:moveTo>
                  <a:lnTo>
                    <a:pt x="1828051" y="0"/>
                  </a:lnTo>
                  <a:lnTo>
                    <a:pt x="1828051" y="1283521"/>
                  </a:lnTo>
                  <a:lnTo>
                    <a:pt x="0" y="1283521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700"/>
            </a:p>
          </p:txBody>
        </p:sp>
      </p:grpSp>
      <p:sp>
        <p:nvSpPr>
          <p:cNvPr id="6" name="object 6"/>
          <p:cNvSpPr/>
          <p:nvPr/>
        </p:nvSpPr>
        <p:spPr>
          <a:xfrm>
            <a:off x="681437" y="4672174"/>
            <a:ext cx="1234440" cy="534353"/>
          </a:xfrm>
          <a:custGeom>
            <a:avLst/>
            <a:gdLst/>
            <a:ahLst/>
            <a:cxnLst/>
            <a:rect l="l" t="t" r="r" b="b"/>
            <a:pathLst>
              <a:path w="822960" h="356235">
                <a:moveTo>
                  <a:pt x="763627" y="0"/>
                </a:moveTo>
                <a:lnTo>
                  <a:pt x="59332" y="0"/>
                </a:lnTo>
                <a:lnTo>
                  <a:pt x="36237" y="4662"/>
                </a:lnTo>
                <a:lnTo>
                  <a:pt x="17378" y="17378"/>
                </a:lnTo>
                <a:lnTo>
                  <a:pt x="4662" y="36238"/>
                </a:lnTo>
                <a:lnTo>
                  <a:pt x="0" y="59333"/>
                </a:lnTo>
                <a:lnTo>
                  <a:pt x="0" y="296656"/>
                </a:lnTo>
                <a:lnTo>
                  <a:pt x="4662" y="319751"/>
                </a:lnTo>
                <a:lnTo>
                  <a:pt x="17378" y="338610"/>
                </a:lnTo>
                <a:lnTo>
                  <a:pt x="36237" y="351326"/>
                </a:lnTo>
                <a:lnTo>
                  <a:pt x="59332" y="355988"/>
                </a:lnTo>
                <a:lnTo>
                  <a:pt x="763627" y="355988"/>
                </a:lnTo>
                <a:lnTo>
                  <a:pt x="786722" y="351326"/>
                </a:lnTo>
                <a:lnTo>
                  <a:pt x="805581" y="338610"/>
                </a:lnTo>
                <a:lnTo>
                  <a:pt x="818297" y="319751"/>
                </a:lnTo>
                <a:lnTo>
                  <a:pt x="822959" y="296656"/>
                </a:lnTo>
                <a:lnTo>
                  <a:pt x="822959" y="59333"/>
                </a:lnTo>
                <a:lnTo>
                  <a:pt x="818297" y="36238"/>
                </a:lnTo>
                <a:lnTo>
                  <a:pt x="805581" y="17378"/>
                </a:lnTo>
                <a:lnTo>
                  <a:pt x="786722" y="4662"/>
                </a:lnTo>
                <a:lnTo>
                  <a:pt x="763627" y="0"/>
                </a:lnTo>
                <a:close/>
              </a:path>
            </a:pathLst>
          </a:custGeom>
          <a:solidFill>
            <a:srgbClr val="8FAADC"/>
          </a:solidFill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7" name="object 7"/>
          <p:cNvSpPr txBox="1"/>
          <p:nvPr/>
        </p:nvSpPr>
        <p:spPr>
          <a:xfrm>
            <a:off x="874794" y="4670299"/>
            <a:ext cx="847725" cy="480901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sz="2700" spc="-15" dirty="0">
                <a:latin typeface="Calibri"/>
                <a:cs typeface="Calibri"/>
              </a:rPr>
              <a:t>&lt;sos</a:t>
            </a:r>
            <a:r>
              <a:rPr sz="3000" spc="-15" dirty="0">
                <a:latin typeface="Calibri"/>
                <a:cs typeface="Calibri"/>
              </a:rPr>
              <a:t>&gt;</a:t>
            </a:r>
            <a:endParaRPr sz="30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861186" y="1808226"/>
            <a:ext cx="7348538" cy="480901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sz="3000" dirty="0">
                <a:solidFill>
                  <a:srgbClr val="FF0000"/>
                </a:solidFill>
                <a:latin typeface="Calibri"/>
                <a:cs typeface="Calibri"/>
              </a:rPr>
              <a:t>Decoding</a:t>
            </a:r>
            <a:r>
              <a:rPr sz="3000" spc="113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FF0000"/>
                </a:solidFill>
                <a:latin typeface="Calibri"/>
                <a:cs typeface="Calibri"/>
              </a:rPr>
              <a:t>step</a:t>
            </a:r>
            <a:r>
              <a:rPr sz="3000" spc="13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FF0000"/>
                </a:solidFill>
                <a:latin typeface="Calibri"/>
                <a:cs typeface="Calibri"/>
              </a:rPr>
              <a:t>by</a:t>
            </a:r>
            <a:r>
              <a:rPr sz="3000" spc="13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FF0000"/>
                </a:solidFill>
                <a:latin typeface="Calibri"/>
                <a:cs typeface="Calibri"/>
              </a:rPr>
              <a:t>step</a:t>
            </a:r>
            <a:r>
              <a:rPr sz="3000" spc="13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FF0000"/>
                </a:solidFill>
                <a:latin typeface="Calibri"/>
                <a:cs typeface="Calibri"/>
              </a:rPr>
              <a:t>(using</a:t>
            </a:r>
            <a:r>
              <a:rPr sz="3000" spc="13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FF0000"/>
                </a:solidFill>
                <a:latin typeface="Calibri"/>
                <a:cs typeface="Calibri"/>
              </a:rPr>
              <a:t>Teacher</a:t>
            </a:r>
            <a:r>
              <a:rPr sz="3000" spc="13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000" spc="-15" dirty="0">
                <a:solidFill>
                  <a:srgbClr val="FF0000"/>
                </a:solidFill>
                <a:latin typeface="Calibri"/>
                <a:cs typeface="Calibri"/>
              </a:rPr>
              <a:t>Forcing)</a:t>
            </a:r>
            <a:endParaRPr sz="30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219978" y="4667762"/>
            <a:ext cx="1234440" cy="534353"/>
          </a:xfrm>
          <a:custGeom>
            <a:avLst/>
            <a:gdLst/>
            <a:ahLst/>
            <a:cxnLst/>
            <a:rect l="l" t="t" r="r" b="b"/>
            <a:pathLst>
              <a:path w="822960" h="356235">
                <a:moveTo>
                  <a:pt x="763628" y="0"/>
                </a:moveTo>
                <a:lnTo>
                  <a:pt x="59333" y="0"/>
                </a:lnTo>
                <a:lnTo>
                  <a:pt x="36238" y="4662"/>
                </a:lnTo>
                <a:lnTo>
                  <a:pt x="17378" y="17378"/>
                </a:lnTo>
                <a:lnTo>
                  <a:pt x="4662" y="36238"/>
                </a:lnTo>
                <a:lnTo>
                  <a:pt x="0" y="59333"/>
                </a:lnTo>
                <a:lnTo>
                  <a:pt x="0" y="296656"/>
                </a:lnTo>
                <a:lnTo>
                  <a:pt x="4662" y="319751"/>
                </a:lnTo>
                <a:lnTo>
                  <a:pt x="17378" y="338611"/>
                </a:lnTo>
                <a:lnTo>
                  <a:pt x="36238" y="351327"/>
                </a:lnTo>
                <a:lnTo>
                  <a:pt x="59333" y="355989"/>
                </a:lnTo>
                <a:lnTo>
                  <a:pt x="763628" y="355989"/>
                </a:lnTo>
                <a:lnTo>
                  <a:pt x="786722" y="351327"/>
                </a:lnTo>
                <a:lnTo>
                  <a:pt x="805582" y="338611"/>
                </a:lnTo>
                <a:lnTo>
                  <a:pt x="818297" y="319751"/>
                </a:lnTo>
                <a:lnTo>
                  <a:pt x="822960" y="296656"/>
                </a:lnTo>
                <a:lnTo>
                  <a:pt x="822960" y="59333"/>
                </a:lnTo>
                <a:lnTo>
                  <a:pt x="818297" y="36238"/>
                </a:lnTo>
                <a:lnTo>
                  <a:pt x="805582" y="17378"/>
                </a:lnTo>
                <a:lnTo>
                  <a:pt x="786722" y="4662"/>
                </a:lnTo>
                <a:lnTo>
                  <a:pt x="763628" y="0"/>
                </a:lnTo>
                <a:close/>
              </a:path>
            </a:pathLst>
          </a:custGeom>
          <a:solidFill>
            <a:srgbClr val="8FAADC"/>
          </a:solidFill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10" name="object 10"/>
          <p:cNvSpPr txBox="1"/>
          <p:nvPr/>
        </p:nvSpPr>
        <p:spPr>
          <a:xfrm>
            <a:off x="2612169" y="4690111"/>
            <a:ext cx="449580" cy="43473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sz="2700" spc="-38" dirty="0">
                <a:latin typeface="Calibri"/>
                <a:cs typeface="Calibri"/>
              </a:rPr>
              <a:t>Ich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711863" y="4667761"/>
            <a:ext cx="1234440" cy="534353"/>
          </a:xfrm>
          <a:custGeom>
            <a:avLst/>
            <a:gdLst/>
            <a:ahLst/>
            <a:cxnLst/>
            <a:rect l="l" t="t" r="r" b="b"/>
            <a:pathLst>
              <a:path w="822960" h="356235">
                <a:moveTo>
                  <a:pt x="763626" y="0"/>
                </a:moveTo>
                <a:lnTo>
                  <a:pt x="59333" y="0"/>
                </a:lnTo>
                <a:lnTo>
                  <a:pt x="36238" y="4662"/>
                </a:lnTo>
                <a:lnTo>
                  <a:pt x="17378" y="17378"/>
                </a:lnTo>
                <a:lnTo>
                  <a:pt x="4662" y="36238"/>
                </a:lnTo>
                <a:lnTo>
                  <a:pt x="0" y="59333"/>
                </a:lnTo>
                <a:lnTo>
                  <a:pt x="0" y="296656"/>
                </a:lnTo>
                <a:lnTo>
                  <a:pt x="4662" y="319751"/>
                </a:lnTo>
                <a:lnTo>
                  <a:pt x="17378" y="338611"/>
                </a:lnTo>
                <a:lnTo>
                  <a:pt x="36238" y="351327"/>
                </a:lnTo>
                <a:lnTo>
                  <a:pt x="59333" y="355989"/>
                </a:lnTo>
                <a:lnTo>
                  <a:pt x="763626" y="355989"/>
                </a:lnTo>
                <a:lnTo>
                  <a:pt x="786721" y="351327"/>
                </a:lnTo>
                <a:lnTo>
                  <a:pt x="805581" y="338611"/>
                </a:lnTo>
                <a:lnTo>
                  <a:pt x="818297" y="319751"/>
                </a:lnTo>
                <a:lnTo>
                  <a:pt x="822960" y="296656"/>
                </a:lnTo>
                <a:lnTo>
                  <a:pt x="822960" y="59333"/>
                </a:lnTo>
                <a:lnTo>
                  <a:pt x="818297" y="36238"/>
                </a:lnTo>
                <a:lnTo>
                  <a:pt x="805581" y="17378"/>
                </a:lnTo>
                <a:lnTo>
                  <a:pt x="786721" y="4662"/>
                </a:lnTo>
                <a:lnTo>
                  <a:pt x="763626" y="0"/>
                </a:lnTo>
                <a:close/>
              </a:path>
            </a:pathLst>
          </a:custGeom>
          <a:solidFill>
            <a:srgbClr val="8FAADC"/>
          </a:solidFill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12" name="object 12"/>
          <p:cNvSpPr txBox="1"/>
          <p:nvPr/>
        </p:nvSpPr>
        <p:spPr>
          <a:xfrm>
            <a:off x="3978802" y="4690111"/>
            <a:ext cx="700088" cy="43473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sz="2700" spc="-30" dirty="0">
                <a:latin typeface="Calibri"/>
                <a:cs typeface="Calibri"/>
              </a:rPr>
              <a:t>have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5250404" y="4667761"/>
            <a:ext cx="1234440" cy="534353"/>
          </a:xfrm>
          <a:custGeom>
            <a:avLst/>
            <a:gdLst/>
            <a:ahLst/>
            <a:cxnLst/>
            <a:rect l="l" t="t" r="r" b="b"/>
            <a:pathLst>
              <a:path w="822960" h="356235">
                <a:moveTo>
                  <a:pt x="763628" y="0"/>
                </a:moveTo>
                <a:lnTo>
                  <a:pt x="59333" y="0"/>
                </a:lnTo>
                <a:lnTo>
                  <a:pt x="36238" y="4662"/>
                </a:lnTo>
                <a:lnTo>
                  <a:pt x="17378" y="17378"/>
                </a:lnTo>
                <a:lnTo>
                  <a:pt x="4662" y="36238"/>
                </a:lnTo>
                <a:lnTo>
                  <a:pt x="0" y="59333"/>
                </a:lnTo>
                <a:lnTo>
                  <a:pt x="0" y="296656"/>
                </a:lnTo>
                <a:lnTo>
                  <a:pt x="4662" y="319751"/>
                </a:lnTo>
                <a:lnTo>
                  <a:pt x="17378" y="338611"/>
                </a:lnTo>
                <a:lnTo>
                  <a:pt x="36238" y="351327"/>
                </a:lnTo>
                <a:lnTo>
                  <a:pt x="59333" y="355989"/>
                </a:lnTo>
                <a:lnTo>
                  <a:pt x="763628" y="355989"/>
                </a:lnTo>
                <a:lnTo>
                  <a:pt x="786722" y="351327"/>
                </a:lnTo>
                <a:lnTo>
                  <a:pt x="805581" y="338611"/>
                </a:lnTo>
                <a:lnTo>
                  <a:pt x="818297" y="319751"/>
                </a:lnTo>
                <a:lnTo>
                  <a:pt x="822960" y="296656"/>
                </a:lnTo>
                <a:lnTo>
                  <a:pt x="822960" y="59333"/>
                </a:lnTo>
                <a:lnTo>
                  <a:pt x="818297" y="36238"/>
                </a:lnTo>
                <a:lnTo>
                  <a:pt x="805581" y="17378"/>
                </a:lnTo>
                <a:lnTo>
                  <a:pt x="786722" y="4662"/>
                </a:lnTo>
                <a:lnTo>
                  <a:pt x="763628" y="0"/>
                </a:lnTo>
                <a:close/>
              </a:path>
            </a:pathLst>
          </a:custGeom>
          <a:solidFill>
            <a:srgbClr val="8FAADC"/>
          </a:solidFill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14" name="object 14"/>
          <p:cNvSpPr txBox="1"/>
          <p:nvPr/>
        </p:nvSpPr>
        <p:spPr>
          <a:xfrm>
            <a:off x="5456859" y="4690111"/>
            <a:ext cx="821055" cy="43473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sz="2700" spc="-15" dirty="0">
                <a:latin typeface="Calibri"/>
                <a:cs typeface="Calibri"/>
              </a:rPr>
              <a:t>einen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6757527" y="4667761"/>
            <a:ext cx="1234440" cy="534353"/>
          </a:xfrm>
          <a:custGeom>
            <a:avLst/>
            <a:gdLst/>
            <a:ahLst/>
            <a:cxnLst/>
            <a:rect l="l" t="t" r="r" b="b"/>
            <a:pathLst>
              <a:path w="822960" h="356235">
                <a:moveTo>
                  <a:pt x="763628" y="0"/>
                </a:moveTo>
                <a:lnTo>
                  <a:pt x="59333" y="0"/>
                </a:lnTo>
                <a:lnTo>
                  <a:pt x="36238" y="4662"/>
                </a:lnTo>
                <a:lnTo>
                  <a:pt x="17378" y="17378"/>
                </a:lnTo>
                <a:lnTo>
                  <a:pt x="4662" y="36238"/>
                </a:lnTo>
                <a:lnTo>
                  <a:pt x="0" y="59333"/>
                </a:lnTo>
                <a:lnTo>
                  <a:pt x="0" y="296656"/>
                </a:lnTo>
                <a:lnTo>
                  <a:pt x="4662" y="319751"/>
                </a:lnTo>
                <a:lnTo>
                  <a:pt x="17378" y="338611"/>
                </a:lnTo>
                <a:lnTo>
                  <a:pt x="36238" y="351327"/>
                </a:lnTo>
                <a:lnTo>
                  <a:pt x="59333" y="355989"/>
                </a:lnTo>
                <a:lnTo>
                  <a:pt x="763628" y="355989"/>
                </a:lnTo>
                <a:lnTo>
                  <a:pt x="786722" y="351327"/>
                </a:lnTo>
                <a:lnTo>
                  <a:pt x="805581" y="338611"/>
                </a:lnTo>
                <a:lnTo>
                  <a:pt x="818297" y="319751"/>
                </a:lnTo>
                <a:lnTo>
                  <a:pt x="822959" y="296656"/>
                </a:lnTo>
                <a:lnTo>
                  <a:pt x="822959" y="59333"/>
                </a:lnTo>
                <a:lnTo>
                  <a:pt x="818297" y="36238"/>
                </a:lnTo>
                <a:lnTo>
                  <a:pt x="805581" y="17378"/>
                </a:lnTo>
                <a:lnTo>
                  <a:pt x="786722" y="4662"/>
                </a:lnTo>
                <a:lnTo>
                  <a:pt x="763628" y="0"/>
                </a:lnTo>
                <a:close/>
              </a:path>
            </a:pathLst>
          </a:custGeom>
          <a:solidFill>
            <a:srgbClr val="8FAADC"/>
          </a:solidFill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16" name="object 16"/>
          <p:cNvSpPr txBox="1"/>
          <p:nvPr/>
        </p:nvSpPr>
        <p:spPr>
          <a:xfrm>
            <a:off x="7011370" y="4690111"/>
            <a:ext cx="726758" cy="43473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sz="2700" spc="-15" dirty="0">
                <a:latin typeface="Calibri"/>
                <a:cs typeface="Calibri"/>
              </a:rPr>
              <a:t>apfel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8302854" y="4667761"/>
            <a:ext cx="1680210" cy="534353"/>
          </a:xfrm>
          <a:custGeom>
            <a:avLst/>
            <a:gdLst/>
            <a:ahLst/>
            <a:cxnLst/>
            <a:rect l="l" t="t" r="r" b="b"/>
            <a:pathLst>
              <a:path w="1120140" h="356235">
                <a:moveTo>
                  <a:pt x="1060283" y="0"/>
                </a:moveTo>
                <a:lnTo>
                  <a:pt x="59331" y="0"/>
                </a:lnTo>
                <a:lnTo>
                  <a:pt x="36237" y="4662"/>
                </a:lnTo>
                <a:lnTo>
                  <a:pt x="17378" y="17378"/>
                </a:lnTo>
                <a:lnTo>
                  <a:pt x="4662" y="36238"/>
                </a:lnTo>
                <a:lnTo>
                  <a:pt x="0" y="59333"/>
                </a:lnTo>
                <a:lnTo>
                  <a:pt x="0" y="296656"/>
                </a:lnTo>
                <a:lnTo>
                  <a:pt x="4662" y="319751"/>
                </a:lnTo>
                <a:lnTo>
                  <a:pt x="17378" y="338611"/>
                </a:lnTo>
                <a:lnTo>
                  <a:pt x="36237" y="351327"/>
                </a:lnTo>
                <a:lnTo>
                  <a:pt x="59331" y="355989"/>
                </a:lnTo>
                <a:lnTo>
                  <a:pt x="1060283" y="355989"/>
                </a:lnTo>
                <a:lnTo>
                  <a:pt x="1083377" y="351327"/>
                </a:lnTo>
                <a:lnTo>
                  <a:pt x="1102237" y="338611"/>
                </a:lnTo>
                <a:lnTo>
                  <a:pt x="1114952" y="319751"/>
                </a:lnTo>
                <a:lnTo>
                  <a:pt x="1119615" y="296656"/>
                </a:lnTo>
                <a:lnTo>
                  <a:pt x="1119615" y="59333"/>
                </a:lnTo>
                <a:lnTo>
                  <a:pt x="1114952" y="36238"/>
                </a:lnTo>
                <a:lnTo>
                  <a:pt x="1102237" y="17378"/>
                </a:lnTo>
                <a:lnTo>
                  <a:pt x="1083377" y="4662"/>
                </a:lnTo>
                <a:lnTo>
                  <a:pt x="1060283" y="0"/>
                </a:lnTo>
                <a:close/>
              </a:path>
            </a:pathLst>
          </a:custGeom>
          <a:solidFill>
            <a:srgbClr val="8FAADC"/>
          </a:solidFill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18" name="object 18"/>
          <p:cNvSpPr txBox="1"/>
          <p:nvPr/>
        </p:nvSpPr>
        <p:spPr>
          <a:xfrm>
            <a:off x="8483436" y="4690111"/>
            <a:ext cx="1318260" cy="43473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sz="2700" spc="-15" dirty="0">
                <a:latin typeface="Calibri"/>
                <a:cs typeface="Calibri"/>
              </a:rPr>
              <a:t>gegessen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0293164" y="4667761"/>
            <a:ext cx="1234440" cy="534353"/>
          </a:xfrm>
          <a:custGeom>
            <a:avLst/>
            <a:gdLst/>
            <a:ahLst/>
            <a:cxnLst/>
            <a:rect l="l" t="t" r="r" b="b"/>
            <a:pathLst>
              <a:path w="822959" h="356235">
                <a:moveTo>
                  <a:pt x="763626" y="0"/>
                </a:moveTo>
                <a:lnTo>
                  <a:pt x="59333" y="0"/>
                </a:lnTo>
                <a:lnTo>
                  <a:pt x="36238" y="4662"/>
                </a:lnTo>
                <a:lnTo>
                  <a:pt x="17378" y="17378"/>
                </a:lnTo>
                <a:lnTo>
                  <a:pt x="4662" y="36238"/>
                </a:lnTo>
                <a:lnTo>
                  <a:pt x="0" y="59333"/>
                </a:lnTo>
                <a:lnTo>
                  <a:pt x="0" y="296656"/>
                </a:lnTo>
                <a:lnTo>
                  <a:pt x="4662" y="319751"/>
                </a:lnTo>
                <a:lnTo>
                  <a:pt x="17378" y="338611"/>
                </a:lnTo>
                <a:lnTo>
                  <a:pt x="36238" y="351327"/>
                </a:lnTo>
                <a:lnTo>
                  <a:pt x="59333" y="355989"/>
                </a:lnTo>
                <a:lnTo>
                  <a:pt x="763626" y="355989"/>
                </a:lnTo>
                <a:lnTo>
                  <a:pt x="786721" y="351327"/>
                </a:lnTo>
                <a:lnTo>
                  <a:pt x="805581" y="338611"/>
                </a:lnTo>
                <a:lnTo>
                  <a:pt x="818297" y="319751"/>
                </a:lnTo>
                <a:lnTo>
                  <a:pt x="822959" y="296656"/>
                </a:lnTo>
                <a:lnTo>
                  <a:pt x="822959" y="59333"/>
                </a:lnTo>
                <a:lnTo>
                  <a:pt x="818297" y="36238"/>
                </a:lnTo>
                <a:lnTo>
                  <a:pt x="805581" y="17378"/>
                </a:lnTo>
                <a:lnTo>
                  <a:pt x="786721" y="4662"/>
                </a:lnTo>
                <a:lnTo>
                  <a:pt x="763626" y="0"/>
                </a:lnTo>
                <a:close/>
              </a:path>
            </a:pathLst>
          </a:custGeom>
          <a:solidFill>
            <a:srgbClr val="8FAADC"/>
          </a:solidFill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20" name="object 20"/>
          <p:cNvSpPr txBox="1"/>
          <p:nvPr/>
        </p:nvSpPr>
        <p:spPr>
          <a:xfrm>
            <a:off x="10476996" y="4690111"/>
            <a:ext cx="866775" cy="43473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sz="2700" spc="-15" dirty="0">
                <a:latin typeface="Calibri"/>
                <a:cs typeface="Calibri"/>
              </a:rPr>
              <a:t>&lt;eos&gt;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23" name="object 23"/>
          <p:cNvSpPr txBox="1">
            <a:spLocks noGrp="1"/>
          </p:cNvSpPr>
          <p:nvPr>
            <p:ph type="sldNum" sz="quarter" idx="7"/>
          </p:nvPr>
        </p:nvSpPr>
        <p:spPr>
          <a:xfrm>
            <a:off x="11664267" y="6371008"/>
            <a:ext cx="322579" cy="2114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193675">
              <a:spcBef>
                <a:spcPts val="40"/>
              </a:spcBef>
            </a:pPr>
            <a:fld id="{81D60167-4931-47E6-BA6A-407CBD079E47}" type="slidenum">
              <a:rPr lang="en-GB" spc="-50" smtClean="0"/>
              <a:pPr marL="193675">
                <a:spcBef>
                  <a:spcPts val="40"/>
                </a:spcBef>
              </a:pPr>
              <a:t>78</a:t>
            </a:fld>
            <a:endParaRPr spc="-38" dirty="0"/>
          </a:p>
        </p:txBody>
      </p:sp>
      <p:sp>
        <p:nvSpPr>
          <p:cNvPr id="21" name="object 21"/>
          <p:cNvSpPr txBox="1"/>
          <p:nvPr/>
        </p:nvSpPr>
        <p:spPr>
          <a:xfrm>
            <a:off x="5067797" y="3309367"/>
            <a:ext cx="1142048" cy="43473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sz="2700" spc="-30" dirty="0">
                <a:latin typeface="Calibri"/>
                <a:cs typeface="Calibri"/>
              </a:rPr>
              <a:t>Training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22" name="object 22" descr="$PPTXTitle"/>
          <p:cNvSpPr txBox="1">
            <a:spLocks noGrp="1"/>
          </p:cNvSpPr>
          <p:nvPr>
            <p:ph type="title"/>
          </p:nvPr>
        </p:nvSpPr>
        <p:spPr>
          <a:xfrm>
            <a:off x="4922029" y="653096"/>
            <a:ext cx="8478203" cy="696344"/>
          </a:xfrm>
          <a:prstGeom prst="rect">
            <a:avLst/>
          </a:prstGeom>
        </p:spPr>
        <p:txBody>
          <a:bodyPr vert="horz" wrap="square" lIns="0" tIns="19050" rIns="0" bIns="0" rtlCol="0" anchor="ctr">
            <a:spAutoFit/>
          </a:bodyPr>
          <a:lstStyle/>
          <a:p>
            <a:pPr marL="19050">
              <a:spcBef>
                <a:spcPts val="150"/>
              </a:spcBef>
            </a:pPr>
            <a:r>
              <a:rPr dirty="0"/>
              <a:t>Masked</a:t>
            </a:r>
            <a:r>
              <a:rPr spc="-165" dirty="0"/>
              <a:t> </a:t>
            </a:r>
            <a:r>
              <a:rPr dirty="0"/>
              <a:t>Multi</a:t>
            </a:r>
            <a:r>
              <a:rPr spc="-158" dirty="0"/>
              <a:t> </a:t>
            </a:r>
            <a:r>
              <a:rPr dirty="0"/>
              <a:t>Head</a:t>
            </a:r>
            <a:r>
              <a:rPr spc="-150" dirty="0"/>
              <a:t> </a:t>
            </a:r>
            <a:r>
              <a:rPr spc="-15" dirty="0"/>
              <a:t>Attention</a:t>
            </a: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1708892" y="1664207"/>
            <a:ext cx="5251131" cy="7781925"/>
            <a:chOff x="7805928" y="1109471"/>
            <a:chExt cx="3500754" cy="518795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805928" y="1109471"/>
              <a:ext cx="3493007" cy="518769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76232" y="3593591"/>
              <a:ext cx="1822703" cy="1277111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9473322" y="3591193"/>
              <a:ext cx="1828164" cy="1283970"/>
            </a:xfrm>
            <a:custGeom>
              <a:avLst/>
              <a:gdLst/>
              <a:ahLst/>
              <a:cxnLst/>
              <a:rect l="l" t="t" r="r" b="b"/>
              <a:pathLst>
                <a:path w="1828165" h="1283970">
                  <a:moveTo>
                    <a:pt x="0" y="0"/>
                  </a:moveTo>
                  <a:lnTo>
                    <a:pt x="1828051" y="0"/>
                  </a:lnTo>
                  <a:lnTo>
                    <a:pt x="1828051" y="1283521"/>
                  </a:lnTo>
                  <a:lnTo>
                    <a:pt x="0" y="1283521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700"/>
            </a:p>
          </p:txBody>
        </p:sp>
      </p:grpSp>
      <p:sp>
        <p:nvSpPr>
          <p:cNvPr id="6" name="object 6"/>
          <p:cNvSpPr/>
          <p:nvPr/>
        </p:nvSpPr>
        <p:spPr>
          <a:xfrm>
            <a:off x="681437" y="4672174"/>
            <a:ext cx="1234440" cy="534353"/>
          </a:xfrm>
          <a:custGeom>
            <a:avLst/>
            <a:gdLst/>
            <a:ahLst/>
            <a:cxnLst/>
            <a:rect l="l" t="t" r="r" b="b"/>
            <a:pathLst>
              <a:path w="822960" h="356235">
                <a:moveTo>
                  <a:pt x="763627" y="0"/>
                </a:moveTo>
                <a:lnTo>
                  <a:pt x="59332" y="0"/>
                </a:lnTo>
                <a:lnTo>
                  <a:pt x="36237" y="4662"/>
                </a:lnTo>
                <a:lnTo>
                  <a:pt x="17378" y="17378"/>
                </a:lnTo>
                <a:lnTo>
                  <a:pt x="4662" y="36238"/>
                </a:lnTo>
                <a:lnTo>
                  <a:pt x="0" y="59333"/>
                </a:lnTo>
                <a:lnTo>
                  <a:pt x="0" y="296656"/>
                </a:lnTo>
                <a:lnTo>
                  <a:pt x="4662" y="319751"/>
                </a:lnTo>
                <a:lnTo>
                  <a:pt x="17378" y="338610"/>
                </a:lnTo>
                <a:lnTo>
                  <a:pt x="36237" y="351326"/>
                </a:lnTo>
                <a:lnTo>
                  <a:pt x="59332" y="355988"/>
                </a:lnTo>
                <a:lnTo>
                  <a:pt x="763627" y="355988"/>
                </a:lnTo>
                <a:lnTo>
                  <a:pt x="786722" y="351326"/>
                </a:lnTo>
                <a:lnTo>
                  <a:pt x="805581" y="338610"/>
                </a:lnTo>
                <a:lnTo>
                  <a:pt x="818297" y="319751"/>
                </a:lnTo>
                <a:lnTo>
                  <a:pt x="822959" y="296656"/>
                </a:lnTo>
                <a:lnTo>
                  <a:pt x="822959" y="59333"/>
                </a:lnTo>
                <a:lnTo>
                  <a:pt x="818297" y="36238"/>
                </a:lnTo>
                <a:lnTo>
                  <a:pt x="805581" y="17378"/>
                </a:lnTo>
                <a:lnTo>
                  <a:pt x="786722" y="4662"/>
                </a:lnTo>
                <a:lnTo>
                  <a:pt x="763627" y="0"/>
                </a:lnTo>
                <a:close/>
              </a:path>
            </a:pathLst>
          </a:custGeom>
          <a:solidFill>
            <a:srgbClr val="8FAADC"/>
          </a:solidFill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7" name="object 7"/>
          <p:cNvSpPr txBox="1"/>
          <p:nvPr/>
        </p:nvSpPr>
        <p:spPr>
          <a:xfrm>
            <a:off x="874794" y="4670299"/>
            <a:ext cx="847725" cy="480901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sz="2700" spc="-15" dirty="0">
                <a:latin typeface="Calibri"/>
                <a:cs typeface="Calibri"/>
              </a:rPr>
              <a:t>&lt;sos</a:t>
            </a:r>
            <a:r>
              <a:rPr sz="3000" spc="-15" dirty="0">
                <a:latin typeface="Calibri"/>
                <a:cs typeface="Calibri"/>
              </a:rPr>
              <a:t>&gt;</a:t>
            </a:r>
            <a:endParaRPr sz="30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861186" y="1808226"/>
            <a:ext cx="7348538" cy="480901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sz="3000" dirty="0">
                <a:solidFill>
                  <a:srgbClr val="FF0000"/>
                </a:solidFill>
                <a:latin typeface="Calibri"/>
                <a:cs typeface="Calibri"/>
              </a:rPr>
              <a:t>Decoding</a:t>
            </a:r>
            <a:r>
              <a:rPr sz="3000" spc="113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FF0000"/>
                </a:solidFill>
                <a:latin typeface="Calibri"/>
                <a:cs typeface="Calibri"/>
              </a:rPr>
              <a:t>step</a:t>
            </a:r>
            <a:r>
              <a:rPr sz="3000" spc="13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FF0000"/>
                </a:solidFill>
                <a:latin typeface="Calibri"/>
                <a:cs typeface="Calibri"/>
              </a:rPr>
              <a:t>by</a:t>
            </a:r>
            <a:r>
              <a:rPr sz="3000" spc="13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FF0000"/>
                </a:solidFill>
                <a:latin typeface="Calibri"/>
                <a:cs typeface="Calibri"/>
              </a:rPr>
              <a:t>step</a:t>
            </a:r>
            <a:r>
              <a:rPr sz="3000" spc="13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FF0000"/>
                </a:solidFill>
                <a:latin typeface="Calibri"/>
                <a:cs typeface="Calibri"/>
              </a:rPr>
              <a:t>(using</a:t>
            </a:r>
            <a:r>
              <a:rPr sz="3000" spc="13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FF0000"/>
                </a:solidFill>
                <a:latin typeface="Calibri"/>
                <a:cs typeface="Calibri"/>
              </a:rPr>
              <a:t>Teacher</a:t>
            </a:r>
            <a:r>
              <a:rPr sz="3000" spc="13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000" spc="-15" dirty="0">
                <a:solidFill>
                  <a:srgbClr val="FF0000"/>
                </a:solidFill>
                <a:latin typeface="Calibri"/>
                <a:cs typeface="Calibri"/>
              </a:rPr>
              <a:t>Forcing)</a:t>
            </a:r>
            <a:endParaRPr sz="30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219978" y="4667762"/>
            <a:ext cx="1234440" cy="534353"/>
          </a:xfrm>
          <a:custGeom>
            <a:avLst/>
            <a:gdLst/>
            <a:ahLst/>
            <a:cxnLst/>
            <a:rect l="l" t="t" r="r" b="b"/>
            <a:pathLst>
              <a:path w="822960" h="356235">
                <a:moveTo>
                  <a:pt x="763628" y="0"/>
                </a:moveTo>
                <a:lnTo>
                  <a:pt x="59333" y="0"/>
                </a:lnTo>
                <a:lnTo>
                  <a:pt x="36238" y="4662"/>
                </a:lnTo>
                <a:lnTo>
                  <a:pt x="17378" y="17378"/>
                </a:lnTo>
                <a:lnTo>
                  <a:pt x="4662" y="36238"/>
                </a:lnTo>
                <a:lnTo>
                  <a:pt x="0" y="59333"/>
                </a:lnTo>
                <a:lnTo>
                  <a:pt x="0" y="296656"/>
                </a:lnTo>
                <a:lnTo>
                  <a:pt x="4662" y="319751"/>
                </a:lnTo>
                <a:lnTo>
                  <a:pt x="17378" y="338611"/>
                </a:lnTo>
                <a:lnTo>
                  <a:pt x="36238" y="351327"/>
                </a:lnTo>
                <a:lnTo>
                  <a:pt x="59333" y="355989"/>
                </a:lnTo>
                <a:lnTo>
                  <a:pt x="763628" y="355989"/>
                </a:lnTo>
                <a:lnTo>
                  <a:pt x="786722" y="351327"/>
                </a:lnTo>
                <a:lnTo>
                  <a:pt x="805582" y="338611"/>
                </a:lnTo>
                <a:lnTo>
                  <a:pt x="818297" y="319751"/>
                </a:lnTo>
                <a:lnTo>
                  <a:pt x="822960" y="296656"/>
                </a:lnTo>
                <a:lnTo>
                  <a:pt x="822960" y="59333"/>
                </a:lnTo>
                <a:lnTo>
                  <a:pt x="818297" y="36238"/>
                </a:lnTo>
                <a:lnTo>
                  <a:pt x="805582" y="17378"/>
                </a:lnTo>
                <a:lnTo>
                  <a:pt x="786722" y="4662"/>
                </a:lnTo>
                <a:lnTo>
                  <a:pt x="763628" y="0"/>
                </a:lnTo>
                <a:close/>
              </a:path>
            </a:pathLst>
          </a:custGeom>
          <a:solidFill>
            <a:srgbClr val="8FAADC"/>
          </a:solidFill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10" name="object 10"/>
          <p:cNvSpPr/>
          <p:nvPr/>
        </p:nvSpPr>
        <p:spPr>
          <a:xfrm>
            <a:off x="3711863" y="4667761"/>
            <a:ext cx="1234440" cy="534353"/>
          </a:xfrm>
          <a:custGeom>
            <a:avLst/>
            <a:gdLst/>
            <a:ahLst/>
            <a:cxnLst/>
            <a:rect l="l" t="t" r="r" b="b"/>
            <a:pathLst>
              <a:path w="822960" h="356235">
                <a:moveTo>
                  <a:pt x="763626" y="0"/>
                </a:moveTo>
                <a:lnTo>
                  <a:pt x="59333" y="0"/>
                </a:lnTo>
                <a:lnTo>
                  <a:pt x="36238" y="4662"/>
                </a:lnTo>
                <a:lnTo>
                  <a:pt x="17378" y="17378"/>
                </a:lnTo>
                <a:lnTo>
                  <a:pt x="4662" y="36238"/>
                </a:lnTo>
                <a:lnTo>
                  <a:pt x="0" y="59333"/>
                </a:lnTo>
                <a:lnTo>
                  <a:pt x="0" y="296656"/>
                </a:lnTo>
                <a:lnTo>
                  <a:pt x="4662" y="319751"/>
                </a:lnTo>
                <a:lnTo>
                  <a:pt x="17378" y="338611"/>
                </a:lnTo>
                <a:lnTo>
                  <a:pt x="36238" y="351327"/>
                </a:lnTo>
                <a:lnTo>
                  <a:pt x="59333" y="355989"/>
                </a:lnTo>
                <a:lnTo>
                  <a:pt x="763626" y="355989"/>
                </a:lnTo>
                <a:lnTo>
                  <a:pt x="786721" y="351327"/>
                </a:lnTo>
                <a:lnTo>
                  <a:pt x="805581" y="338611"/>
                </a:lnTo>
                <a:lnTo>
                  <a:pt x="818297" y="319751"/>
                </a:lnTo>
                <a:lnTo>
                  <a:pt x="822960" y="296656"/>
                </a:lnTo>
                <a:lnTo>
                  <a:pt x="822960" y="59333"/>
                </a:lnTo>
                <a:lnTo>
                  <a:pt x="818297" y="36238"/>
                </a:lnTo>
                <a:lnTo>
                  <a:pt x="805581" y="17378"/>
                </a:lnTo>
                <a:lnTo>
                  <a:pt x="786721" y="4662"/>
                </a:lnTo>
                <a:lnTo>
                  <a:pt x="763626" y="0"/>
                </a:lnTo>
                <a:close/>
              </a:path>
            </a:pathLst>
          </a:custGeom>
          <a:solidFill>
            <a:srgbClr val="8FAADC"/>
          </a:solidFill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11" name="object 11"/>
          <p:cNvSpPr/>
          <p:nvPr/>
        </p:nvSpPr>
        <p:spPr>
          <a:xfrm>
            <a:off x="5250404" y="4667761"/>
            <a:ext cx="1234440" cy="534353"/>
          </a:xfrm>
          <a:custGeom>
            <a:avLst/>
            <a:gdLst/>
            <a:ahLst/>
            <a:cxnLst/>
            <a:rect l="l" t="t" r="r" b="b"/>
            <a:pathLst>
              <a:path w="822960" h="356235">
                <a:moveTo>
                  <a:pt x="763628" y="0"/>
                </a:moveTo>
                <a:lnTo>
                  <a:pt x="59333" y="0"/>
                </a:lnTo>
                <a:lnTo>
                  <a:pt x="36238" y="4662"/>
                </a:lnTo>
                <a:lnTo>
                  <a:pt x="17378" y="17378"/>
                </a:lnTo>
                <a:lnTo>
                  <a:pt x="4662" y="36238"/>
                </a:lnTo>
                <a:lnTo>
                  <a:pt x="0" y="59333"/>
                </a:lnTo>
                <a:lnTo>
                  <a:pt x="0" y="296656"/>
                </a:lnTo>
                <a:lnTo>
                  <a:pt x="4662" y="319751"/>
                </a:lnTo>
                <a:lnTo>
                  <a:pt x="17378" y="338611"/>
                </a:lnTo>
                <a:lnTo>
                  <a:pt x="36238" y="351327"/>
                </a:lnTo>
                <a:lnTo>
                  <a:pt x="59333" y="355989"/>
                </a:lnTo>
                <a:lnTo>
                  <a:pt x="763628" y="355989"/>
                </a:lnTo>
                <a:lnTo>
                  <a:pt x="786722" y="351327"/>
                </a:lnTo>
                <a:lnTo>
                  <a:pt x="805581" y="338611"/>
                </a:lnTo>
                <a:lnTo>
                  <a:pt x="818297" y="319751"/>
                </a:lnTo>
                <a:lnTo>
                  <a:pt x="822960" y="296656"/>
                </a:lnTo>
                <a:lnTo>
                  <a:pt x="822960" y="59333"/>
                </a:lnTo>
                <a:lnTo>
                  <a:pt x="818297" y="36238"/>
                </a:lnTo>
                <a:lnTo>
                  <a:pt x="805581" y="17378"/>
                </a:lnTo>
                <a:lnTo>
                  <a:pt x="786722" y="4662"/>
                </a:lnTo>
                <a:lnTo>
                  <a:pt x="763628" y="0"/>
                </a:lnTo>
                <a:close/>
              </a:path>
            </a:pathLst>
          </a:custGeom>
          <a:solidFill>
            <a:srgbClr val="8FAADC"/>
          </a:solidFill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12" name="object 12"/>
          <p:cNvSpPr/>
          <p:nvPr/>
        </p:nvSpPr>
        <p:spPr>
          <a:xfrm>
            <a:off x="6757527" y="4667761"/>
            <a:ext cx="1234440" cy="534353"/>
          </a:xfrm>
          <a:custGeom>
            <a:avLst/>
            <a:gdLst/>
            <a:ahLst/>
            <a:cxnLst/>
            <a:rect l="l" t="t" r="r" b="b"/>
            <a:pathLst>
              <a:path w="822960" h="356235">
                <a:moveTo>
                  <a:pt x="763628" y="0"/>
                </a:moveTo>
                <a:lnTo>
                  <a:pt x="59333" y="0"/>
                </a:lnTo>
                <a:lnTo>
                  <a:pt x="36238" y="4662"/>
                </a:lnTo>
                <a:lnTo>
                  <a:pt x="17378" y="17378"/>
                </a:lnTo>
                <a:lnTo>
                  <a:pt x="4662" y="36238"/>
                </a:lnTo>
                <a:lnTo>
                  <a:pt x="0" y="59333"/>
                </a:lnTo>
                <a:lnTo>
                  <a:pt x="0" y="296656"/>
                </a:lnTo>
                <a:lnTo>
                  <a:pt x="4662" y="319751"/>
                </a:lnTo>
                <a:lnTo>
                  <a:pt x="17378" y="338611"/>
                </a:lnTo>
                <a:lnTo>
                  <a:pt x="36238" y="351327"/>
                </a:lnTo>
                <a:lnTo>
                  <a:pt x="59333" y="355989"/>
                </a:lnTo>
                <a:lnTo>
                  <a:pt x="763628" y="355989"/>
                </a:lnTo>
                <a:lnTo>
                  <a:pt x="786722" y="351327"/>
                </a:lnTo>
                <a:lnTo>
                  <a:pt x="805581" y="338611"/>
                </a:lnTo>
                <a:lnTo>
                  <a:pt x="818297" y="319751"/>
                </a:lnTo>
                <a:lnTo>
                  <a:pt x="822959" y="296656"/>
                </a:lnTo>
                <a:lnTo>
                  <a:pt x="822959" y="59333"/>
                </a:lnTo>
                <a:lnTo>
                  <a:pt x="818297" y="36238"/>
                </a:lnTo>
                <a:lnTo>
                  <a:pt x="805581" y="17378"/>
                </a:lnTo>
                <a:lnTo>
                  <a:pt x="786722" y="4662"/>
                </a:lnTo>
                <a:lnTo>
                  <a:pt x="763628" y="0"/>
                </a:lnTo>
                <a:close/>
              </a:path>
            </a:pathLst>
          </a:custGeom>
          <a:solidFill>
            <a:srgbClr val="8FAADC"/>
          </a:solidFill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13" name="object 13"/>
          <p:cNvSpPr/>
          <p:nvPr/>
        </p:nvSpPr>
        <p:spPr>
          <a:xfrm>
            <a:off x="8302854" y="4667761"/>
            <a:ext cx="1680210" cy="534353"/>
          </a:xfrm>
          <a:custGeom>
            <a:avLst/>
            <a:gdLst/>
            <a:ahLst/>
            <a:cxnLst/>
            <a:rect l="l" t="t" r="r" b="b"/>
            <a:pathLst>
              <a:path w="1120140" h="356235">
                <a:moveTo>
                  <a:pt x="1060283" y="0"/>
                </a:moveTo>
                <a:lnTo>
                  <a:pt x="59331" y="0"/>
                </a:lnTo>
                <a:lnTo>
                  <a:pt x="36237" y="4662"/>
                </a:lnTo>
                <a:lnTo>
                  <a:pt x="17378" y="17378"/>
                </a:lnTo>
                <a:lnTo>
                  <a:pt x="4662" y="36238"/>
                </a:lnTo>
                <a:lnTo>
                  <a:pt x="0" y="59333"/>
                </a:lnTo>
                <a:lnTo>
                  <a:pt x="0" y="296656"/>
                </a:lnTo>
                <a:lnTo>
                  <a:pt x="4662" y="319751"/>
                </a:lnTo>
                <a:lnTo>
                  <a:pt x="17378" y="338611"/>
                </a:lnTo>
                <a:lnTo>
                  <a:pt x="36237" y="351327"/>
                </a:lnTo>
                <a:lnTo>
                  <a:pt x="59331" y="355989"/>
                </a:lnTo>
                <a:lnTo>
                  <a:pt x="1060283" y="355989"/>
                </a:lnTo>
                <a:lnTo>
                  <a:pt x="1083377" y="351327"/>
                </a:lnTo>
                <a:lnTo>
                  <a:pt x="1102237" y="338611"/>
                </a:lnTo>
                <a:lnTo>
                  <a:pt x="1114952" y="319751"/>
                </a:lnTo>
                <a:lnTo>
                  <a:pt x="1119615" y="296656"/>
                </a:lnTo>
                <a:lnTo>
                  <a:pt x="1119615" y="59333"/>
                </a:lnTo>
                <a:lnTo>
                  <a:pt x="1114952" y="36238"/>
                </a:lnTo>
                <a:lnTo>
                  <a:pt x="1102237" y="17378"/>
                </a:lnTo>
                <a:lnTo>
                  <a:pt x="1083377" y="4662"/>
                </a:lnTo>
                <a:lnTo>
                  <a:pt x="1060283" y="0"/>
                </a:lnTo>
                <a:close/>
              </a:path>
            </a:pathLst>
          </a:custGeom>
          <a:solidFill>
            <a:srgbClr val="8FAADC"/>
          </a:solidFill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14" name="object 14"/>
          <p:cNvSpPr txBox="1"/>
          <p:nvPr/>
        </p:nvSpPr>
        <p:spPr>
          <a:xfrm>
            <a:off x="2064340" y="4690110"/>
            <a:ext cx="7737158" cy="2003369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566738">
              <a:spcBef>
                <a:spcPts val="150"/>
              </a:spcBef>
              <a:tabLst>
                <a:tab pos="1932623" algn="l"/>
                <a:tab pos="3410903" algn="l"/>
                <a:tab pos="4965381" algn="l"/>
                <a:tab pos="6437948" algn="l"/>
              </a:tabLst>
            </a:pPr>
            <a:r>
              <a:rPr sz="2700" spc="-38" dirty="0">
                <a:latin typeface="Calibri"/>
                <a:cs typeface="Calibri"/>
              </a:rPr>
              <a:t>Ich</a:t>
            </a:r>
            <a:r>
              <a:rPr sz="2700" dirty="0">
                <a:latin typeface="Calibri"/>
                <a:cs typeface="Calibri"/>
              </a:rPr>
              <a:t>	</a:t>
            </a:r>
            <a:r>
              <a:rPr sz="2700" spc="-30" dirty="0">
                <a:latin typeface="Calibri"/>
                <a:cs typeface="Calibri"/>
              </a:rPr>
              <a:t>have</a:t>
            </a:r>
            <a:r>
              <a:rPr sz="2700" dirty="0">
                <a:latin typeface="Calibri"/>
                <a:cs typeface="Calibri"/>
              </a:rPr>
              <a:t>	</a:t>
            </a:r>
            <a:r>
              <a:rPr sz="2700" spc="-30" dirty="0">
                <a:latin typeface="Calibri"/>
                <a:cs typeface="Calibri"/>
              </a:rPr>
              <a:t>einen</a:t>
            </a:r>
            <a:r>
              <a:rPr sz="2700" dirty="0">
                <a:latin typeface="Calibri"/>
                <a:cs typeface="Calibri"/>
              </a:rPr>
              <a:t>	</a:t>
            </a:r>
            <a:r>
              <a:rPr sz="2700" spc="-15" dirty="0">
                <a:latin typeface="Calibri"/>
                <a:cs typeface="Calibri"/>
              </a:rPr>
              <a:t>apfel</a:t>
            </a:r>
            <a:r>
              <a:rPr sz="2700" dirty="0">
                <a:latin typeface="Calibri"/>
                <a:cs typeface="Calibri"/>
              </a:rPr>
              <a:t>	</a:t>
            </a:r>
            <a:r>
              <a:rPr sz="2700" spc="-15" dirty="0">
                <a:latin typeface="Calibri"/>
                <a:cs typeface="Calibri"/>
              </a:rPr>
              <a:t>gegessen</a:t>
            </a:r>
            <a:endParaRPr sz="2700">
              <a:latin typeface="Calibri"/>
              <a:cs typeface="Calibri"/>
            </a:endParaRPr>
          </a:p>
          <a:p>
            <a:pPr marL="2879408" marR="162878" indent="-2861309">
              <a:lnSpc>
                <a:spcPct val="152200"/>
              </a:lnSpc>
              <a:spcBef>
                <a:spcPts val="2880"/>
              </a:spcBef>
            </a:pPr>
            <a:r>
              <a:rPr sz="2700" i="1" dirty="0">
                <a:latin typeface="Calibri"/>
                <a:cs typeface="Calibri"/>
              </a:rPr>
              <a:t>Outputs</a:t>
            </a:r>
            <a:r>
              <a:rPr sz="2700" i="1" spc="-45" dirty="0">
                <a:latin typeface="Calibri"/>
                <a:cs typeface="Calibri"/>
              </a:rPr>
              <a:t> </a:t>
            </a:r>
            <a:r>
              <a:rPr sz="2700" i="1" dirty="0">
                <a:latin typeface="Calibri"/>
                <a:cs typeface="Calibri"/>
              </a:rPr>
              <a:t>at</a:t>
            </a:r>
            <a:r>
              <a:rPr sz="2700" i="1" spc="-45" dirty="0">
                <a:latin typeface="Calibri"/>
                <a:cs typeface="Calibri"/>
              </a:rPr>
              <a:t> </a:t>
            </a:r>
            <a:r>
              <a:rPr sz="2700" i="1" dirty="0">
                <a:latin typeface="Calibri"/>
                <a:cs typeface="Calibri"/>
              </a:rPr>
              <a:t>time</a:t>
            </a:r>
            <a:r>
              <a:rPr sz="2700" i="1" spc="-38" dirty="0">
                <a:latin typeface="Calibri"/>
                <a:cs typeface="Calibri"/>
              </a:rPr>
              <a:t> </a:t>
            </a:r>
            <a:r>
              <a:rPr sz="2700" i="1" dirty="0">
                <a:latin typeface="Calibri"/>
                <a:cs typeface="Calibri"/>
              </a:rPr>
              <a:t>T</a:t>
            </a:r>
            <a:r>
              <a:rPr sz="2700" i="1" spc="-45" dirty="0">
                <a:latin typeface="Calibri"/>
                <a:cs typeface="Calibri"/>
              </a:rPr>
              <a:t> </a:t>
            </a:r>
            <a:r>
              <a:rPr sz="2700" i="1" dirty="0">
                <a:latin typeface="Calibri"/>
                <a:cs typeface="Calibri"/>
              </a:rPr>
              <a:t>should</a:t>
            </a:r>
            <a:r>
              <a:rPr sz="2700" i="1" spc="-45" dirty="0">
                <a:latin typeface="Calibri"/>
                <a:cs typeface="Calibri"/>
              </a:rPr>
              <a:t> </a:t>
            </a:r>
            <a:r>
              <a:rPr sz="2700" i="1" dirty="0">
                <a:latin typeface="Calibri"/>
                <a:cs typeface="Calibri"/>
              </a:rPr>
              <a:t>only</a:t>
            </a:r>
            <a:r>
              <a:rPr sz="2700" i="1" spc="-45" dirty="0">
                <a:latin typeface="Calibri"/>
                <a:cs typeface="Calibri"/>
              </a:rPr>
              <a:t> </a:t>
            </a:r>
            <a:r>
              <a:rPr sz="2700" i="1" dirty="0">
                <a:latin typeface="Calibri"/>
                <a:cs typeface="Calibri"/>
              </a:rPr>
              <a:t>pay</a:t>
            </a:r>
            <a:r>
              <a:rPr sz="2700" i="1" spc="-38" dirty="0">
                <a:latin typeface="Calibri"/>
                <a:cs typeface="Calibri"/>
              </a:rPr>
              <a:t> </a:t>
            </a:r>
            <a:r>
              <a:rPr sz="2700" i="1" dirty="0">
                <a:latin typeface="Calibri"/>
                <a:cs typeface="Calibri"/>
              </a:rPr>
              <a:t>attention</a:t>
            </a:r>
            <a:r>
              <a:rPr sz="2700" i="1" spc="-45" dirty="0">
                <a:latin typeface="Calibri"/>
                <a:cs typeface="Calibri"/>
              </a:rPr>
              <a:t> </a:t>
            </a:r>
            <a:r>
              <a:rPr sz="2700" i="1" dirty="0">
                <a:latin typeface="Calibri"/>
                <a:cs typeface="Calibri"/>
              </a:rPr>
              <a:t>to</a:t>
            </a:r>
            <a:r>
              <a:rPr sz="2700" i="1" spc="-38" dirty="0">
                <a:latin typeface="Calibri"/>
                <a:cs typeface="Calibri"/>
              </a:rPr>
              <a:t> </a:t>
            </a:r>
            <a:r>
              <a:rPr sz="2700" i="1" spc="-15" dirty="0">
                <a:latin typeface="Calibri"/>
                <a:cs typeface="Calibri"/>
              </a:rPr>
              <a:t>outputs </a:t>
            </a:r>
            <a:r>
              <a:rPr sz="2700" i="1" dirty="0">
                <a:latin typeface="Calibri"/>
                <a:cs typeface="Calibri"/>
              </a:rPr>
              <a:t>until</a:t>
            </a:r>
            <a:r>
              <a:rPr sz="2700" i="1" spc="-45" dirty="0">
                <a:latin typeface="Calibri"/>
                <a:cs typeface="Calibri"/>
              </a:rPr>
              <a:t> </a:t>
            </a:r>
            <a:r>
              <a:rPr sz="2700" i="1" dirty="0">
                <a:latin typeface="Calibri"/>
                <a:cs typeface="Calibri"/>
              </a:rPr>
              <a:t>time</a:t>
            </a:r>
            <a:r>
              <a:rPr sz="2700" i="1" spc="-38" dirty="0">
                <a:latin typeface="Calibri"/>
                <a:cs typeface="Calibri"/>
              </a:rPr>
              <a:t> </a:t>
            </a:r>
            <a:r>
              <a:rPr sz="2700" i="1" spc="-120" dirty="0">
                <a:latin typeface="Calibri"/>
                <a:cs typeface="Calibri"/>
              </a:rPr>
              <a:t>T-</a:t>
            </a:r>
            <a:r>
              <a:rPr sz="2700" i="1" spc="-75" dirty="0">
                <a:latin typeface="Calibri"/>
                <a:cs typeface="Calibri"/>
              </a:rPr>
              <a:t>1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0293164" y="4667761"/>
            <a:ext cx="1234440" cy="534353"/>
          </a:xfrm>
          <a:custGeom>
            <a:avLst/>
            <a:gdLst/>
            <a:ahLst/>
            <a:cxnLst/>
            <a:rect l="l" t="t" r="r" b="b"/>
            <a:pathLst>
              <a:path w="822959" h="356235">
                <a:moveTo>
                  <a:pt x="763626" y="0"/>
                </a:moveTo>
                <a:lnTo>
                  <a:pt x="59333" y="0"/>
                </a:lnTo>
                <a:lnTo>
                  <a:pt x="36238" y="4662"/>
                </a:lnTo>
                <a:lnTo>
                  <a:pt x="17378" y="17378"/>
                </a:lnTo>
                <a:lnTo>
                  <a:pt x="4662" y="36238"/>
                </a:lnTo>
                <a:lnTo>
                  <a:pt x="0" y="59333"/>
                </a:lnTo>
                <a:lnTo>
                  <a:pt x="0" y="296656"/>
                </a:lnTo>
                <a:lnTo>
                  <a:pt x="4662" y="319751"/>
                </a:lnTo>
                <a:lnTo>
                  <a:pt x="17378" y="338611"/>
                </a:lnTo>
                <a:lnTo>
                  <a:pt x="36238" y="351327"/>
                </a:lnTo>
                <a:lnTo>
                  <a:pt x="59333" y="355989"/>
                </a:lnTo>
                <a:lnTo>
                  <a:pt x="763626" y="355989"/>
                </a:lnTo>
                <a:lnTo>
                  <a:pt x="786721" y="351327"/>
                </a:lnTo>
                <a:lnTo>
                  <a:pt x="805581" y="338611"/>
                </a:lnTo>
                <a:lnTo>
                  <a:pt x="818297" y="319751"/>
                </a:lnTo>
                <a:lnTo>
                  <a:pt x="822959" y="296656"/>
                </a:lnTo>
                <a:lnTo>
                  <a:pt x="822959" y="59333"/>
                </a:lnTo>
                <a:lnTo>
                  <a:pt x="818297" y="36238"/>
                </a:lnTo>
                <a:lnTo>
                  <a:pt x="805581" y="17378"/>
                </a:lnTo>
                <a:lnTo>
                  <a:pt x="786721" y="4662"/>
                </a:lnTo>
                <a:lnTo>
                  <a:pt x="763626" y="0"/>
                </a:lnTo>
                <a:close/>
              </a:path>
            </a:pathLst>
          </a:custGeom>
          <a:solidFill>
            <a:srgbClr val="8FAADC"/>
          </a:solidFill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16" name="object 16"/>
          <p:cNvSpPr txBox="1"/>
          <p:nvPr/>
        </p:nvSpPr>
        <p:spPr>
          <a:xfrm>
            <a:off x="10476996" y="4690111"/>
            <a:ext cx="866775" cy="43473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sz="2700" spc="-15" dirty="0">
                <a:latin typeface="Calibri"/>
                <a:cs typeface="Calibri"/>
              </a:rPr>
              <a:t>&lt;eos&gt;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sldNum" sz="quarter" idx="7"/>
          </p:nvPr>
        </p:nvSpPr>
        <p:spPr>
          <a:xfrm>
            <a:off x="11664267" y="6371008"/>
            <a:ext cx="322579" cy="2114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193675">
              <a:spcBef>
                <a:spcPts val="40"/>
              </a:spcBef>
            </a:pPr>
            <a:fld id="{81D60167-4931-47E6-BA6A-407CBD079E47}" type="slidenum">
              <a:rPr lang="en-GB" spc="-50" smtClean="0"/>
              <a:pPr marL="193675">
                <a:spcBef>
                  <a:spcPts val="40"/>
                </a:spcBef>
              </a:pPr>
              <a:t>79</a:t>
            </a:fld>
            <a:endParaRPr spc="-38" dirty="0"/>
          </a:p>
        </p:txBody>
      </p:sp>
      <p:sp>
        <p:nvSpPr>
          <p:cNvPr id="17" name="object 17"/>
          <p:cNvSpPr txBox="1"/>
          <p:nvPr/>
        </p:nvSpPr>
        <p:spPr>
          <a:xfrm>
            <a:off x="5067797" y="3309367"/>
            <a:ext cx="1142048" cy="43473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sz="2700" spc="-30" dirty="0">
                <a:latin typeface="Calibri"/>
                <a:cs typeface="Calibri"/>
              </a:rPr>
              <a:t>Training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18" name="object 18" descr="$PPTXTitle"/>
          <p:cNvSpPr txBox="1">
            <a:spLocks noGrp="1"/>
          </p:cNvSpPr>
          <p:nvPr>
            <p:ph type="title"/>
          </p:nvPr>
        </p:nvSpPr>
        <p:spPr>
          <a:xfrm>
            <a:off x="4922029" y="653096"/>
            <a:ext cx="8478203" cy="696344"/>
          </a:xfrm>
          <a:prstGeom prst="rect">
            <a:avLst/>
          </a:prstGeom>
        </p:spPr>
        <p:txBody>
          <a:bodyPr vert="horz" wrap="square" lIns="0" tIns="19050" rIns="0" bIns="0" rtlCol="0" anchor="ctr">
            <a:spAutoFit/>
          </a:bodyPr>
          <a:lstStyle/>
          <a:p>
            <a:pPr marL="19050">
              <a:spcBef>
                <a:spcPts val="150"/>
              </a:spcBef>
            </a:pPr>
            <a:r>
              <a:rPr dirty="0"/>
              <a:t>Masked</a:t>
            </a:r>
            <a:r>
              <a:rPr spc="-165" dirty="0"/>
              <a:t> </a:t>
            </a:r>
            <a:r>
              <a:rPr dirty="0"/>
              <a:t>Multi</a:t>
            </a:r>
            <a:r>
              <a:rPr spc="-158" dirty="0"/>
              <a:t> </a:t>
            </a:r>
            <a:r>
              <a:rPr dirty="0"/>
              <a:t>Head</a:t>
            </a:r>
            <a:r>
              <a:rPr spc="-150" dirty="0"/>
              <a:t> </a:t>
            </a:r>
            <a:r>
              <a:rPr spc="-15" dirty="0"/>
              <a:t>Attention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089194" y="9670570"/>
            <a:ext cx="556964" cy="629088"/>
            <a:chOff x="0" y="0"/>
            <a:chExt cx="742619" cy="83878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42569" cy="838835"/>
            </a:xfrm>
            <a:custGeom>
              <a:avLst/>
              <a:gdLst/>
              <a:ahLst/>
              <a:cxnLst/>
              <a:rect l="l" t="t" r="r" b="b"/>
              <a:pathLst>
                <a:path w="742569" h="838835">
                  <a:moveTo>
                    <a:pt x="0" y="0"/>
                  </a:moveTo>
                  <a:lnTo>
                    <a:pt x="742569" y="0"/>
                  </a:lnTo>
                  <a:lnTo>
                    <a:pt x="742569" y="838835"/>
                  </a:lnTo>
                  <a:lnTo>
                    <a:pt x="0" y="838835"/>
                  </a:lnTo>
                  <a:close/>
                </a:path>
              </a:pathLst>
            </a:custGeom>
            <a:solidFill>
              <a:srgbClr val="C39A5C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273100" y="38140"/>
            <a:ext cx="1525644" cy="681090"/>
            <a:chOff x="0" y="0"/>
            <a:chExt cx="2034192" cy="90812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034159" cy="908177"/>
            </a:xfrm>
            <a:custGeom>
              <a:avLst/>
              <a:gdLst/>
              <a:ahLst/>
              <a:cxnLst/>
              <a:rect l="l" t="t" r="r" b="b"/>
              <a:pathLst>
                <a:path w="2034159" h="908177">
                  <a:moveTo>
                    <a:pt x="0" y="0"/>
                  </a:moveTo>
                  <a:lnTo>
                    <a:pt x="2034159" y="0"/>
                  </a:lnTo>
                  <a:lnTo>
                    <a:pt x="2034159" y="908177"/>
                  </a:lnTo>
                  <a:lnTo>
                    <a:pt x="0" y="9081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id="6" name="AutoShape 6"/>
          <p:cNvSpPr/>
          <p:nvPr/>
        </p:nvSpPr>
        <p:spPr>
          <a:xfrm>
            <a:off x="650250" y="1150806"/>
            <a:ext cx="12505112" cy="12700"/>
          </a:xfrm>
          <a:prstGeom prst="line">
            <a:avLst/>
          </a:prstGeom>
          <a:ln w="47625" cap="rnd">
            <a:solidFill>
              <a:srgbClr val="C4995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Freeform 7"/>
          <p:cNvSpPr/>
          <p:nvPr/>
        </p:nvSpPr>
        <p:spPr>
          <a:xfrm>
            <a:off x="1542321" y="1711377"/>
            <a:ext cx="256423" cy="375660"/>
          </a:xfrm>
          <a:custGeom>
            <a:avLst/>
            <a:gdLst/>
            <a:ahLst/>
            <a:cxnLst/>
            <a:rect l="l" t="t" r="r" b="b"/>
            <a:pathLst>
              <a:path w="256423" h="375660">
                <a:moveTo>
                  <a:pt x="0" y="0"/>
                </a:moveTo>
                <a:lnTo>
                  <a:pt x="256423" y="0"/>
                </a:lnTo>
                <a:lnTo>
                  <a:pt x="256423" y="375660"/>
                </a:lnTo>
                <a:lnTo>
                  <a:pt x="0" y="3756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0" y="210448"/>
            <a:ext cx="7089356" cy="8182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59"/>
              </a:lnSpc>
              <a:spcBef>
                <a:spcPct val="0"/>
              </a:spcBef>
            </a:pPr>
            <a:r>
              <a:rPr lang="en-US" sz="4328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NLP Applications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7222643" y="9786677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8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918448" y="1587552"/>
            <a:ext cx="15170746" cy="5849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89"/>
              </a:lnSpc>
              <a:spcBef>
                <a:spcPct val="0"/>
              </a:spcBef>
            </a:pPr>
            <a:r>
              <a:rPr lang="en-US" sz="3064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Sentiment Analysis</a:t>
            </a:r>
          </a:p>
        </p:txBody>
      </p:sp>
      <p:sp>
        <p:nvSpPr>
          <p:cNvPr id="11" name="Freeform 11"/>
          <p:cNvSpPr/>
          <p:nvPr/>
        </p:nvSpPr>
        <p:spPr>
          <a:xfrm>
            <a:off x="2498678" y="3254465"/>
            <a:ext cx="12472440" cy="5347558"/>
          </a:xfrm>
          <a:custGeom>
            <a:avLst/>
            <a:gdLst/>
            <a:ahLst/>
            <a:cxnLst/>
            <a:rect l="l" t="t" r="r" b="b"/>
            <a:pathLst>
              <a:path w="12472440" h="5347558">
                <a:moveTo>
                  <a:pt x="0" y="0"/>
                </a:moveTo>
                <a:lnTo>
                  <a:pt x="12472439" y="0"/>
                </a:lnTo>
                <a:lnTo>
                  <a:pt x="12472439" y="5347558"/>
                </a:lnTo>
                <a:lnTo>
                  <a:pt x="0" y="53475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1708892" y="1664207"/>
            <a:ext cx="5251131" cy="7781925"/>
            <a:chOff x="7805928" y="1109471"/>
            <a:chExt cx="3500754" cy="518795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805928" y="1109471"/>
              <a:ext cx="3493007" cy="518769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76232" y="3593591"/>
              <a:ext cx="1822703" cy="1277111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9473322" y="3591193"/>
              <a:ext cx="1828164" cy="1283970"/>
            </a:xfrm>
            <a:custGeom>
              <a:avLst/>
              <a:gdLst/>
              <a:ahLst/>
              <a:cxnLst/>
              <a:rect l="l" t="t" r="r" b="b"/>
              <a:pathLst>
                <a:path w="1828165" h="1283970">
                  <a:moveTo>
                    <a:pt x="0" y="0"/>
                  </a:moveTo>
                  <a:lnTo>
                    <a:pt x="1828051" y="0"/>
                  </a:lnTo>
                  <a:lnTo>
                    <a:pt x="1828051" y="1283521"/>
                  </a:lnTo>
                  <a:lnTo>
                    <a:pt x="0" y="1283521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700"/>
            </a:p>
          </p:txBody>
        </p:sp>
      </p:grpSp>
      <p:sp>
        <p:nvSpPr>
          <p:cNvPr id="6" name="object 6"/>
          <p:cNvSpPr/>
          <p:nvPr/>
        </p:nvSpPr>
        <p:spPr>
          <a:xfrm>
            <a:off x="2219978" y="4861733"/>
            <a:ext cx="1234440" cy="534353"/>
          </a:xfrm>
          <a:custGeom>
            <a:avLst/>
            <a:gdLst/>
            <a:ahLst/>
            <a:cxnLst/>
            <a:rect l="l" t="t" r="r" b="b"/>
            <a:pathLst>
              <a:path w="822960" h="356235">
                <a:moveTo>
                  <a:pt x="763628" y="0"/>
                </a:moveTo>
                <a:lnTo>
                  <a:pt x="59333" y="0"/>
                </a:lnTo>
                <a:lnTo>
                  <a:pt x="36238" y="4662"/>
                </a:lnTo>
                <a:lnTo>
                  <a:pt x="17378" y="17378"/>
                </a:lnTo>
                <a:lnTo>
                  <a:pt x="4662" y="36238"/>
                </a:lnTo>
                <a:lnTo>
                  <a:pt x="0" y="59333"/>
                </a:lnTo>
                <a:lnTo>
                  <a:pt x="0" y="296656"/>
                </a:lnTo>
                <a:lnTo>
                  <a:pt x="4662" y="319751"/>
                </a:lnTo>
                <a:lnTo>
                  <a:pt x="17378" y="338610"/>
                </a:lnTo>
                <a:lnTo>
                  <a:pt x="36238" y="351326"/>
                </a:lnTo>
                <a:lnTo>
                  <a:pt x="59333" y="355988"/>
                </a:lnTo>
                <a:lnTo>
                  <a:pt x="763628" y="355988"/>
                </a:lnTo>
                <a:lnTo>
                  <a:pt x="786722" y="351326"/>
                </a:lnTo>
                <a:lnTo>
                  <a:pt x="805582" y="338610"/>
                </a:lnTo>
                <a:lnTo>
                  <a:pt x="818297" y="319751"/>
                </a:lnTo>
                <a:lnTo>
                  <a:pt x="822960" y="296656"/>
                </a:lnTo>
                <a:lnTo>
                  <a:pt x="822960" y="59333"/>
                </a:lnTo>
                <a:lnTo>
                  <a:pt x="818297" y="36238"/>
                </a:lnTo>
                <a:lnTo>
                  <a:pt x="805582" y="17378"/>
                </a:lnTo>
                <a:lnTo>
                  <a:pt x="786722" y="4662"/>
                </a:lnTo>
                <a:lnTo>
                  <a:pt x="763628" y="0"/>
                </a:lnTo>
                <a:close/>
              </a:path>
            </a:pathLst>
          </a:custGeom>
          <a:solidFill>
            <a:srgbClr val="8FAADC"/>
          </a:solidFill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7" name="object 7"/>
          <p:cNvSpPr/>
          <p:nvPr/>
        </p:nvSpPr>
        <p:spPr>
          <a:xfrm>
            <a:off x="3711863" y="4861733"/>
            <a:ext cx="1234440" cy="534353"/>
          </a:xfrm>
          <a:custGeom>
            <a:avLst/>
            <a:gdLst/>
            <a:ahLst/>
            <a:cxnLst/>
            <a:rect l="l" t="t" r="r" b="b"/>
            <a:pathLst>
              <a:path w="822960" h="356235">
                <a:moveTo>
                  <a:pt x="763626" y="0"/>
                </a:moveTo>
                <a:lnTo>
                  <a:pt x="59333" y="0"/>
                </a:lnTo>
                <a:lnTo>
                  <a:pt x="36238" y="4662"/>
                </a:lnTo>
                <a:lnTo>
                  <a:pt x="17378" y="17377"/>
                </a:lnTo>
                <a:lnTo>
                  <a:pt x="4662" y="36237"/>
                </a:lnTo>
                <a:lnTo>
                  <a:pt x="0" y="59331"/>
                </a:lnTo>
                <a:lnTo>
                  <a:pt x="0" y="296655"/>
                </a:lnTo>
                <a:lnTo>
                  <a:pt x="4662" y="319750"/>
                </a:lnTo>
                <a:lnTo>
                  <a:pt x="17378" y="338610"/>
                </a:lnTo>
                <a:lnTo>
                  <a:pt x="36238" y="351325"/>
                </a:lnTo>
                <a:lnTo>
                  <a:pt x="59333" y="355988"/>
                </a:lnTo>
                <a:lnTo>
                  <a:pt x="763626" y="355988"/>
                </a:lnTo>
                <a:lnTo>
                  <a:pt x="786721" y="351325"/>
                </a:lnTo>
                <a:lnTo>
                  <a:pt x="805581" y="338610"/>
                </a:lnTo>
                <a:lnTo>
                  <a:pt x="818297" y="319750"/>
                </a:lnTo>
                <a:lnTo>
                  <a:pt x="822960" y="296655"/>
                </a:lnTo>
                <a:lnTo>
                  <a:pt x="822960" y="59331"/>
                </a:lnTo>
                <a:lnTo>
                  <a:pt x="818297" y="36237"/>
                </a:lnTo>
                <a:lnTo>
                  <a:pt x="805581" y="17377"/>
                </a:lnTo>
                <a:lnTo>
                  <a:pt x="786721" y="4662"/>
                </a:lnTo>
                <a:lnTo>
                  <a:pt x="763626" y="0"/>
                </a:lnTo>
                <a:close/>
              </a:path>
            </a:pathLst>
          </a:custGeom>
          <a:solidFill>
            <a:srgbClr val="8FAADC"/>
          </a:solidFill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8" name="object 8"/>
          <p:cNvSpPr/>
          <p:nvPr/>
        </p:nvSpPr>
        <p:spPr>
          <a:xfrm>
            <a:off x="681437" y="4847324"/>
            <a:ext cx="1234440" cy="534353"/>
          </a:xfrm>
          <a:custGeom>
            <a:avLst/>
            <a:gdLst/>
            <a:ahLst/>
            <a:cxnLst/>
            <a:rect l="l" t="t" r="r" b="b"/>
            <a:pathLst>
              <a:path w="822960" h="356235">
                <a:moveTo>
                  <a:pt x="763627" y="0"/>
                </a:moveTo>
                <a:lnTo>
                  <a:pt x="59332" y="0"/>
                </a:lnTo>
                <a:lnTo>
                  <a:pt x="36237" y="4662"/>
                </a:lnTo>
                <a:lnTo>
                  <a:pt x="17378" y="17377"/>
                </a:lnTo>
                <a:lnTo>
                  <a:pt x="4662" y="36237"/>
                </a:lnTo>
                <a:lnTo>
                  <a:pt x="0" y="59331"/>
                </a:lnTo>
                <a:lnTo>
                  <a:pt x="0" y="296655"/>
                </a:lnTo>
                <a:lnTo>
                  <a:pt x="4662" y="319750"/>
                </a:lnTo>
                <a:lnTo>
                  <a:pt x="17378" y="338610"/>
                </a:lnTo>
                <a:lnTo>
                  <a:pt x="36237" y="351325"/>
                </a:lnTo>
                <a:lnTo>
                  <a:pt x="59332" y="355988"/>
                </a:lnTo>
                <a:lnTo>
                  <a:pt x="763627" y="355988"/>
                </a:lnTo>
                <a:lnTo>
                  <a:pt x="786722" y="351325"/>
                </a:lnTo>
                <a:lnTo>
                  <a:pt x="805581" y="338610"/>
                </a:lnTo>
                <a:lnTo>
                  <a:pt x="818297" y="319750"/>
                </a:lnTo>
                <a:lnTo>
                  <a:pt x="822959" y="296655"/>
                </a:lnTo>
                <a:lnTo>
                  <a:pt x="822959" y="59331"/>
                </a:lnTo>
                <a:lnTo>
                  <a:pt x="818297" y="36237"/>
                </a:lnTo>
                <a:lnTo>
                  <a:pt x="805581" y="17377"/>
                </a:lnTo>
                <a:lnTo>
                  <a:pt x="786722" y="4662"/>
                </a:lnTo>
                <a:lnTo>
                  <a:pt x="763627" y="0"/>
                </a:lnTo>
                <a:close/>
              </a:path>
            </a:pathLst>
          </a:custGeom>
          <a:solidFill>
            <a:srgbClr val="8FAADC"/>
          </a:solidFill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9" name="object 9"/>
          <p:cNvSpPr/>
          <p:nvPr/>
        </p:nvSpPr>
        <p:spPr>
          <a:xfrm>
            <a:off x="2219978" y="5694698"/>
            <a:ext cx="1234440" cy="534353"/>
          </a:xfrm>
          <a:custGeom>
            <a:avLst/>
            <a:gdLst/>
            <a:ahLst/>
            <a:cxnLst/>
            <a:rect l="l" t="t" r="r" b="b"/>
            <a:pathLst>
              <a:path w="822960" h="356235">
                <a:moveTo>
                  <a:pt x="763628" y="0"/>
                </a:moveTo>
                <a:lnTo>
                  <a:pt x="59333" y="0"/>
                </a:lnTo>
                <a:lnTo>
                  <a:pt x="36238" y="4662"/>
                </a:lnTo>
                <a:lnTo>
                  <a:pt x="17378" y="17378"/>
                </a:lnTo>
                <a:lnTo>
                  <a:pt x="4662" y="36238"/>
                </a:lnTo>
                <a:lnTo>
                  <a:pt x="0" y="59333"/>
                </a:lnTo>
                <a:lnTo>
                  <a:pt x="0" y="296656"/>
                </a:lnTo>
                <a:lnTo>
                  <a:pt x="4662" y="319751"/>
                </a:lnTo>
                <a:lnTo>
                  <a:pt x="17378" y="338610"/>
                </a:lnTo>
                <a:lnTo>
                  <a:pt x="36238" y="351326"/>
                </a:lnTo>
                <a:lnTo>
                  <a:pt x="59333" y="355988"/>
                </a:lnTo>
                <a:lnTo>
                  <a:pt x="763628" y="355988"/>
                </a:lnTo>
                <a:lnTo>
                  <a:pt x="786722" y="351326"/>
                </a:lnTo>
                <a:lnTo>
                  <a:pt x="805582" y="338610"/>
                </a:lnTo>
                <a:lnTo>
                  <a:pt x="818297" y="319751"/>
                </a:lnTo>
                <a:lnTo>
                  <a:pt x="822960" y="296656"/>
                </a:lnTo>
                <a:lnTo>
                  <a:pt x="822960" y="59333"/>
                </a:lnTo>
                <a:lnTo>
                  <a:pt x="818297" y="36238"/>
                </a:lnTo>
                <a:lnTo>
                  <a:pt x="805582" y="17378"/>
                </a:lnTo>
                <a:lnTo>
                  <a:pt x="786722" y="4662"/>
                </a:lnTo>
                <a:lnTo>
                  <a:pt x="763628" y="0"/>
                </a:lnTo>
                <a:close/>
              </a:path>
            </a:pathLst>
          </a:custGeom>
          <a:solidFill>
            <a:srgbClr val="8FAADC"/>
          </a:solidFill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10" name="object 10"/>
          <p:cNvSpPr/>
          <p:nvPr/>
        </p:nvSpPr>
        <p:spPr>
          <a:xfrm>
            <a:off x="3711863" y="5694697"/>
            <a:ext cx="1234440" cy="534353"/>
          </a:xfrm>
          <a:custGeom>
            <a:avLst/>
            <a:gdLst/>
            <a:ahLst/>
            <a:cxnLst/>
            <a:rect l="l" t="t" r="r" b="b"/>
            <a:pathLst>
              <a:path w="822960" h="356235">
                <a:moveTo>
                  <a:pt x="763626" y="0"/>
                </a:moveTo>
                <a:lnTo>
                  <a:pt x="59333" y="0"/>
                </a:lnTo>
                <a:lnTo>
                  <a:pt x="36238" y="4662"/>
                </a:lnTo>
                <a:lnTo>
                  <a:pt x="17378" y="17378"/>
                </a:lnTo>
                <a:lnTo>
                  <a:pt x="4662" y="36238"/>
                </a:lnTo>
                <a:lnTo>
                  <a:pt x="0" y="59333"/>
                </a:lnTo>
                <a:lnTo>
                  <a:pt x="0" y="296656"/>
                </a:lnTo>
                <a:lnTo>
                  <a:pt x="4662" y="319751"/>
                </a:lnTo>
                <a:lnTo>
                  <a:pt x="17378" y="338611"/>
                </a:lnTo>
                <a:lnTo>
                  <a:pt x="36238" y="351327"/>
                </a:lnTo>
                <a:lnTo>
                  <a:pt x="59333" y="355989"/>
                </a:lnTo>
                <a:lnTo>
                  <a:pt x="763626" y="355989"/>
                </a:lnTo>
                <a:lnTo>
                  <a:pt x="786721" y="351327"/>
                </a:lnTo>
                <a:lnTo>
                  <a:pt x="805581" y="338611"/>
                </a:lnTo>
                <a:lnTo>
                  <a:pt x="818297" y="319751"/>
                </a:lnTo>
                <a:lnTo>
                  <a:pt x="822960" y="296656"/>
                </a:lnTo>
                <a:lnTo>
                  <a:pt x="822960" y="59333"/>
                </a:lnTo>
                <a:lnTo>
                  <a:pt x="818297" y="36238"/>
                </a:lnTo>
                <a:lnTo>
                  <a:pt x="805581" y="17378"/>
                </a:lnTo>
                <a:lnTo>
                  <a:pt x="786721" y="4662"/>
                </a:lnTo>
                <a:lnTo>
                  <a:pt x="763626" y="0"/>
                </a:lnTo>
                <a:close/>
              </a:path>
            </a:pathLst>
          </a:custGeom>
          <a:solidFill>
            <a:srgbClr val="8FAADC"/>
          </a:solidFill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11" name="object 11"/>
          <p:cNvSpPr/>
          <p:nvPr/>
        </p:nvSpPr>
        <p:spPr>
          <a:xfrm>
            <a:off x="5250404" y="5694697"/>
            <a:ext cx="1234440" cy="534353"/>
          </a:xfrm>
          <a:custGeom>
            <a:avLst/>
            <a:gdLst/>
            <a:ahLst/>
            <a:cxnLst/>
            <a:rect l="l" t="t" r="r" b="b"/>
            <a:pathLst>
              <a:path w="822960" h="356235">
                <a:moveTo>
                  <a:pt x="763628" y="0"/>
                </a:moveTo>
                <a:lnTo>
                  <a:pt x="59333" y="0"/>
                </a:lnTo>
                <a:lnTo>
                  <a:pt x="36238" y="4662"/>
                </a:lnTo>
                <a:lnTo>
                  <a:pt x="17378" y="17378"/>
                </a:lnTo>
                <a:lnTo>
                  <a:pt x="4662" y="36238"/>
                </a:lnTo>
                <a:lnTo>
                  <a:pt x="0" y="59333"/>
                </a:lnTo>
                <a:lnTo>
                  <a:pt x="0" y="296656"/>
                </a:lnTo>
                <a:lnTo>
                  <a:pt x="4662" y="319751"/>
                </a:lnTo>
                <a:lnTo>
                  <a:pt x="17378" y="338611"/>
                </a:lnTo>
                <a:lnTo>
                  <a:pt x="36238" y="351327"/>
                </a:lnTo>
                <a:lnTo>
                  <a:pt x="59333" y="355989"/>
                </a:lnTo>
                <a:lnTo>
                  <a:pt x="763628" y="355989"/>
                </a:lnTo>
                <a:lnTo>
                  <a:pt x="786722" y="351327"/>
                </a:lnTo>
                <a:lnTo>
                  <a:pt x="805581" y="338611"/>
                </a:lnTo>
                <a:lnTo>
                  <a:pt x="818297" y="319751"/>
                </a:lnTo>
                <a:lnTo>
                  <a:pt x="822960" y="296656"/>
                </a:lnTo>
                <a:lnTo>
                  <a:pt x="822960" y="59333"/>
                </a:lnTo>
                <a:lnTo>
                  <a:pt x="818297" y="36238"/>
                </a:lnTo>
                <a:lnTo>
                  <a:pt x="805581" y="17378"/>
                </a:lnTo>
                <a:lnTo>
                  <a:pt x="786722" y="4662"/>
                </a:lnTo>
                <a:lnTo>
                  <a:pt x="763628" y="0"/>
                </a:lnTo>
                <a:close/>
              </a:path>
            </a:pathLst>
          </a:custGeom>
          <a:solidFill>
            <a:srgbClr val="8FAADC"/>
          </a:solidFill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12" name="object 12"/>
          <p:cNvSpPr/>
          <p:nvPr/>
        </p:nvSpPr>
        <p:spPr>
          <a:xfrm>
            <a:off x="681437" y="5680289"/>
            <a:ext cx="1234440" cy="534353"/>
          </a:xfrm>
          <a:custGeom>
            <a:avLst/>
            <a:gdLst/>
            <a:ahLst/>
            <a:cxnLst/>
            <a:rect l="l" t="t" r="r" b="b"/>
            <a:pathLst>
              <a:path w="822960" h="356235">
                <a:moveTo>
                  <a:pt x="763627" y="0"/>
                </a:moveTo>
                <a:lnTo>
                  <a:pt x="59332" y="0"/>
                </a:lnTo>
                <a:lnTo>
                  <a:pt x="36237" y="4662"/>
                </a:lnTo>
                <a:lnTo>
                  <a:pt x="17378" y="17377"/>
                </a:lnTo>
                <a:lnTo>
                  <a:pt x="4662" y="36237"/>
                </a:lnTo>
                <a:lnTo>
                  <a:pt x="0" y="59331"/>
                </a:lnTo>
                <a:lnTo>
                  <a:pt x="0" y="296655"/>
                </a:lnTo>
                <a:lnTo>
                  <a:pt x="4662" y="319750"/>
                </a:lnTo>
                <a:lnTo>
                  <a:pt x="17378" y="338610"/>
                </a:lnTo>
                <a:lnTo>
                  <a:pt x="36237" y="351325"/>
                </a:lnTo>
                <a:lnTo>
                  <a:pt x="59332" y="355988"/>
                </a:lnTo>
                <a:lnTo>
                  <a:pt x="763627" y="355988"/>
                </a:lnTo>
                <a:lnTo>
                  <a:pt x="786722" y="351325"/>
                </a:lnTo>
                <a:lnTo>
                  <a:pt x="805581" y="338610"/>
                </a:lnTo>
                <a:lnTo>
                  <a:pt x="818297" y="319750"/>
                </a:lnTo>
                <a:lnTo>
                  <a:pt x="822959" y="296655"/>
                </a:lnTo>
                <a:lnTo>
                  <a:pt x="822959" y="59331"/>
                </a:lnTo>
                <a:lnTo>
                  <a:pt x="818297" y="36237"/>
                </a:lnTo>
                <a:lnTo>
                  <a:pt x="805581" y="17377"/>
                </a:lnTo>
                <a:lnTo>
                  <a:pt x="786722" y="4662"/>
                </a:lnTo>
                <a:lnTo>
                  <a:pt x="763627" y="0"/>
                </a:lnTo>
                <a:close/>
              </a:path>
            </a:pathLst>
          </a:custGeom>
          <a:solidFill>
            <a:srgbClr val="8FAADC"/>
          </a:solidFill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13" name="object 13"/>
          <p:cNvSpPr/>
          <p:nvPr/>
        </p:nvSpPr>
        <p:spPr>
          <a:xfrm>
            <a:off x="2219978" y="6461027"/>
            <a:ext cx="1234440" cy="534353"/>
          </a:xfrm>
          <a:custGeom>
            <a:avLst/>
            <a:gdLst/>
            <a:ahLst/>
            <a:cxnLst/>
            <a:rect l="l" t="t" r="r" b="b"/>
            <a:pathLst>
              <a:path w="822960" h="356235">
                <a:moveTo>
                  <a:pt x="763628" y="0"/>
                </a:moveTo>
                <a:lnTo>
                  <a:pt x="59333" y="0"/>
                </a:lnTo>
                <a:lnTo>
                  <a:pt x="36238" y="4662"/>
                </a:lnTo>
                <a:lnTo>
                  <a:pt x="17378" y="17377"/>
                </a:lnTo>
                <a:lnTo>
                  <a:pt x="4662" y="36237"/>
                </a:lnTo>
                <a:lnTo>
                  <a:pt x="0" y="59331"/>
                </a:lnTo>
                <a:lnTo>
                  <a:pt x="0" y="296656"/>
                </a:lnTo>
                <a:lnTo>
                  <a:pt x="4662" y="319751"/>
                </a:lnTo>
                <a:lnTo>
                  <a:pt x="17378" y="338610"/>
                </a:lnTo>
                <a:lnTo>
                  <a:pt x="36238" y="351325"/>
                </a:lnTo>
                <a:lnTo>
                  <a:pt x="59333" y="355988"/>
                </a:lnTo>
                <a:lnTo>
                  <a:pt x="763628" y="355988"/>
                </a:lnTo>
                <a:lnTo>
                  <a:pt x="786722" y="351325"/>
                </a:lnTo>
                <a:lnTo>
                  <a:pt x="805582" y="338610"/>
                </a:lnTo>
                <a:lnTo>
                  <a:pt x="818297" y="319751"/>
                </a:lnTo>
                <a:lnTo>
                  <a:pt x="822960" y="296656"/>
                </a:lnTo>
                <a:lnTo>
                  <a:pt x="822960" y="59331"/>
                </a:lnTo>
                <a:lnTo>
                  <a:pt x="818297" y="36237"/>
                </a:lnTo>
                <a:lnTo>
                  <a:pt x="805582" y="17377"/>
                </a:lnTo>
                <a:lnTo>
                  <a:pt x="786722" y="4662"/>
                </a:lnTo>
                <a:lnTo>
                  <a:pt x="763628" y="0"/>
                </a:lnTo>
                <a:close/>
              </a:path>
            </a:pathLst>
          </a:custGeom>
          <a:solidFill>
            <a:srgbClr val="8FAADC"/>
          </a:solidFill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14" name="object 14"/>
          <p:cNvSpPr txBox="1"/>
          <p:nvPr/>
        </p:nvSpPr>
        <p:spPr>
          <a:xfrm>
            <a:off x="2612169" y="5718810"/>
            <a:ext cx="449580" cy="1209305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sz="2700" spc="-38" dirty="0">
                <a:latin typeface="Calibri"/>
                <a:cs typeface="Calibri"/>
              </a:rPr>
              <a:t>Ich</a:t>
            </a:r>
            <a:endParaRPr sz="2700">
              <a:latin typeface="Calibri"/>
              <a:cs typeface="Calibri"/>
            </a:endParaRPr>
          </a:p>
          <a:p>
            <a:pPr marL="19050">
              <a:spcBef>
                <a:spcPts val="2768"/>
              </a:spcBef>
            </a:pPr>
            <a:r>
              <a:rPr sz="2700" spc="-38" dirty="0">
                <a:latin typeface="Calibri"/>
                <a:cs typeface="Calibri"/>
              </a:rPr>
              <a:t>Ich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3711863" y="6461024"/>
            <a:ext cx="1234440" cy="534353"/>
          </a:xfrm>
          <a:custGeom>
            <a:avLst/>
            <a:gdLst/>
            <a:ahLst/>
            <a:cxnLst/>
            <a:rect l="l" t="t" r="r" b="b"/>
            <a:pathLst>
              <a:path w="822960" h="356235">
                <a:moveTo>
                  <a:pt x="763626" y="0"/>
                </a:moveTo>
                <a:lnTo>
                  <a:pt x="59333" y="0"/>
                </a:lnTo>
                <a:lnTo>
                  <a:pt x="36238" y="4662"/>
                </a:lnTo>
                <a:lnTo>
                  <a:pt x="17378" y="17378"/>
                </a:lnTo>
                <a:lnTo>
                  <a:pt x="4662" y="36238"/>
                </a:lnTo>
                <a:lnTo>
                  <a:pt x="0" y="59333"/>
                </a:lnTo>
                <a:lnTo>
                  <a:pt x="0" y="296656"/>
                </a:lnTo>
                <a:lnTo>
                  <a:pt x="4662" y="319751"/>
                </a:lnTo>
                <a:lnTo>
                  <a:pt x="17378" y="338610"/>
                </a:lnTo>
                <a:lnTo>
                  <a:pt x="36238" y="351326"/>
                </a:lnTo>
                <a:lnTo>
                  <a:pt x="59333" y="355988"/>
                </a:lnTo>
                <a:lnTo>
                  <a:pt x="763626" y="355988"/>
                </a:lnTo>
                <a:lnTo>
                  <a:pt x="786721" y="351326"/>
                </a:lnTo>
                <a:lnTo>
                  <a:pt x="805581" y="338610"/>
                </a:lnTo>
                <a:lnTo>
                  <a:pt x="818297" y="319751"/>
                </a:lnTo>
                <a:lnTo>
                  <a:pt x="822960" y="296656"/>
                </a:lnTo>
                <a:lnTo>
                  <a:pt x="822960" y="59333"/>
                </a:lnTo>
                <a:lnTo>
                  <a:pt x="818297" y="36238"/>
                </a:lnTo>
                <a:lnTo>
                  <a:pt x="805581" y="17378"/>
                </a:lnTo>
                <a:lnTo>
                  <a:pt x="786721" y="4662"/>
                </a:lnTo>
                <a:lnTo>
                  <a:pt x="763626" y="0"/>
                </a:lnTo>
                <a:close/>
              </a:path>
            </a:pathLst>
          </a:custGeom>
          <a:solidFill>
            <a:srgbClr val="8FAADC"/>
          </a:solidFill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16" name="object 16"/>
          <p:cNvSpPr txBox="1"/>
          <p:nvPr/>
        </p:nvSpPr>
        <p:spPr>
          <a:xfrm>
            <a:off x="3978802" y="5718810"/>
            <a:ext cx="700088" cy="1209305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sz="2700" spc="-30" dirty="0">
                <a:latin typeface="Calibri"/>
                <a:cs typeface="Calibri"/>
              </a:rPr>
              <a:t>have</a:t>
            </a:r>
            <a:endParaRPr sz="2700">
              <a:latin typeface="Calibri"/>
              <a:cs typeface="Calibri"/>
            </a:endParaRPr>
          </a:p>
          <a:p>
            <a:pPr marL="19050">
              <a:spcBef>
                <a:spcPts val="2768"/>
              </a:spcBef>
            </a:pPr>
            <a:r>
              <a:rPr sz="2700" spc="-30" dirty="0">
                <a:latin typeface="Calibri"/>
                <a:cs typeface="Calibri"/>
              </a:rPr>
              <a:t>have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5250404" y="6461024"/>
            <a:ext cx="1234440" cy="534353"/>
          </a:xfrm>
          <a:custGeom>
            <a:avLst/>
            <a:gdLst/>
            <a:ahLst/>
            <a:cxnLst/>
            <a:rect l="l" t="t" r="r" b="b"/>
            <a:pathLst>
              <a:path w="822960" h="356235">
                <a:moveTo>
                  <a:pt x="763628" y="0"/>
                </a:moveTo>
                <a:lnTo>
                  <a:pt x="59333" y="0"/>
                </a:lnTo>
                <a:lnTo>
                  <a:pt x="36238" y="4662"/>
                </a:lnTo>
                <a:lnTo>
                  <a:pt x="17378" y="17378"/>
                </a:lnTo>
                <a:lnTo>
                  <a:pt x="4662" y="36238"/>
                </a:lnTo>
                <a:lnTo>
                  <a:pt x="0" y="59333"/>
                </a:lnTo>
                <a:lnTo>
                  <a:pt x="0" y="296656"/>
                </a:lnTo>
                <a:lnTo>
                  <a:pt x="4662" y="319751"/>
                </a:lnTo>
                <a:lnTo>
                  <a:pt x="17378" y="338610"/>
                </a:lnTo>
                <a:lnTo>
                  <a:pt x="36238" y="351326"/>
                </a:lnTo>
                <a:lnTo>
                  <a:pt x="59333" y="355988"/>
                </a:lnTo>
                <a:lnTo>
                  <a:pt x="763628" y="355988"/>
                </a:lnTo>
                <a:lnTo>
                  <a:pt x="786722" y="351326"/>
                </a:lnTo>
                <a:lnTo>
                  <a:pt x="805581" y="338610"/>
                </a:lnTo>
                <a:lnTo>
                  <a:pt x="818297" y="319751"/>
                </a:lnTo>
                <a:lnTo>
                  <a:pt x="822960" y="296656"/>
                </a:lnTo>
                <a:lnTo>
                  <a:pt x="822960" y="59333"/>
                </a:lnTo>
                <a:lnTo>
                  <a:pt x="818297" y="36238"/>
                </a:lnTo>
                <a:lnTo>
                  <a:pt x="805581" y="17378"/>
                </a:lnTo>
                <a:lnTo>
                  <a:pt x="786722" y="4662"/>
                </a:lnTo>
                <a:lnTo>
                  <a:pt x="763628" y="0"/>
                </a:lnTo>
                <a:close/>
              </a:path>
            </a:pathLst>
          </a:custGeom>
          <a:solidFill>
            <a:srgbClr val="8FAADC"/>
          </a:solidFill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18" name="object 18"/>
          <p:cNvSpPr txBox="1"/>
          <p:nvPr/>
        </p:nvSpPr>
        <p:spPr>
          <a:xfrm>
            <a:off x="5456859" y="5718810"/>
            <a:ext cx="821055" cy="1209305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sz="2700" spc="-15" dirty="0">
                <a:latin typeface="Calibri"/>
                <a:cs typeface="Calibri"/>
              </a:rPr>
              <a:t>einen</a:t>
            </a:r>
            <a:endParaRPr sz="2700">
              <a:latin typeface="Calibri"/>
              <a:cs typeface="Calibri"/>
            </a:endParaRPr>
          </a:p>
          <a:p>
            <a:pPr marL="19050">
              <a:spcBef>
                <a:spcPts val="2768"/>
              </a:spcBef>
            </a:pPr>
            <a:r>
              <a:rPr sz="2700" spc="-15" dirty="0">
                <a:latin typeface="Calibri"/>
                <a:cs typeface="Calibri"/>
              </a:rPr>
              <a:t>einen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6757527" y="6461024"/>
            <a:ext cx="1234440" cy="534353"/>
          </a:xfrm>
          <a:custGeom>
            <a:avLst/>
            <a:gdLst/>
            <a:ahLst/>
            <a:cxnLst/>
            <a:rect l="l" t="t" r="r" b="b"/>
            <a:pathLst>
              <a:path w="822960" h="356235">
                <a:moveTo>
                  <a:pt x="763628" y="0"/>
                </a:moveTo>
                <a:lnTo>
                  <a:pt x="59333" y="0"/>
                </a:lnTo>
                <a:lnTo>
                  <a:pt x="36238" y="4662"/>
                </a:lnTo>
                <a:lnTo>
                  <a:pt x="17378" y="17378"/>
                </a:lnTo>
                <a:lnTo>
                  <a:pt x="4662" y="36238"/>
                </a:lnTo>
                <a:lnTo>
                  <a:pt x="0" y="59333"/>
                </a:lnTo>
                <a:lnTo>
                  <a:pt x="0" y="296656"/>
                </a:lnTo>
                <a:lnTo>
                  <a:pt x="4662" y="319751"/>
                </a:lnTo>
                <a:lnTo>
                  <a:pt x="17378" y="338610"/>
                </a:lnTo>
                <a:lnTo>
                  <a:pt x="36238" y="351326"/>
                </a:lnTo>
                <a:lnTo>
                  <a:pt x="59333" y="355988"/>
                </a:lnTo>
                <a:lnTo>
                  <a:pt x="763628" y="355988"/>
                </a:lnTo>
                <a:lnTo>
                  <a:pt x="786722" y="351326"/>
                </a:lnTo>
                <a:lnTo>
                  <a:pt x="805581" y="338610"/>
                </a:lnTo>
                <a:lnTo>
                  <a:pt x="818297" y="319751"/>
                </a:lnTo>
                <a:lnTo>
                  <a:pt x="822959" y="296656"/>
                </a:lnTo>
                <a:lnTo>
                  <a:pt x="822959" y="59333"/>
                </a:lnTo>
                <a:lnTo>
                  <a:pt x="818297" y="36238"/>
                </a:lnTo>
                <a:lnTo>
                  <a:pt x="805581" y="17378"/>
                </a:lnTo>
                <a:lnTo>
                  <a:pt x="786722" y="4662"/>
                </a:lnTo>
                <a:lnTo>
                  <a:pt x="763628" y="0"/>
                </a:lnTo>
                <a:close/>
              </a:path>
            </a:pathLst>
          </a:custGeom>
          <a:solidFill>
            <a:srgbClr val="8FAADC"/>
          </a:solidFill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20" name="object 20"/>
          <p:cNvSpPr/>
          <p:nvPr/>
        </p:nvSpPr>
        <p:spPr>
          <a:xfrm>
            <a:off x="681437" y="6446615"/>
            <a:ext cx="1234440" cy="534353"/>
          </a:xfrm>
          <a:custGeom>
            <a:avLst/>
            <a:gdLst/>
            <a:ahLst/>
            <a:cxnLst/>
            <a:rect l="l" t="t" r="r" b="b"/>
            <a:pathLst>
              <a:path w="822960" h="356235">
                <a:moveTo>
                  <a:pt x="763627" y="0"/>
                </a:moveTo>
                <a:lnTo>
                  <a:pt x="59332" y="0"/>
                </a:lnTo>
                <a:lnTo>
                  <a:pt x="36237" y="4662"/>
                </a:lnTo>
                <a:lnTo>
                  <a:pt x="17378" y="17378"/>
                </a:lnTo>
                <a:lnTo>
                  <a:pt x="4662" y="36238"/>
                </a:lnTo>
                <a:lnTo>
                  <a:pt x="0" y="59333"/>
                </a:lnTo>
                <a:lnTo>
                  <a:pt x="0" y="296656"/>
                </a:lnTo>
                <a:lnTo>
                  <a:pt x="4662" y="319751"/>
                </a:lnTo>
                <a:lnTo>
                  <a:pt x="17378" y="338611"/>
                </a:lnTo>
                <a:lnTo>
                  <a:pt x="36237" y="351327"/>
                </a:lnTo>
                <a:lnTo>
                  <a:pt x="59332" y="355989"/>
                </a:lnTo>
                <a:lnTo>
                  <a:pt x="763627" y="355989"/>
                </a:lnTo>
                <a:lnTo>
                  <a:pt x="786722" y="351327"/>
                </a:lnTo>
                <a:lnTo>
                  <a:pt x="805581" y="338611"/>
                </a:lnTo>
                <a:lnTo>
                  <a:pt x="818297" y="319751"/>
                </a:lnTo>
                <a:lnTo>
                  <a:pt x="822959" y="296656"/>
                </a:lnTo>
                <a:lnTo>
                  <a:pt x="822959" y="59333"/>
                </a:lnTo>
                <a:lnTo>
                  <a:pt x="818297" y="36238"/>
                </a:lnTo>
                <a:lnTo>
                  <a:pt x="805581" y="17378"/>
                </a:lnTo>
                <a:lnTo>
                  <a:pt x="786722" y="4662"/>
                </a:lnTo>
                <a:lnTo>
                  <a:pt x="763627" y="0"/>
                </a:lnTo>
                <a:close/>
              </a:path>
            </a:pathLst>
          </a:custGeom>
          <a:solidFill>
            <a:srgbClr val="8FAADC"/>
          </a:solidFill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21" name="object 21"/>
          <p:cNvSpPr/>
          <p:nvPr/>
        </p:nvSpPr>
        <p:spPr>
          <a:xfrm>
            <a:off x="2219978" y="7293991"/>
            <a:ext cx="1234440" cy="534353"/>
          </a:xfrm>
          <a:custGeom>
            <a:avLst/>
            <a:gdLst/>
            <a:ahLst/>
            <a:cxnLst/>
            <a:rect l="l" t="t" r="r" b="b"/>
            <a:pathLst>
              <a:path w="822960" h="356235">
                <a:moveTo>
                  <a:pt x="763628" y="0"/>
                </a:moveTo>
                <a:lnTo>
                  <a:pt x="59333" y="0"/>
                </a:lnTo>
                <a:lnTo>
                  <a:pt x="36238" y="4662"/>
                </a:lnTo>
                <a:lnTo>
                  <a:pt x="17378" y="17377"/>
                </a:lnTo>
                <a:lnTo>
                  <a:pt x="4662" y="36237"/>
                </a:lnTo>
                <a:lnTo>
                  <a:pt x="0" y="59331"/>
                </a:lnTo>
                <a:lnTo>
                  <a:pt x="0" y="296656"/>
                </a:lnTo>
                <a:lnTo>
                  <a:pt x="4662" y="319751"/>
                </a:lnTo>
                <a:lnTo>
                  <a:pt x="17378" y="338610"/>
                </a:lnTo>
                <a:lnTo>
                  <a:pt x="36238" y="351325"/>
                </a:lnTo>
                <a:lnTo>
                  <a:pt x="59333" y="355988"/>
                </a:lnTo>
                <a:lnTo>
                  <a:pt x="763628" y="355988"/>
                </a:lnTo>
                <a:lnTo>
                  <a:pt x="786722" y="351325"/>
                </a:lnTo>
                <a:lnTo>
                  <a:pt x="805582" y="338610"/>
                </a:lnTo>
                <a:lnTo>
                  <a:pt x="818297" y="319751"/>
                </a:lnTo>
                <a:lnTo>
                  <a:pt x="822960" y="296656"/>
                </a:lnTo>
                <a:lnTo>
                  <a:pt x="822960" y="59331"/>
                </a:lnTo>
                <a:lnTo>
                  <a:pt x="818297" y="36237"/>
                </a:lnTo>
                <a:lnTo>
                  <a:pt x="805582" y="17377"/>
                </a:lnTo>
                <a:lnTo>
                  <a:pt x="786722" y="4662"/>
                </a:lnTo>
                <a:lnTo>
                  <a:pt x="763628" y="0"/>
                </a:lnTo>
                <a:close/>
              </a:path>
            </a:pathLst>
          </a:custGeom>
          <a:solidFill>
            <a:srgbClr val="8FAADC"/>
          </a:solidFill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22" name="object 22"/>
          <p:cNvSpPr txBox="1"/>
          <p:nvPr/>
        </p:nvSpPr>
        <p:spPr>
          <a:xfrm>
            <a:off x="2612169" y="7319011"/>
            <a:ext cx="449580" cy="43473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sz="2700" spc="-38" dirty="0">
                <a:latin typeface="Calibri"/>
                <a:cs typeface="Calibri"/>
              </a:rPr>
              <a:t>Ich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3711863" y="7293989"/>
            <a:ext cx="1234440" cy="534353"/>
          </a:xfrm>
          <a:custGeom>
            <a:avLst/>
            <a:gdLst/>
            <a:ahLst/>
            <a:cxnLst/>
            <a:rect l="l" t="t" r="r" b="b"/>
            <a:pathLst>
              <a:path w="822960" h="356235">
                <a:moveTo>
                  <a:pt x="763626" y="0"/>
                </a:moveTo>
                <a:lnTo>
                  <a:pt x="59333" y="0"/>
                </a:lnTo>
                <a:lnTo>
                  <a:pt x="36238" y="4662"/>
                </a:lnTo>
                <a:lnTo>
                  <a:pt x="17378" y="17378"/>
                </a:lnTo>
                <a:lnTo>
                  <a:pt x="4662" y="36237"/>
                </a:lnTo>
                <a:lnTo>
                  <a:pt x="0" y="59331"/>
                </a:lnTo>
                <a:lnTo>
                  <a:pt x="0" y="296656"/>
                </a:lnTo>
                <a:lnTo>
                  <a:pt x="4662" y="319751"/>
                </a:lnTo>
                <a:lnTo>
                  <a:pt x="17378" y="338610"/>
                </a:lnTo>
                <a:lnTo>
                  <a:pt x="36238" y="351326"/>
                </a:lnTo>
                <a:lnTo>
                  <a:pt x="59333" y="355988"/>
                </a:lnTo>
                <a:lnTo>
                  <a:pt x="763626" y="355988"/>
                </a:lnTo>
                <a:lnTo>
                  <a:pt x="786721" y="351326"/>
                </a:lnTo>
                <a:lnTo>
                  <a:pt x="805581" y="338610"/>
                </a:lnTo>
                <a:lnTo>
                  <a:pt x="818297" y="319751"/>
                </a:lnTo>
                <a:lnTo>
                  <a:pt x="822960" y="296656"/>
                </a:lnTo>
                <a:lnTo>
                  <a:pt x="822960" y="59331"/>
                </a:lnTo>
                <a:lnTo>
                  <a:pt x="818297" y="36237"/>
                </a:lnTo>
                <a:lnTo>
                  <a:pt x="805581" y="17378"/>
                </a:lnTo>
                <a:lnTo>
                  <a:pt x="786721" y="4662"/>
                </a:lnTo>
                <a:lnTo>
                  <a:pt x="763626" y="0"/>
                </a:lnTo>
                <a:close/>
              </a:path>
            </a:pathLst>
          </a:custGeom>
          <a:solidFill>
            <a:srgbClr val="8FAADC"/>
          </a:solidFill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24" name="object 24"/>
          <p:cNvSpPr txBox="1"/>
          <p:nvPr/>
        </p:nvSpPr>
        <p:spPr>
          <a:xfrm>
            <a:off x="3978802" y="7319011"/>
            <a:ext cx="700088" cy="43473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sz="2700" spc="-30" dirty="0">
                <a:latin typeface="Calibri"/>
                <a:cs typeface="Calibri"/>
              </a:rPr>
              <a:t>have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5250404" y="7293989"/>
            <a:ext cx="1234440" cy="534353"/>
          </a:xfrm>
          <a:custGeom>
            <a:avLst/>
            <a:gdLst/>
            <a:ahLst/>
            <a:cxnLst/>
            <a:rect l="l" t="t" r="r" b="b"/>
            <a:pathLst>
              <a:path w="822960" h="356235">
                <a:moveTo>
                  <a:pt x="763628" y="0"/>
                </a:moveTo>
                <a:lnTo>
                  <a:pt x="59333" y="0"/>
                </a:lnTo>
                <a:lnTo>
                  <a:pt x="36238" y="4662"/>
                </a:lnTo>
                <a:lnTo>
                  <a:pt x="17378" y="17378"/>
                </a:lnTo>
                <a:lnTo>
                  <a:pt x="4662" y="36237"/>
                </a:lnTo>
                <a:lnTo>
                  <a:pt x="0" y="59331"/>
                </a:lnTo>
                <a:lnTo>
                  <a:pt x="0" y="296656"/>
                </a:lnTo>
                <a:lnTo>
                  <a:pt x="4662" y="319751"/>
                </a:lnTo>
                <a:lnTo>
                  <a:pt x="17378" y="338610"/>
                </a:lnTo>
                <a:lnTo>
                  <a:pt x="36238" y="351326"/>
                </a:lnTo>
                <a:lnTo>
                  <a:pt x="59333" y="355988"/>
                </a:lnTo>
                <a:lnTo>
                  <a:pt x="763628" y="355988"/>
                </a:lnTo>
                <a:lnTo>
                  <a:pt x="786722" y="351326"/>
                </a:lnTo>
                <a:lnTo>
                  <a:pt x="805581" y="338610"/>
                </a:lnTo>
                <a:lnTo>
                  <a:pt x="818297" y="319751"/>
                </a:lnTo>
                <a:lnTo>
                  <a:pt x="822960" y="296656"/>
                </a:lnTo>
                <a:lnTo>
                  <a:pt x="822960" y="59331"/>
                </a:lnTo>
                <a:lnTo>
                  <a:pt x="818297" y="36237"/>
                </a:lnTo>
                <a:lnTo>
                  <a:pt x="805581" y="17378"/>
                </a:lnTo>
                <a:lnTo>
                  <a:pt x="786722" y="4662"/>
                </a:lnTo>
                <a:lnTo>
                  <a:pt x="763628" y="0"/>
                </a:lnTo>
                <a:close/>
              </a:path>
            </a:pathLst>
          </a:custGeom>
          <a:solidFill>
            <a:srgbClr val="8FAADC"/>
          </a:solidFill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26" name="object 26"/>
          <p:cNvSpPr txBox="1"/>
          <p:nvPr/>
        </p:nvSpPr>
        <p:spPr>
          <a:xfrm>
            <a:off x="5456859" y="7319011"/>
            <a:ext cx="821055" cy="43473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sz="2700" spc="-15" dirty="0">
                <a:latin typeface="Calibri"/>
                <a:cs typeface="Calibri"/>
              </a:rPr>
              <a:t>einen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6757527" y="7293989"/>
            <a:ext cx="1234440" cy="534353"/>
          </a:xfrm>
          <a:custGeom>
            <a:avLst/>
            <a:gdLst/>
            <a:ahLst/>
            <a:cxnLst/>
            <a:rect l="l" t="t" r="r" b="b"/>
            <a:pathLst>
              <a:path w="822960" h="356235">
                <a:moveTo>
                  <a:pt x="763628" y="0"/>
                </a:moveTo>
                <a:lnTo>
                  <a:pt x="59333" y="0"/>
                </a:lnTo>
                <a:lnTo>
                  <a:pt x="36238" y="4662"/>
                </a:lnTo>
                <a:lnTo>
                  <a:pt x="17378" y="17378"/>
                </a:lnTo>
                <a:lnTo>
                  <a:pt x="4662" y="36237"/>
                </a:lnTo>
                <a:lnTo>
                  <a:pt x="0" y="59331"/>
                </a:lnTo>
                <a:lnTo>
                  <a:pt x="0" y="296656"/>
                </a:lnTo>
                <a:lnTo>
                  <a:pt x="4662" y="319751"/>
                </a:lnTo>
                <a:lnTo>
                  <a:pt x="17378" y="338610"/>
                </a:lnTo>
                <a:lnTo>
                  <a:pt x="36238" y="351326"/>
                </a:lnTo>
                <a:lnTo>
                  <a:pt x="59333" y="355988"/>
                </a:lnTo>
                <a:lnTo>
                  <a:pt x="763628" y="355988"/>
                </a:lnTo>
                <a:lnTo>
                  <a:pt x="786722" y="351326"/>
                </a:lnTo>
                <a:lnTo>
                  <a:pt x="805581" y="338610"/>
                </a:lnTo>
                <a:lnTo>
                  <a:pt x="818297" y="319751"/>
                </a:lnTo>
                <a:lnTo>
                  <a:pt x="822959" y="296656"/>
                </a:lnTo>
                <a:lnTo>
                  <a:pt x="822959" y="59331"/>
                </a:lnTo>
                <a:lnTo>
                  <a:pt x="818297" y="36237"/>
                </a:lnTo>
                <a:lnTo>
                  <a:pt x="805581" y="17378"/>
                </a:lnTo>
                <a:lnTo>
                  <a:pt x="786722" y="4662"/>
                </a:lnTo>
                <a:lnTo>
                  <a:pt x="763628" y="0"/>
                </a:lnTo>
                <a:close/>
              </a:path>
            </a:pathLst>
          </a:custGeom>
          <a:solidFill>
            <a:srgbClr val="8FAADC"/>
          </a:solidFill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28" name="object 28"/>
          <p:cNvSpPr txBox="1"/>
          <p:nvPr/>
        </p:nvSpPr>
        <p:spPr>
          <a:xfrm>
            <a:off x="7011370" y="7319011"/>
            <a:ext cx="726758" cy="43473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sz="2700" spc="-15" dirty="0">
                <a:latin typeface="Calibri"/>
                <a:cs typeface="Calibri"/>
              </a:rPr>
              <a:t>apfel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8302854" y="7293989"/>
            <a:ext cx="1680210" cy="534353"/>
          </a:xfrm>
          <a:custGeom>
            <a:avLst/>
            <a:gdLst/>
            <a:ahLst/>
            <a:cxnLst/>
            <a:rect l="l" t="t" r="r" b="b"/>
            <a:pathLst>
              <a:path w="1120140" h="356235">
                <a:moveTo>
                  <a:pt x="1060283" y="0"/>
                </a:moveTo>
                <a:lnTo>
                  <a:pt x="59331" y="0"/>
                </a:lnTo>
                <a:lnTo>
                  <a:pt x="36237" y="4662"/>
                </a:lnTo>
                <a:lnTo>
                  <a:pt x="17378" y="17377"/>
                </a:lnTo>
                <a:lnTo>
                  <a:pt x="4662" y="36237"/>
                </a:lnTo>
                <a:lnTo>
                  <a:pt x="0" y="59331"/>
                </a:lnTo>
                <a:lnTo>
                  <a:pt x="0" y="296656"/>
                </a:lnTo>
                <a:lnTo>
                  <a:pt x="4662" y="319751"/>
                </a:lnTo>
                <a:lnTo>
                  <a:pt x="17378" y="338610"/>
                </a:lnTo>
                <a:lnTo>
                  <a:pt x="36237" y="351326"/>
                </a:lnTo>
                <a:lnTo>
                  <a:pt x="59331" y="355988"/>
                </a:lnTo>
                <a:lnTo>
                  <a:pt x="1060283" y="355988"/>
                </a:lnTo>
                <a:lnTo>
                  <a:pt x="1083377" y="351326"/>
                </a:lnTo>
                <a:lnTo>
                  <a:pt x="1102237" y="338610"/>
                </a:lnTo>
                <a:lnTo>
                  <a:pt x="1114952" y="319751"/>
                </a:lnTo>
                <a:lnTo>
                  <a:pt x="1119615" y="296656"/>
                </a:lnTo>
                <a:lnTo>
                  <a:pt x="1119615" y="59331"/>
                </a:lnTo>
                <a:lnTo>
                  <a:pt x="1114952" y="36237"/>
                </a:lnTo>
                <a:lnTo>
                  <a:pt x="1102237" y="17377"/>
                </a:lnTo>
                <a:lnTo>
                  <a:pt x="1083377" y="4662"/>
                </a:lnTo>
                <a:lnTo>
                  <a:pt x="1060283" y="0"/>
                </a:lnTo>
                <a:close/>
              </a:path>
            </a:pathLst>
          </a:custGeom>
          <a:solidFill>
            <a:srgbClr val="8FAADC"/>
          </a:solidFill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30" name="object 30"/>
          <p:cNvSpPr txBox="1"/>
          <p:nvPr/>
        </p:nvSpPr>
        <p:spPr>
          <a:xfrm>
            <a:off x="8483436" y="7319011"/>
            <a:ext cx="1318260" cy="43473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sz="2700" spc="-15" dirty="0">
                <a:latin typeface="Calibri"/>
                <a:cs typeface="Calibri"/>
              </a:rPr>
              <a:t>gegessen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681437" y="7279580"/>
            <a:ext cx="1234440" cy="534353"/>
          </a:xfrm>
          <a:custGeom>
            <a:avLst/>
            <a:gdLst/>
            <a:ahLst/>
            <a:cxnLst/>
            <a:rect l="l" t="t" r="r" b="b"/>
            <a:pathLst>
              <a:path w="822960" h="356235">
                <a:moveTo>
                  <a:pt x="763627" y="0"/>
                </a:moveTo>
                <a:lnTo>
                  <a:pt x="59332" y="0"/>
                </a:lnTo>
                <a:lnTo>
                  <a:pt x="36237" y="4662"/>
                </a:lnTo>
                <a:lnTo>
                  <a:pt x="17378" y="17378"/>
                </a:lnTo>
                <a:lnTo>
                  <a:pt x="4662" y="36238"/>
                </a:lnTo>
                <a:lnTo>
                  <a:pt x="0" y="59333"/>
                </a:lnTo>
                <a:lnTo>
                  <a:pt x="0" y="296656"/>
                </a:lnTo>
                <a:lnTo>
                  <a:pt x="4662" y="319751"/>
                </a:lnTo>
                <a:lnTo>
                  <a:pt x="17378" y="338611"/>
                </a:lnTo>
                <a:lnTo>
                  <a:pt x="36237" y="351327"/>
                </a:lnTo>
                <a:lnTo>
                  <a:pt x="59332" y="355989"/>
                </a:lnTo>
                <a:lnTo>
                  <a:pt x="763627" y="355989"/>
                </a:lnTo>
                <a:lnTo>
                  <a:pt x="786722" y="351327"/>
                </a:lnTo>
                <a:lnTo>
                  <a:pt x="805581" y="338611"/>
                </a:lnTo>
                <a:lnTo>
                  <a:pt x="818297" y="319751"/>
                </a:lnTo>
                <a:lnTo>
                  <a:pt x="822959" y="296656"/>
                </a:lnTo>
                <a:lnTo>
                  <a:pt x="822959" y="59333"/>
                </a:lnTo>
                <a:lnTo>
                  <a:pt x="818297" y="36238"/>
                </a:lnTo>
                <a:lnTo>
                  <a:pt x="805581" y="17378"/>
                </a:lnTo>
                <a:lnTo>
                  <a:pt x="786722" y="4662"/>
                </a:lnTo>
                <a:lnTo>
                  <a:pt x="763627" y="0"/>
                </a:lnTo>
                <a:close/>
              </a:path>
            </a:pathLst>
          </a:custGeom>
          <a:solidFill>
            <a:srgbClr val="8FAADC"/>
          </a:solidFill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32" name="object 32"/>
          <p:cNvSpPr/>
          <p:nvPr/>
        </p:nvSpPr>
        <p:spPr>
          <a:xfrm>
            <a:off x="681437" y="3244013"/>
            <a:ext cx="1234440" cy="534353"/>
          </a:xfrm>
          <a:custGeom>
            <a:avLst/>
            <a:gdLst/>
            <a:ahLst/>
            <a:cxnLst/>
            <a:rect l="l" t="t" r="r" b="b"/>
            <a:pathLst>
              <a:path w="822960" h="356235">
                <a:moveTo>
                  <a:pt x="763627" y="0"/>
                </a:moveTo>
                <a:lnTo>
                  <a:pt x="59332" y="0"/>
                </a:lnTo>
                <a:lnTo>
                  <a:pt x="36237" y="4662"/>
                </a:lnTo>
                <a:lnTo>
                  <a:pt x="17378" y="17377"/>
                </a:lnTo>
                <a:lnTo>
                  <a:pt x="4662" y="36237"/>
                </a:lnTo>
                <a:lnTo>
                  <a:pt x="0" y="59331"/>
                </a:lnTo>
                <a:lnTo>
                  <a:pt x="0" y="296655"/>
                </a:lnTo>
                <a:lnTo>
                  <a:pt x="4662" y="319750"/>
                </a:lnTo>
                <a:lnTo>
                  <a:pt x="17378" y="338610"/>
                </a:lnTo>
                <a:lnTo>
                  <a:pt x="36237" y="351325"/>
                </a:lnTo>
                <a:lnTo>
                  <a:pt x="59332" y="355988"/>
                </a:lnTo>
                <a:lnTo>
                  <a:pt x="763627" y="355988"/>
                </a:lnTo>
                <a:lnTo>
                  <a:pt x="786722" y="351325"/>
                </a:lnTo>
                <a:lnTo>
                  <a:pt x="805581" y="338610"/>
                </a:lnTo>
                <a:lnTo>
                  <a:pt x="818297" y="319750"/>
                </a:lnTo>
                <a:lnTo>
                  <a:pt x="822959" y="296655"/>
                </a:lnTo>
                <a:lnTo>
                  <a:pt x="822959" y="59331"/>
                </a:lnTo>
                <a:lnTo>
                  <a:pt x="818297" y="36237"/>
                </a:lnTo>
                <a:lnTo>
                  <a:pt x="805581" y="17377"/>
                </a:lnTo>
                <a:lnTo>
                  <a:pt x="786722" y="4662"/>
                </a:lnTo>
                <a:lnTo>
                  <a:pt x="763627" y="0"/>
                </a:lnTo>
                <a:close/>
              </a:path>
            </a:pathLst>
          </a:custGeom>
          <a:solidFill>
            <a:srgbClr val="8FAADC"/>
          </a:solidFill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33" name="object 33"/>
          <p:cNvSpPr/>
          <p:nvPr/>
        </p:nvSpPr>
        <p:spPr>
          <a:xfrm>
            <a:off x="2219978" y="4091387"/>
            <a:ext cx="1234440" cy="534353"/>
          </a:xfrm>
          <a:custGeom>
            <a:avLst/>
            <a:gdLst/>
            <a:ahLst/>
            <a:cxnLst/>
            <a:rect l="l" t="t" r="r" b="b"/>
            <a:pathLst>
              <a:path w="822960" h="356235">
                <a:moveTo>
                  <a:pt x="763628" y="0"/>
                </a:moveTo>
                <a:lnTo>
                  <a:pt x="59333" y="0"/>
                </a:lnTo>
                <a:lnTo>
                  <a:pt x="36238" y="4662"/>
                </a:lnTo>
                <a:lnTo>
                  <a:pt x="17378" y="17378"/>
                </a:lnTo>
                <a:lnTo>
                  <a:pt x="4662" y="36238"/>
                </a:lnTo>
                <a:lnTo>
                  <a:pt x="0" y="59333"/>
                </a:lnTo>
                <a:lnTo>
                  <a:pt x="0" y="296656"/>
                </a:lnTo>
                <a:lnTo>
                  <a:pt x="4662" y="319751"/>
                </a:lnTo>
                <a:lnTo>
                  <a:pt x="17378" y="338610"/>
                </a:lnTo>
                <a:lnTo>
                  <a:pt x="36238" y="351326"/>
                </a:lnTo>
                <a:lnTo>
                  <a:pt x="59333" y="355988"/>
                </a:lnTo>
                <a:lnTo>
                  <a:pt x="763628" y="355988"/>
                </a:lnTo>
                <a:lnTo>
                  <a:pt x="786722" y="351326"/>
                </a:lnTo>
                <a:lnTo>
                  <a:pt x="805582" y="338610"/>
                </a:lnTo>
                <a:lnTo>
                  <a:pt x="818297" y="319751"/>
                </a:lnTo>
                <a:lnTo>
                  <a:pt x="822960" y="296656"/>
                </a:lnTo>
                <a:lnTo>
                  <a:pt x="822960" y="59333"/>
                </a:lnTo>
                <a:lnTo>
                  <a:pt x="818297" y="36238"/>
                </a:lnTo>
                <a:lnTo>
                  <a:pt x="805582" y="17378"/>
                </a:lnTo>
                <a:lnTo>
                  <a:pt x="786722" y="4662"/>
                </a:lnTo>
                <a:lnTo>
                  <a:pt x="763628" y="0"/>
                </a:lnTo>
                <a:close/>
              </a:path>
            </a:pathLst>
          </a:custGeom>
          <a:solidFill>
            <a:srgbClr val="8FAADC"/>
          </a:solidFill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34" name="object 34"/>
          <p:cNvSpPr txBox="1"/>
          <p:nvPr/>
        </p:nvSpPr>
        <p:spPr>
          <a:xfrm>
            <a:off x="2612169" y="4114037"/>
            <a:ext cx="449580" cy="1209305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sz="2700" spc="-38" dirty="0">
                <a:latin typeface="Calibri"/>
                <a:cs typeface="Calibri"/>
              </a:rPr>
              <a:t>Ich</a:t>
            </a:r>
            <a:endParaRPr sz="2700">
              <a:latin typeface="Calibri"/>
              <a:cs typeface="Calibri"/>
            </a:endParaRPr>
          </a:p>
          <a:p>
            <a:pPr marL="19050">
              <a:spcBef>
                <a:spcPts val="2843"/>
              </a:spcBef>
            </a:pPr>
            <a:r>
              <a:rPr sz="2700" spc="-38" dirty="0">
                <a:latin typeface="Calibri"/>
                <a:cs typeface="Calibri"/>
              </a:rPr>
              <a:t>Ich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681437" y="4076978"/>
            <a:ext cx="1234440" cy="534353"/>
          </a:xfrm>
          <a:custGeom>
            <a:avLst/>
            <a:gdLst/>
            <a:ahLst/>
            <a:cxnLst/>
            <a:rect l="l" t="t" r="r" b="b"/>
            <a:pathLst>
              <a:path w="822960" h="356235">
                <a:moveTo>
                  <a:pt x="763627" y="0"/>
                </a:moveTo>
                <a:lnTo>
                  <a:pt x="59332" y="0"/>
                </a:lnTo>
                <a:lnTo>
                  <a:pt x="36237" y="4662"/>
                </a:lnTo>
                <a:lnTo>
                  <a:pt x="17378" y="17377"/>
                </a:lnTo>
                <a:lnTo>
                  <a:pt x="4662" y="36237"/>
                </a:lnTo>
                <a:lnTo>
                  <a:pt x="0" y="59331"/>
                </a:lnTo>
                <a:lnTo>
                  <a:pt x="0" y="296655"/>
                </a:lnTo>
                <a:lnTo>
                  <a:pt x="4662" y="319750"/>
                </a:lnTo>
                <a:lnTo>
                  <a:pt x="17378" y="338610"/>
                </a:lnTo>
                <a:lnTo>
                  <a:pt x="36237" y="351325"/>
                </a:lnTo>
                <a:lnTo>
                  <a:pt x="59332" y="355988"/>
                </a:lnTo>
                <a:lnTo>
                  <a:pt x="763627" y="355988"/>
                </a:lnTo>
                <a:lnTo>
                  <a:pt x="786722" y="351325"/>
                </a:lnTo>
                <a:lnTo>
                  <a:pt x="805581" y="338610"/>
                </a:lnTo>
                <a:lnTo>
                  <a:pt x="818297" y="319750"/>
                </a:lnTo>
                <a:lnTo>
                  <a:pt x="822959" y="296655"/>
                </a:lnTo>
                <a:lnTo>
                  <a:pt x="822959" y="59331"/>
                </a:lnTo>
                <a:lnTo>
                  <a:pt x="818297" y="36237"/>
                </a:lnTo>
                <a:lnTo>
                  <a:pt x="805581" y="17377"/>
                </a:lnTo>
                <a:lnTo>
                  <a:pt x="786722" y="4662"/>
                </a:lnTo>
                <a:lnTo>
                  <a:pt x="763627" y="0"/>
                </a:lnTo>
                <a:close/>
              </a:path>
            </a:pathLst>
          </a:custGeom>
          <a:solidFill>
            <a:srgbClr val="8FAADC"/>
          </a:solidFill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36" name="object 36"/>
          <p:cNvSpPr/>
          <p:nvPr/>
        </p:nvSpPr>
        <p:spPr>
          <a:xfrm>
            <a:off x="2219978" y="8087702"/>
            <a:ext cx="1234440" cy="534353"/>
          </a:xfrm>
          <a:custGeom>
            <a:avLst/>
            <a:gdLst/>
            <a:ahLst/>
            <a:cxnLst/>
            <a:rect l="l" t="t" r="r" b="b"/>
            <a:pathLst>
              <a:path w="822960" h="356235">
                <a:moveTo>
                  <a:pt x="763628" y="0"/>
                </a:moveTo>
                <a:lnTo>
                  <a:pt x="59333" y="0"/>
                </a:lnTo>
                <a:lnTo>
                  <a:pt x="36238" y="4662"/>
                </a:lnTo>
                <a:lnTo>
                  <a:pt x="17378" y="17377"/>
                </a:lnTo>
                <a:lnTo>
                  <a:pt x="4662" y="36237"/>
                </a:lnTo>
                <a:lnTo>
                  <a:pt x="0" y="59331"/>
                </a:lnTo>
                <a:lnTo>
                  <a:pt x="0" y="296655"/>
                </a:lnTo>
                <a:lnTo>
                  <a:pt x="4662" y="319750"/>
                </a:lnTo>
                <a:lnTo>
                  <a:pt x="17378" y="338610"/>
                </a:lnTo>
                <a:lnTo>
                  <a:pt x="36238" y="351325"/>
                </a:lnTo>
                <a:lnTo>
                  <a:pt x="59333" y="355988"/>
                </a:lnTo>
                <a:lnTo>
                  <a:pt x="763628" y="355988"/>
                </a:lnTo>
                <a:lnTo>
                  <a:pt x="786722" y="351325"/>
                </a:lnTo>
                <a:lnTo>
                  <a:pt x="805582" y="338610"/>
                </a:lnTo>
                <a:lnTo>
                  <a:pt x="818297" y="319750"/>
                </a:lnTo>
                <a:lnTo>
                  <a:pt x="822960" y="296655"/>
                </a:lnTo>
                <a:lnTo>
                  <a:pt x="822960" y="59331"/>
                </a:lnTo>
                <a:lnTo>
                  <a:pt x="818297" y="36237"/>
                </a:lnTo>
                <a:lnTo>
                  <a:pt x="805582" y="17377"/>
                </a:lnTo>
                <a:lnTo>
                  <a:pt x="786722" y="4662"/>
                </a:lnTo>
                <a:lnTo>
                  <a:pt x="763628" y="0"/>
                </a:lnTo>
                <a:close/>
              </a:path>
            </a:pathLst>
          </a:custGeom>
          <a:solidFill>
            <a:srgbClr val="8FAADC"/>
          </a:solidFill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37" name="object 37"/>
          <p:cNvSpPr txBox="1"/>
          <p:nvPr/>
        </p:nvSpPr>
        <p:spPr>
          <a:xfrm>
            <a:off x="2612169" y="8109967"/>
            <a:ext cx="449580" cy="43473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sz="2700" spc="-38" dirty="0">
                <a:latin typeface="Calibri"/>
                <a:cs typeface="Calibri"/>
              </a:rPr>
              <a:t>Ich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3711863" y="8087701"/>
            <a:ext cx="1234440" cy="534353"/>
          </a:xfrm>
          <a:custGeom>
            <a:avLst/>
            <a:gdLst/>
            <a:ahLst/>
            <a:cxnLst/>
            <a:rect l="l" t="t" r="r" b="b"/>
            <a:pathLst>
              <a:path w="822960" h="356235">
                <a:moveTo>
                  <a:pt x="763626" y="0"/>
                </a:moveTo>
                <a:lnTo>
                  <a:pt x="59333" y="0"/>
                </a:lnTo>
                <a:lnTo>
                  <a:pt x="36238" y="4662"/>
                </a:lnTo>
                <a:lnTo>
                  <a:pt x="17378" y="17377"/>
                </a:lnTo>
                <a:lnTo>
                  <a:pt x="4662" y="36237"/>
                </a:lnTo>
                <a:lnTo>
                  <a:pt x="0" y="59331"/>
                </a:lnTo>
                <a:lnTo>
                  <a:pt x="0" y="296656"/>
                </a:lnTo>
                <a:lnTo>
                  <a:pt x="4662" y="319751"/>
                </a:lnTo>
                <a:lnTo>
                  <a:pt x="17378" y="338610"/>
                </a:lnTo>
                <a:lnTo>
                  <a:pt x="36238" y="351325"/>
                </a:lnTo>
                <a:lnTo>
                  <a:pt x="59333" y="355988"/>
                </a:lnTo>
                <a:lnTo>
                  <a:pt x="763626" y="355988"/>
                </a:lnTo>
                <a:lnTo>
                  <a:pt x="786721" y="351325"/>
                </a:lnTo>
                <a:lnTo>
                  <a:pt x="805581" y="338610"/>
                </a:lnTo>
                <a:lnTo>
                  <a:pt x="818297" y="319751"/>
                </a:lnTo>
                <a:lnTo>
                  <a:pt x="822960" y="296656"/>
                </a:lnTo>
                <a:lnTo>
                  <a:pt x="822960" y="59331"/>
                </a:lnTo>
                <a:lnTo>
                  <a:pt x="818297" y="36237"/>
                </a:lnTo>
                <a:lnTo>
                  <a:pt x="805581" y="17377"/>
                </a:lnTo>
                <a:lnTo>
                  <a:pt x="786721" y="4662"/>
                </a:lnTo>
                <a:lnTo>
                  <a:pt x="763626" y="0"/>
                </a:lnTo>
                <a:close/>
              </a:path>
            </a:pathLst>
          </a:custGeom>
          <a:solidFill>
            <a:srgbClr val="8FAADC"/>
          </a:solidFill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39" name="object 39"/>
          <p:cNvSpPr txBox="1"/>
          <p:nvPr/>
        </p:nvSpPr>
        <p:spPr>
          <a:xfrm>
            <a:off x="3978802" y="8109967"/>
            <a:ext cx="700088" cy="43473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sz="2700" spc="-30" dirty="0">
                <a:latin typeface="Calibri"/>
                <a:cs typeface="Calibri"/>
              </a:rPr>
              <a:t>have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5250404" y="8087701"/>
            <a:ext cx="1234440" cy="534353"/>
          </a:xfrm>
          <a:custGeom>
            <a:avLst/>
            <a:gdLst/>
            <a:ahLst/>
            <a:cxnLst/>
            <a:rect l="l" t="t" r="r" b="b"/>
            <a:pathLst>
              <a:path w="822960" h="356235">
                <a:moveTo>
                  <a:pt x="763628" y="0"/>
                </a:moveTo>
                <a:lnTo>
                  <a:pt x="59333" y="0"/>
                </a:lnTo>
                <a:lnTo>
                  <a:pt x="36238" y="4662"/>
                </a:lnTo>
                <a:lnTo>
                  <a:pt x="17378" y="17377"/>
                </a:lnTo>
                <a:lnTo>
                  <a:pt x="4662" y="36237"/>
                </a:lnTo>
                <a:lnTo>
                  <a:pt x="0" y="59331"/>
                </a:lnTo>
                <a:lnTo>
                  <a:pt x="0" y="296656"/>
                </a:lnTo>
                <a:lnTo>
                  <a:pt x="4662" y="319751"/>
                </a:lnTo>
                <a:lnTo>
                  <a:pt x="17378" y="338610"/>
                </a:lnTo>
                <a:lnTo>
                  <a:pt x="36238" y="351325"/>
                </a:lnTo>
                <a:lnTo>
                  <a:pt x="59333" y="355988"/>
                </a:lnTo>
                <a:lnTo>
                  <a:pt x="763628" y="355988"/>
                </a:lnTo>
                <a:lnTo>
                  <a:pt x="786722" y="351325"/>
                </a:lnTo>
                <a:lnTo>
                  <a:pt x="805581" y="338610"/>
                </a:lnTo>
                <a:lnTo>
                  <a:pt x="818297" y="319751"/>
                </a:lnTo>
                <a:lnTo>
                  <a:pt x="822960" y="296656"/>
                </a:lnTo>
                <a:lnTo>
                  <a:pt x="822960" y="59331"/>
                </a:lnTo>
                <a:lnTo>
                  <a:pt x="818297" y="36237"/>
                </a:lnTo>
                <a:lnTo>
                  <a:pt x="805581" y="17377"/>
                </a:lnTo>
                <a:lnTo>
                  <a:pt x="786722" y="4662"/>
                </a:lnTo>
                <a:lnTo>
                  <a:pt x="763628" y="0"/>
                </a:lnTo>
                <a:close/>
              </a:path>
            </a:pathLst>
          </a:custGeom>
          <a:solidFill>
            <a:srgbClr val="8FAADC"/>
          </a:solidFill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41" name="object 41"/>
          <p:cNvSpPr txBox="1"/>
          <p:nvPr/>
        </p:nvSpPr>
        <p:spPr>
          <a:xfrm>
            <a:off x="5456859" y="8109967"/>
            <a:ext cx="821055" cy="43473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sz="2700" spc="-15" dirty="0">
                <a:latin typeface="Calibri"/>
                <a:cs typeface="Calibri"/>
              </a:rPr>
              <a:t>einen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6757527" y="8087701"/>
            <a:ext cx="1234440" cy="534353"/>
          </a:xfrm>
          <a:custGeom>
            <a:avLst/>
            <a:gdLst/>
            <a:ahLst/>
            <a:cxnLst/>
            <a:rect l="l" t="t" r="r" b="b"/>
            <a:pathLst>
              <a:path w="822960" h="356235">
                <a:moveTo>
                  <a:pt x="763628" y="0"/>
                </a:moveTo>
                <a:lnTo>
                  <a:pt x="59333" y="0"/>
                </a:lnTo>
                <a:lnTo>
                  <a:pt x="36238" y="4662"/>
                </a:lnTo>
                <a:lnTo>
                  <a:pt x="17378" y="17377"/>
                </a:lnTo>
                <a:lnTo>
                  <a:pt x="4662" y="36237"/>
                </a:lnTo>
                <a:lnTo>
                  <a:pt x="0" y="59331"/>
                </a:lnTo>
                <a:lnTo>
                  <a:pt x="0" y="296656"/>
                </a:lnTo>
                <a:lnTo>
                  <a:pt x="4662" y="319751"/>
                </a:lnTo>
                <a:lnTo>
                  <a:pt x="17378" y="338610"/>
                </a:lnTo>
                <a:lnTo>
                  <a:pt x="36238" y="351325"/>
                </a:lnTo>
                <a:lnTo>
                  <a:pt x="59333" y="355988"/>
                </a:lnTo>
                <a:lnTo>
                  <a:pt x="763628" y="355988"/>
                </a:lnTo>
                <a:lnTo>
                  <a:pt x="786722" y="351325"/>
                </a:lnTo>
                <a:lnTo>
                  <a:pt x="805581" y="338610"/>
                </a:lnTo>
                <a:lnTo>
                  <a:pt x="818297" y="319751"/>
                </a:lnTo>
                <a:lnTo>
                  <a:pt x="822959" y="296656"/>
                </a:lnTo>
                <a:lnTo>
                  <a:pt x="822959" y="59331"/>
                </a:lnTo>
                <a:lnTo>
                  <a:pt x="818297" y="36237"/>
                </a:lnTo>
                <a:lnTo>
                  <a:pt x="805581" y="17377"/>
                </a:lnTo>
                <a:lnTo>
                  <a:pt x="786722" y="4662"/>
                </a:lnTo>
                <a:lnTo>
                  <a:pt x="763628" y="0"/>
                </a:lnTo>
                <a:close/>
              </a:path>
            </a:pathLst>
          </a:custGeom>
          <a:solidFill>
            <a:srgbClr val="8FAADC"/>
          </a:solidFill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43" name="object 43"/>
          <p:cNvSpPr txBox="1"/>
          <p:nvPr/>
        </p:nvSpPr>
        <p:spPr>
          <a:xfrm>
            <a:off x="7011370" y="8109967"/>
            <a:ext cx="726758" cy="43473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sz="2700" spc="-15" dirty="0">
                <a:latin typeface="Calibri"/>
                <a:cs typeface="Calibri"/>
              </a:rPr>
              <a:t>apfel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8302854" y="8087701"/>
            <a:ext cx="1680210" cy="534353"/>
          </a:xfrm>
          <a:custGeom>
            <a:avLst/>
            <a:gdLst/>
            <a:ahLst/>
            <a:cxnLst/>
            <a:rect l="l" t="t" r="r" b="b"/>
            <a:pathLst>
              <a:path w="1120140" h="356235">
                <a:moveTo>
                  <a:pt x="1060283" y="0"/>
                </a:moveTo>
                <a:lnTo>
                  <a:pt x="59331" y="0"/>
                </a:lnTo>
                <a:lnTo>
                  <a:pt x="36237" y="4662"/>
                </a:lnTo>
                <a:lnTo>
                  <a:pt x="17378" y="17377"/>
                </a:lnTo>
                <a:lnTo>
                  <a:pt x="4662" y="36237"/>
                </a:lnTo>
                <a:lnTo>
                  <a:pt x="0" y="59331"/>
                </a:lnTo>
                <a:lnTo>
                  <a:pt x="0" y="296656"/>
                </a:lnTo>
                <a:lnTo>
                  <a:pt x="4662" y="319751"/>
                </a:lnTo>
                <a:lnTo>
                  <a:pt x="17378" y="338610"/>
                </a:lnTo>
                <a:lnTo>
                  <a:pt x="36237" y="351326"/>
                </a:lnTo>
                <a:lnTo>
                  <a:pt x="59331" y="355988"/>
                </a:lnTo>
                <a:lnTo>
                  <a:pt x="1060283" y="355988"/>
                </a:lnTo>
                <a:lnTo>
                  <a:pt x="1083377" y="351326"/>
                </a:lnTo>
                <a:lnTo>
                  <a:pt x="1102237" y="338610"/>
                </a:lnTo>
                <a:lnTo>
                  <a:pt x="1114952" y="319751"/>
                </a:lnTo>
                <a:lnTo>
                  <a:pt x="1119615" y="296656"/>
                </a:lnTo>
                <a:lnTo>
                  <a:pt x="1119615" y="59331"/>
                </a:lnTo>
                <a:lnTo>
                  <a:pt x="1114952" y="36237"/>
                </a:lnTo>
                <a:lnTo>
                  <a:pt x="1102237" y="17377"/>
                </a:lnTo>
                <a:lnTo>
                  <a:pt x="1083377" y="4662"/>
                </a:lnTo>
                <a:lnTo>
                  <a:pt x="1060283" y="0"/>
                </a:lnTo>
                <a:close/>
              </a:path>
            </a:pathLst>
          </a:custGeom>
          <a:solidFill>
            <a:srgbClr val="8FAADC"/>
          </a:solidFill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45" name="object 45"/>
          <p:cNvSpPr txBox="1"/>
          <p:nvPr/>
        </p:nvSpPr>
        <p:spPr>
          <a:xfrm>
            <a:off x="8483436" y="8109967"/>
            <a:ext cx="1318260" cy="43473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sz="2700" spc="-15" dirty="0">
                <a:latin typeface="Calibri"/>
                <a:cs typeface="Calibri"/>
              </a:rPr>
              <a:t>gegessen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10293164" y="8087701"/>
            <a:ext cx="1234440" cy="534353"/>
          </a:xfrm>
          <a:custGeom>
            <a:avLst/>
            <a:gdLst/>
            <a:ahLst/>
            <a:cxnLst/>
            <a:rect l="l" t="t" r="r" b="b"/>
            <a:pathLst>
              <a:path w="822959" h="356235">
                <a:moveTo>
                  <a:pt x="763626" y="0"/>
                </a:moveTo>
                <a:lnTo>
                  <a:pt x="59333" y="0"/>
                </a:lnTo>
                <a:lnTo>
                  <a:pt x="36238" y="4662"/>
                </a:lnTo>
                <a:lnTo>
                  <a:pt x="17378" y="17377"/>
                </a:lnTo>
                <a:lnTo>
                  <a:pt x="4662" y="36237"/>
                </a:lnTo>
                <a:lnTo>
                  <a:pt x="0" y="59331"/>
                </a:lnTo>
                <a:lnTo>
                  <a:pt x="0" y="296656"/>
                </a:lnTo>
                <a:lnTo>
                  <a:pt x="4662" y="319751"/>
                </a:lnTo>
                <a:lnTo>
                  <a:pt x="17378" y="338610"/>
                </a:lnTo>
                <a:lnTo>
                  <a:pt x="36238" y="351325"/>
                </a:lnTo>
                <a:lnTo>
                  <a:pt x="59333" y="355988"/>
                </a:lnTo>
                <a:lnTo>
                  <a:pt x="763626" y="355988"/>
                </a:lnTo>
                <a:lnTo>
                  <a:pt x="786721" y="351325"/>
                </a:lnTo>
                <a:lnTo>
                  <a:pt x="805581" y="338610"/>
                </a:lnTo>
                <a:lnTo>
                  <a:pt x="818297" y="319751"/>
                </a:lnTo>
                <a:lnTo>
                  <a:pt x="822959" y="296656"/>
                </a:lnTo>
                <a:lnTo>
                  <a:pt x="822959" y="59331"/>
                </a:lnTo>
                <a:lnTo>
                  <a:pt x="818297" y="36237"/>
                </a:lnTo>
                <a:lnTo>
                  <a:pt x="805581" y="17377"/>
                </a:lnTo>
                <a:lnTo>
                  <a:pt x="786721" y="4662"/>
                </a:lnTo>
                <a:lnTo>
                  <a:pt x="763626" y="0"/>
                </a:lnTo>
                <a:close/>
              </a:path>
            </a:pathLst>
          </a:custGeom>
          <a:solidFill>
            <a:srgbClr val="8FAADC"/>
          </a:solidFill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47" name="object 47"/>
          <p:cNvSpPr/>
          <p:nvPr/>
        </p:nvSpPr>
        <p:spPr>
          <a:xfrm>
            <a:off x="681437" y="8073290"/>
            <a:ext cx="1234440" cy="534353"/>
          </a:xfrm>
          <a:custGeom>
            <a:avLst/>
            <a:gdLst/>
            <a:ahLst/>
            <a:cxnLst/>
            <a:rect l="l" t="t" r="r" b="b"/>
            <a:pathLst>
              <a:path w="822960" h="356235">
                <a:moveTo>
                  <a:pt x="763627" y="0"/>
                </a:moveTo>
                <a:lnTo>
                  <a:pt x="59332" y="0"/>
                </a:lnTo>
                <a:lnTo>
                  <a:pt x="36237" y="4662"/>
                </a:lnTo>
                <a:lnTo>
                  <a:pt x="17378" y="17377"/>
                </a:lnTo>
                <a:lnTo>
                  <a:pt x="4662" y="36237"/>
                </a:lnTo>
                <a:lnTo>
                  <a:pt x="0" y="59331"/>
                </a:lnTo>
                <a:lnTo>
                  <a:pt x="0" y="296656"/>
                </a:lnTo>
                <a:lnTo>
                  <a:pt x="4662" y="319751"/>
                </a:lnTo>
                <a:lnTo>
                  <a:pt x="17378" y="338610"/>
                </a:lnTo>
                <a:lnTo>
                  <a:pt x="36237" y="351326"/>
                </a:lnTo>
                <a:lnTo>
                  <a:pt x="59332" y="355988"/>
                </a:lnTo>
                <a:lnTo>
                  <a:pt x="763627" y="355988"/>
                </a:lnTo>
                <a:lnTo>
                  <a:pt x="786722" y="351326"/>
                </a:lnTo>
                <a:lnTo>
                  <a:pt x="805581" y="338610"/>
                </a:lnTo>
                <a:lnTo>
                  <a:pt x="818297" y="319751"/>
                </a:lnTo>
                <a:lnTo>
                  <a:pt x="822959" y="296656"/>
                </a:lnTo>
                <a:lnTo>
                  <a:pt x="822959" y="59331"/>
                </a:lnTo>
                <a:lnTo>
                  <a:pt x="818297" y="36237"/>
                </a:lnTo>
                <a:lnTo>
                  <a:pt x="805581" y="17377"/>
                </a:lnTo>
                <a:lnTo>
                  <a:pt x="786722" y="4662"/>
                </a:lnTo>
                <a:lnTo>
                  <a:pt x="763627" y="0"/>
                </a:lnTo>
                <a:close/>
              </a:path>
            </a:pathLst>
          </a:custGeom>
          <a:solidFill>
            <a:srgbClr val="8FAADC"/>
          </a:solidFill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48" name="object 48"/>
          <p:cNvSpPr txBox="1"/>
          <p:nvPr/>
        </p:nvSpPr>
        <p:spPr>
          <a:xfrm>
            <a:off x="337106" y="4077462"/>
            <a:ext cx="212408" cy="43473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sz="2700" spc="-75" dirty="0">
                <a:latin typeface="Calibri"/>
                <a:cs typeface="Calibri"/>
              </a:rPr>
              <a:t>2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347020" y="4859273"/>
            <a:ext cx="212408" cy="43473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sz="2700" spc="-75" dirty="0">
                <a:latin typeface="Calibri"/>
                <a:cs typeface="Calibri"/>
              </a:rPr>
              <a:t>3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336386" y="5700521"/>
            <a:ext cx="212408" cy="43473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sz="2700" spc="-75" dirty="0">
                <a:latin typeface="Calibri"/>
                <a:cs typeface="Calibri"/>
              </a:rPr>
              <a:t>4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315839" y="7305293"/>
            <a:ext cx="212408" cy="43473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sz="2700" spc="-75" dirty="0">
                <a:latin typeface="Calibri"/>
                <a:cs typeface="Calibri"/>
              </a:rPr>
              <a:t>6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336386" y="3243833"/>
            <a:ext cx="1385888" cy="5354030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  <a:tabLst>
                <a:tab pos="557213" algn="l"/>
              </a:tabLst>
            </a:pPr>
            <a:r>
              <a:rPr sz="2700" spc="-75" dirty="0">
                <a:latin typeface="Calibri"/>
                <a:cs typeface="Calibri"/>
              </a:rPr>
              <a:t>1</a:t>
            </a:r>
            <a:r>
              <a:rPr sz="2700" dirty="0">
                <a:latin typeface="Calibri"/>
                <a:cs typeface="Calibri"/>
              </a:rPr>
              <a:t>	</a:t>
            </a:r>
            <a:r>
              <a:rPr sz="2700" spc="-15" dirty="0">
                <a:latin typeface="Calibri"/>
                <a:cs typeface="Calibri"/>
              </a:rPr>
              <a:t>&lt;sos</a:t>
            </a:r>
            <a:r>
              <a:rPr sz="3000" spc="-15" dirty="0">
                <a:latin typeface="Calibri"/>
                <a:cs typeface="Calibri"/>
              </a:rPr>
              <a:t>&gt;</a:t>
            </a:r>
            <a:endParaRPr sz="3000">
              <a:latin typeface="Calibri"/>
              <a:cs typeface="Calibri"/>
            </a:endParaRPr>
          </a:p>
          <a:p>
            <a:pPr marL="557213">
              <a:spcBef>
                <a:spcPts val="2946"/>
              </a:spcBef>
            </a:pPr>
            <a:r>
              <a:rPr sz="2700" spc="-15" dirty="0">
                <a:latin typeface="Calibri"/>
                <a:cs typeface="Calibri"/>
              </a:rPr>
              <a:t>&lt;sos</a:t>
            </a:r>
            <a:r>
              <a:rPr sz="3000" spc="-15" dirty="0">
                <a:latin typeface="Calibri"/>
                <a:cs typeface="Calibri"/>
              </a:rPr>
              <a:t>&gt;</a:t>
            </a:r>
            <a:endParaRPr sz="3000">
              <a:latin typeface="Calibri"/>
              <a:cs typeface="Calibri"/>
            </a:endParaRPr>
          </a:p>
          <a:p>
            <a:pPr marL="557213">
              <a:spcBef>
                <a:spcPts val="2483"/>
              </a:spcBef>
            </a:pPr>
            <a:r>
              <a:rPr sz="2700" spc="-15" dirty="0">
                <a:latin typeface="Calibri"/>
                <a:cs typeface="Calibri"/>
              </a:rPr>
              <a:t>&lt;sos</a:t>
            </a:r>
            <a:r>
              <a:rPr sz="3000" spc="-15" dirty="0">
                <a:latin typeface="Calibri"/>
                <a:cs typeface="Calibri"/>
              </a:rPr>
              <a:t>&gt;</a:t>
            </a:r>
            <a:endParaRPr sz="3000">
              <a:latin typeface="Calibri"/>
              <a:cs typeface="Calibri"/>
            </a:endParaRPr>
          </a:p>
          <a:p>
            <a:pPr marL="557213">
              <a:spcBef>
                <a:spcPts val="2955"/>
              </a:spcBef>
            </a:pPr>
            <a:r>
              <a:rPr sz="2700" spc="-15" dirty="0">
                <a:latin typeface="Calibri"/>
                <a:cs typeface="Calibri"/>
              </a:rPr>
              <a:t>&lt;sos</a:t>
            </a:r>
            <a:r>
              <a:rPr sz="3000" spc="-15" dirty="0">
                <a:latin typeface="Calibri"/>
                <a:cs typeface="Calibri"/>
              </a:rPr>
              <a:t>&gt;</a:t>
            </a:r>
            <a:endParaRPr sz="3000">
              <a:latin typeface="Calibri"/>
              <a:cs typeface="Calibri"/>
            </a:endParaRPr>
          </a:p>
          <a:p>
            <a:pPr marL="19050">
              <a:spcBef>
                <a:spcPts val="2453"/>
              </a:spcBef>
              <a:tabLst>
                <a:tab pos="557213" algn="l"/>
              </a:tabLst>
            </a:pPr>
            <a:r>
              <a:rPr sz="4050" spc="-113" baseline="1543" dirty="0">
                <a:latin typeface="Calibri"/>
                <a:cs typeface="Calibri"/>
              </a:rPr>
              <a:t>5</a:t>
            </a:r>
            <a:r>
              <a:rPr sz="4050" baseline="1543" dirty="0">
                <a:latin typeface="Calibri"/>
                <a:cs typeface="Calibri"/>
              </a:rPr>
              <a:t>	</a:t>
            </a:r>
            <a:r>
              <a:rPr sz="2700" spc="-15" dirty="0">
                <a:latin typeface="Calibri"/>
                <a:cs typeface="Calibri"/>
              </a:rPr>
              <a:t>&lt;sos</a:t>
            </a:r>
            <a:r>
              <a:rPr sz="3000" spc="-15" dirty="0">
                <a:latin typeface="Calibri"/>
                <a:cs typeface="Calibri"/>
              </a:rPr>
              <a:t>&gt;</a:t>
            </a:r>
            <a:endParaRPr sz="3000">
              <a:latin typeface="Calibri"/>
              <a:cs typeface="Calibri"/>
            </a:endParaRPr>
          </a:p>
          <a:p>
            <a:pPr marL="557213">
              <a:spcBef>
                <a:spcPts val="2946"/>
              </a:spcBef>
            </a:pPr>
            <a:r>
              <a:rPr sz="2700" spc="-15" dirty="0">
                <a:latin typeface="Calibri"/>
                <a:cs typeface="Calibri"/>
              </a:rPr>
              <a:t>&lt;sos</a:t>
            </a:r>
            <a:r>
              <a:rPr sz="3000" spc="-15" dirty="0">
                <a:latin typeface="Calibri"/>
                <a:cs typeface="Calibri"/>
              </a:rPr>
              <a:t>&gt;</a:t>
            </a:r>
            <a:endParaRPr sz="3000">
              <a:latin typeface="Calibri"/>
              <a:cs typeface="Calibri"/>
            </a:endParaRPr>
          </a:p>
          <a:p>
            <a:pPr marL="29528">
              <a:spcBef>
                <a:spcPts val="2633"/>
              </a:spcBef>
              <a:tabLst>
                <a:tab pos="557213" algn="l"/>
              </a:tabLst>
            </a:pPr>
            <a:r>
              <a:rPr sz="2700" spc="-75" dirty="0">
                <a:latin typeface="Calibri"/>
                <a:cs typeface="Calibri"/>
              </a:rPr>
              <a:t>7</a:t>
            </a:r>
            <a:r>
              <a:rPr sz="2700" dirty="0">
                <a:latin typeface="Calibri"/>
                <a:cs typeface="Calibri"/>
              </a:rPr>
              <a:t>	</a:t>
            </a:r>
            <a:r>
              <a:rPr sz="2700" spc="-15" dirty="0">
                <a:latin typeface="Calibri"/>
                <a:cs typeface="Calibri"/>
              </a:rPr>
              <a:t>&lt;sos</a:t>
            </a:r>
            <a:r>
              <a:rPr sz="3000" spc="-15" dirty="0">
                <a:latin typeface="Calibri"/>
                <a:cs typeface="Calibri"/>
              </a:rPr>
              <a:t>&gt;</a:t>
            </a:r>
            <a:endParaRPr sz="3000">
              <a:latin typeface="Calibri"/>
              <a:cs typeface="Calibri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5861186" y="1808226"/>
            <a:ext cx="7348538" cy="480901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sz="3000" dirty="0">
                <a:solidFill>
                  <a:srgbClr val="FF0000"/>
                </a:solidFill>
                <a:latin typeface="Calibri"/>
                <a:cs typeface="Calibri"/>
              </a:rPr>
              <a:t>Decoding</a:t>
            </a:r>
            <a:r>
              <a:rPr sz="3000" spc="113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FF0000"/>
                </a:solidFill>
                <a:latin typeface="Calibri"/>
                <a:cs typeface="Calibri"/>
              </a:rPr>
              <a:t>step</a:t>
            </a:r>
            <a:r>
              <a:rPr sz="3000" spc="13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FF0000"/>
                </a:solidFill>
                <a:latin typeface="Calibri"/>
                <a:cs typeface="Calibri"/>
              </a:rPr>
              <a:t>by</a:t>
            </a:r>
            <a:r>
              <a:rPr sz="3000" spc="13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FF0000"/>
                </a:solidFill>
                <a:latin typeface="Calibri"/>
                <a:cs typeface="Calibri"/>
              </a:rPr>
              <a:t>step</a:t>
            </a:r>
            <a:r>
              <a:rPr sz="3000" spc="13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FF0000"/>
                </a:solidFill>
                <a:latin typeface="Calibri"/>
                <a:cs typeface="Calibri"/>
              </a:rPr>
              <a:t>(using</a:t>
            </a:r>
            <a:r>
              <a:rPr sz="3000" spc="13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FF0000"/>
                </a:solidFill>
                <a:latin typeface="Calibri"/>
                <a:cs typeface="Calibri"/>
              </a:rPr>
              <a:t>Teacher</a:t>
            </a:r>
            <a:r>
              <a:rPr sz="3000" spc="13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000" spc="-15" dirty="0">
                <a:solidFill>
                  <a:srgbClr val="FF0000"/>
                </a:solidFill>
                <a:latin typeface="Calibri"/>
                <a:cs typeface="Calibri"/>
              </a:rPr>
              <a:t>Forcing)</a:t>
            </a:r>
            <a:endParaRPr sz="3000">
              <a:latin typeface="Calibri"/>
              <a:cs typeface="Calibri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2219978" y="3239602"/>
            <a:ext cx="1234440" cy="534353"/>
          </a:xfrm>
          <a:custGeom>
            <a:avLst/>
            <a:gdLst/>
            <a:ahLst/>
            <a:cxnLst/>
            <a:rect l="l" t="t" r="r" b="b"/>
            <a:pathLst>
              <a:path w="822960" h="356235">
                <a:moveTo>
                  <a:pt x="763628" y="0"/>
                </a:moveTo>
                <a:lnTo>
                  <a:pt x="59333" y="0"/>
                </a:lnTo>
                <a:lnTo>
                  <a:pt x="36238" y="4662"/>
                </a:lnTo>
                <a:lnTo>
                  <a:pt x="17378" y="17378"/>
                </a:lnTo>
                <a:lnTo>
                  <a:pt x="4662" y="36237"/>
                </a:lnTo>
                <a:lnTo>
                  <a:pt x="0" y="59331"/>
                </a:lnTo>
                <a:lnTo>
                  <a:pt x="0" y="296656"/>
                </a:lnTo>
                <a:lnTo>
                  <a:pt x="4662" y="319751"/>
                </a:lnTo>
                <a:lnTo>
                  <a:pt x="17378" y="338610"/>
                </a:lnTo>
                <a:lnTo>
                  <a:pt x="36238" y="351326"/>
                </a:lnTo>
                <a:lnTo>
                  <a:pt x="59333" y="355988"/>
                </a:lnTo>
                <a:lnTo>
                  <a:pt x="763628" y="355988"/>
                </a:lnTo>
                <a:lnTo>
                  <a:pt x="786722" y="351326"/>
                </a:lnTo>
                <a:lnTo>
                  <a:pt x="805582" y="338610"/>
                </a:lnTo>
                <a:lnTo>
                  <a:pt x="818297" y="319751"/>
                </a:lnTo>
                <a:lnTo>
                  <a:pt x="822960" y="296656"/>
                </a:lnTo>
                <a:lnTo>
                  <a:pt x="822960" y="59331"/>
                </a:lnTo>
                <a:lnTo>
                  <a:pt x="818297" y="36237"/>
                </a:lnTo>
                <a:lnTo>
                  <a:pt x="805582" y="17378"/>
                </a:lnTo>
                <a:lnTo>
                  <a:pt x="786722" y="4662"/>
                </a:lnTo>
                <a:lnTo>
                  <a:pt x="763628" y="0"/>
                </a:lnTo>
                <a:close/>
              </a:path>
            </a:pathLst>
          </a:custGeom>
          <a:solidFill>
            <a:srgbClr val="8FAADC"/>
          </a:solidFill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55" name="object 55"/>
          <p:cNvSpPr txBox="1"/>
          <p:nvPr/>
        </p:nvSpPr>
        <p:spPr>
          <a:xfrm>
            <a:off x="2612169" y="3263647"/>
            <a:ext cx="449580" cy="43473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sz="2700" spc="-38" dirty="0">
                <a:latin typeface="Calibri"/>
                <a:cs typeface="Calibri"/>
              </a:rPr>
              <a:t>Ich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3711863" y="3239599"/>
            <a:ext cx="1234440" cy="534353"/>
          </a:xfrm>
          <a:custGeom>
            <a:avLst/>
            <a:gdLst/>
            <a:ahLst/>
            <a:cxnLst/>
            <a:rect l="l" t="t" r="r" b="b"/>
            <a:pathLst>
              <a:path w="822960" h="356235">
                <a:moveTo>
                  <a:pt x="763626" y="0"/>
                </a:moveTo>
                <a:lnTo>
                  <a:pt x="59333" y="0"/>
                </a:lnTo>
                <a:lnTo>
                  <a:pt x="36238" y="4662"/>
                </a:lnTo>
                <a:lnTo>
                  <a:pt x="17378" y="17378"/>
                </a:lnTo>
                <a:lnTo>
                  <a:pt x="4662" y="36238"/>
                </a:lnTo>
                <a:lnTo>
                  <a:pt x="0" y="59333"/>
                </a:lnTo>
                <a:lnTo>
                  <a:pt x="0" y="296656"/>
                </a:lnTo>
                <a:lnTo>
                  <a:pt x="4662" y="319751"/>
                </a:lnTo>
                <a:lnTo>
                  <a:pt x="17378" y="338610"/>
                </a:lnTo>
                <a:lnTo>
                  <a:pt x="36238" y="351326"/>
                </a:lnTo>
                <a:lnTo>
                  <a:pt x="59333" y="355988"/>
                </a:lnTo>
                <a:lnTo>
                  <a:pt x="763626" y="355988"/>
                </a:lnTo>
                <a:lnTo>
                  <a:pt x="786721" y="351326"/>
                </a:lnTo>
                <a:lnTo>
                  <a:pt x="805581" y="338610"/>
                </a:lnTo>
                <a:lnTo>
                  <a:pt x="818297" y="319751"/>
                </a:lnTo>
                <a:lnTo>
                  <a:pt x="822960" y="296656"/>
                </a:lnTo>
                <a:lnTo>
                  <a:pt x="822960" y="59333"/>
                </a:lnTo>
                <a:lnTo>
                  <a:pt x="818297" y="36238"/>
                </a:lnTo>
                <a:lnTo>
                  <a:pt x="805581" y="17378"/>
                </a:lnTo>
                <a:lnTo>
                  <a:pt x="786721" y="4662"/>
                </a:lnTo>
                <a:lnTo>
                  <a:pt x="763626" y="0"/>
                </a:lnTo>
                <a:close/>
              </a:path>
            </a:pathLst>
          </a:custGeom>
          <a:solidFill>
            <a:srgbClr val="8FAADC"/>
          </a:solidFill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57" name="object 57"/>
          <p:cNvSpPr txBox="1"/>
          <p:nvPr/>
        </p:nvSpPr>
        <p:spPr>
          <a:xfrm>
            <a:off x="3978802" y="3263647"/>
            <a:ext cx="700088" cy="43473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sz="2700" spc="-30" dirty="0">
                <a:latin typeface="Calibri"/>
                <a:cs typeface="Calibri"/>
              </a:rPr>
              <a:t>have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5250404" y="3239599"/>
            <a:ext cx="1234440" cy="534353"/>
          </a:xfrm>
          <a:custGeom>
            <a:avLst/>
            <a:gdLst/>
            <a:ahLst/>
            <a:cxnLst/>
            <a:rect l="l" t="t" r="r" b="b"/>
            <a:pathLst>
              <a:path w="822960" h="356235">
                <a:moveTo>
                  <a:pt x="763628" y="0"/>
                </a:moveTo>
                <a:lnTo>
                  <a:pt x="59333" y="0"/>
                </a:lnTo>
                <a:lnTo>
                  <a:pt x="36238" y="4662"/>
                </a:lnTo>
                <a:lnTo>
                  <a:pt x="17378" y="17378"/>
                </a:lnTo>
                <a:lnTo>
                  <a:pt x="4662" y="36238"/>
                </a:lnTo>
                <a:lnTo>
                  <a:pt x="0" y="59333"/>
                </a:lnTo>
                <a:lnTo>
                  <a:pt x="0" y="296656"/>
                </a:lnTo>
                <a:lnTo>
                  <a:pt x="4662" y="319751"/>
                </a:lnTo>
                <a:lnTo>
                  <a:pt x="17378" y="338610"/>
                </a:lnTo>
                <a:lnTo>
                  <a:pt x="36238" y="351326"/>
                </a:lnTo>
                <a:lnTo>
                  <a:pt x="59333" y="355988"/>
                </a:lnTo>
                <a:lnTo>
                  <a:pt x="763628" y="355988"/>
                </a:lnTo>
                <a:lnTo>
                  <a:pt x="786722" y="351326"/>
                </a:lnTo>
                <a:lnTo>
                  <a:pt x="805581" y="338610"/>
                </a:lnTo>
                <a:lnTo>
                  <a:pt x="818297" y="319751"/>
                </a:lnTo>
                <a:lnTo>
                  <a:pt x="822960" y="296656"/>
                </a:lnTo>
                <a:lnTo>
                  <a:pt x="822960" y="59333"/>
                </a:lnTo>
                <a:lnTo>
                  <a:pt x="818297" y="36238"/>
                </a:lnTo>
                <a:lnTo>
                  <a:pt x="805581" y="17378"/>
                </a:lnTo>
                <a:lnTo>
                  <a:pt x="786722" y="4662"/>
                </a:lnTo>
                <a:lnTo>
                  <a:pt x="763628" y="0"/>
                </a:lnTo>
                <a:close/>
              </a:path>
            </a:pathLst>
          </a:custGeom>
          <a:solidFill>
            <a:srgbClr val="8FAADC"/>
          </a:solidFill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59" name="object 59"/>
          <p:cNvSpPr txBox="1"/>
          <p:nvPr/>
        </p:nvSpPr>
        <p:spPr>
          <a:xfrm>
            <a:off x="5456859" y="3263647"/>
            <a:ext cx="821055" cy="43473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sz="2700" spc="-15" dirty="0">
                <a:latin typeface="Calibri"/>
                <a:cs typeface="Calibri"/>
              </a:rPr>
              <a:t>einen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6757527" y="3239599"/>
            <a:ext cx="1234440" cy="534353"/>
          </a:xfrm>
          <a:custGeom>
            <a:avLst/>
            <a:gdLst/>
            <a:ahLst/>
            <a:cxnLst/>
            <a:rect l="l" t="t" r="r" b="b"/>
            <a:pathLst>
              <a:path w="822960" h="356235">
                <a:moveTo>
                  <a:pt x="763628" y="0"/>
                </a:moveTo>
                <a:lnTo>
                  <a:pt x="59333" y="0"/>
                </a:lnTo>
                <a:lnTo>
                  <a:pt x="36238" y="4662"/>
                </a:lnTo>
                <a:lnTo>
                  <a:pt x="17378" y="17378"/>
                </a:lnTo>
                <a:lnTo>
                  <a:pt x="4662" y="36238"/>
                </a:lnTo>
                <a:lnTo>
                  <a:pt x="0" y="59333"/>
                </a:lnTo>
                <a:lnTo>
                  <a:pt x="0" y="296656"/>
                </a:lnTo>
                <a:lnTo>
                  <a:pt x="4662" y="319751"/>
                </a:lnTo>
                <a:lnTo>
                  <a:pt x="17378" y="338610"/>
                </a:lnTo>
                <a:lnTo>
                  <a:pt x="36238" y="351326"/>
                </a:lnTo>
                <a:lnTo>
                  <a:pt x="59333" y="355988"/>
                </a:lnTo>
                <a:lnTo>
                  <a:pt x="763628" y="355988"/>
                </a:lnTo>
                <a:lnTo>
                  <a:pt x="786722" y="351326"/>
                </a:lnTo>
                <a:lnTo>
                  <a:pt x="805581" y="338610"/>
                </a:lnTo>
                <a:lnTo>
                  <a:pt x="818297" y="319751"/>
                </a:lnTo>
                <a:lnTo>
                  <a:pt x="822959" y="296656"/>
                </a:lnTo>
                <a:lnTo>
                  <a:pt x="822959" y="59333"/>
                </a:lnTo>
                <a:lnTo>
                  <a:pt x="818297" y="36238"/>
                </a:lnTo>
                <a:lnTo>
                  <a:pt x="805581" y="17378"/>
                </a:lnTo>
                <a:lnTo>
                  <a:pt x="786722" y="4662"/>
                </a:lnTo>
                <a:lnTo>
                  <a:pt x="763628" y="0"/>
                </a:lnTo>
                <a:close/>
              </a:path>
            </a:pathLst>
          </a:custGeom>
          <a:solidFill>
            <a:srgbClr val="8FAADC"/>
          </a:solidFill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61" name="object 61"/>
          <p:cNvSpPr txBox="1"/>
          <p:nvPr/>
        </p:nvSpPr>
        <p:spPr>
          <a:xfrm>
            <a:off x="7011370" y="3263647"/>
            <a:ext cx="726758" cy="43473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sz="2700" spc="-15" dirty="0">
                <a:latin typeface="Calibri"/>
                <a:cs typeface="Calibri"/>
              </a:rPr>
              <a:t>apfel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8302854" y="3239599"/>
            <a:ext cx="1680210" cy="534353"/>
          </a:xfrm>
          <a:custGeom>
            <a:avLst/>
            <a:gdLst/>
            <a:ahLst/>
            <a:cxnLst/>
            <a:rect l="l" t="t" r="r" b="b"/>
            <a:pathLst>
              <a:path w="1120140" h="356235">
                <a:moveTo>
                  <a:pt x="1060283" y="0"/>
                </a:moveTo>
                <a:lnTo>
                  <a:pt x="59331" y="0"/>
                </a:lnTo>
                <a:lnTo>
                  <a:pt x="36237" y="4662"/>
                </a:lnTo>
                <a:lnTo>
                  <a:pt x="17378" y="17378"/>
                </a:lnTo>
                <a:lnTo>
                  <a:pt x="4662" y="36237"/>
                </a:lnTo>
                <a:lnTo>
                  <a:pt x="0" y="59331"/>
                </a:lnTo>
                <a:lnTo>
                  <a:pt x="0" y="296656"/>
                </a:lnTo>
                <a:lnTo>
                  <a:pt x="4662" y="319751"/>
                </a:lnTo>
                <a:lnTo>
                  <a:pt x="17378" y="338610"/>
                </a:lnTo>
                <a:lnTo>
                  <a:pt x="36237" y="351326"/>
                </a:lnTo>
                <a:lnTo>
                  <a:pt x="59331" y="355988"/>
                </a:lnTo>
                <a:lnTo>
                  <a:pt x="1060283" y="355988"/>
                </a:lnTo>
                <a:lnTo>
                  <a:pt x="1083377" y="351326"/>
                </a:lnTo>
                <a:lnTo>
                  <a:pt x="1102237" y="338610"/>
                </a:lnTo>
                <a:lnTo>
                  <a:pt x="1114952" y="319751"/>
                </a:lnTo>
                <a:lnTo>
                  <a:pt x="1119615" y="296656"/>
                </a:lnTo>
                <a:lnTo>
                  <a:pt x="1119615" y="59331"/>
                </a:lnTo>
                <a:lnTo>
                  <a:pt x="1114952" y="36237"/>
                </a:lnTo>
                <a:lnTo>
                  <a:pt x="1102237" y="17378"/>
                </a:lnTo>
                <a:lnTo>
                  <a:pt x="1083377" y="4662"/>
                </a:lnTo>
                <a:lnTo>
                  <a:pt x="1060283" y="0"/>
                </a:lnTo>
                <a:close/>
              </a:path>
            </a:pathLst>
          </a:custGeom>
          <a:solidFill>
            <a:srgbClr val="8FAADC"/>
          </a:solidFill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63" name="object 63"/>
          <p:cNvSpPr txBox="1"/>
          <p:nvPr/>
        </p:nvSpPr>
        <p:spPr>
          <a:xfrm>
            <a:off x="8483436" y="3263647"/>
            <a:ext cx="1318260" cy="43473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sz="2700" spc="-15" dirty="0">
                <a:latin typeface="Calibri"/>
                <a:cs typeface="Calibri"/>
              </a:rPr>
              <a:t>gegessen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10293164" y="3239599"/>
            <a:ext cx="1234440" cy="534353"/>
          </a:xfrm>
          <a:custGeom>
            <a:avLst/>
            <a:gdLst/>
            <a:ahLst/>
            <a:cxnLst/>
            <a:rect l="l" t="t" r="r" b="b"/>
            <a:pathLst>
              <a:path w="822959" h="356235">
                <a:moveTo>
                  <a:pt x="763626" y="0"/>
                </a:moveTo>
                <a:lnTo>
                  <a:pt x="59333" y="0"/>
                </a:lnTo>
                <a:lnTo>
                  <a:pt x="36238" y="4662"/>
                </a:lnTo>
                <a:lnTo>
                  <a:pt x="17378" y="17378"/>
                </a:lnTo>
                <a:lnTo>
                  <a:pt x="4662" y="36238"/>
                </a:lnTo>
                <a:lnTo>
                  <a:pt x="0" y="59333"/>
                </a:lnTo>
                <a:lnTo>
                  <a:pt x="0" y="296656"/>
                </a:lnTo>
                <a:lnTo>
                  <a:pt x="4662" y="319751"/>
                </a:lnTo>
                <a:lnTo>
                  <a:pt x="17378" y="338610"/>
                </a:lnTo>
                <a:lnTo>
                  <a:pt x="36238" y="351326"/>
                </a:lnTo>
                <a:lnTo>
                  <a:pt x="59333" y="355988"/>
                </a:lnTo>
                <a:lnTo>
                  <a:pt x="763626" y="355988"/>
                </a:lnTo>
                <a:lnTo>
                  <a:pt x="786721" y="351326"/>
                </a:lnTo>
                <a:lnTo>
                  <a:pt x="805581" y="338610"/>
                </a:lnTo>
                <a:lnTo>
                  <a:pt x="818297" y="319751"/>
                </a:lnTo>
                <a:lnTo>
                  <a:pt x="822959" y="296656"/>
                </a:lnTo>
                <a:lnTo>
                  <a:pt x="822959" y="59333"/>
                </a:lnTo>
                <a:lnTo>
                  <a:pt x="818297" y="36238"/>
                </a:lnTo>
                <a:lnTo>
                  <a:pt x="805581" y="17378"/>
                </a:lnTo>
                <a:lnTo>
                  <a:pt x="786721" y="4662"/>
                </a:lnTo>
                <a:lnTo>
                  <a:pt x="763626" y="0"/>
                </a:lnTo>
                <a:close/>
              </a:path>
            </a:pathLst>
          </a:custGeom>
          <a:solidFill>
            <a:srgbClr val="8FAADC"/>
          </a:solidFill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65" name="object 65"/>
          <p:cNvSpPr txBox="1"/>
          <p:nvPr/>
        </p:nvSpPr>
        <p:spPr>
          <a:xfrm>
            <a:off x="10476996" y="3263647"/>
            <a:ext cx="866775" cy="43473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sz="2700" spc="-15" dirty="0">
                <a:latin typeface="Calibri"/>
                <a:cs typeface="Calibri"/>
              </a:rPr>
              <a:t>&lt;eos&gt;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3715256" y="4103660"/>
            <a:ext cx="1234440" cy="534353"/>
          </a:xfrm>
          <a:custGeom>
            <a:avLst/>
            <a:gdLst/>
            <a:ahLst/>
            <a:cxnLst/>
            <a:rect l="l" t="t" r="r" b="b"/>
            <a:pathLst>
              <a:path w="822960" h="356235">
                <a:moveTo>
                  <a:pt x="763628" y="0"/>
                </a:moveTo>
                <a:lnTo>
                  <a:pt x="59333" y="0"/>
                </a:lnTo>
                <a:lnTo>
                  <a:pt x="36238" y="4662"/>
                </a:lnTo>
                <a:lnTo>
                  <a:pt x="17378" y="17377"/>
                </a:lnTo>
                <a:lnTo>
                  <a:pt x="4662" y="36237"/>
                </a:lnTo>
                <a:lnTo>
                  <a:pt x="0" y="59331"/>
                </a:lnTo>
                <a:lnTo>
                  <a:pt x="0" y="296656"/>
                </a:lnTo>
                <a:lnTo>
                  <a:pt x="4662" y="319751"/>
                </a:lnTo>
                <a:lnTo>
                  <a:pt x="17378" y="338610"/>
                </a:lnTo>
                <a:lnTo>
                  <a:pt x="36238" y="351326"/>
                </a:lnTo>
                <a:lnTo>
                  <a:pt x="59333" y="355988"/>
                </a:lnTo>
                <a:lnTo>
                  <a:pt x="763628" y="355988"/>
                </a:lnTo>
                <a:lnTo>
                  <a:pt x="786722" y="351326"/>
                </a:lnTo>
                <a:lnTo>
                  <a:pt x="805582" y="338610"/>
                </a:lnTo>
                <a:lnTo>
                  <a:pt x="818297" y="319751"/>
                </a:lnTo>
                <a:lnTo>
                  <a:pt x="822959" y="296656"/>
                </a:lnTo>
                <a:lnTo>
                  <a:pt x="822959" y="59331"/>
                </a:lnTo>
                <a:lnTo>
                  <a:pt x="818297" y="36237"/>
                </a:lnTo>
                <a:lnTo>
                  <a:pt x="805582" y="17377"/>
                </a:lnTo>
                <a:lnTo>
                  <a:pt x="786722" y="4662"/>
                </a:lnTo>
                <a:lnTo>
                  <a:pt x="763628" y="0"/>
                </a:lnTo>
                <a:close/>
              </a:path>
            </a:pathLst>
          </a:custGeom>
          <a:solidFill>
            <a:srgbClr val="8FAADC"/>
          </a:solidFill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67" name="object 67"/>
          <p:cNvSpPr txBox="1"/>
          <p:nvPr/>
        </p:nvSpPr>
        <p:spPr>
          <a:xfrm>
            <a:off x="3978802" y="4127753"/>
            <a:ext cx="703898" cy="1196481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21906">
              <a:spcBef>
                <a:spcPts val="150"/>
              </a:spcBef>
            </a:pPr>
            <a:r>
              <a:rPr sz="2700" spc="-30" dirty="0">
                <a:latin typeface="Calibri"/>
                <a:cs typeface="Calibri"/>
              </a:rPr>
              <a:t>have</a:t>
            </a:r>
            <a:endParaRPr sz="2700">
              <a:latin typeface="Calibri"/>
              <a:cs typeface="Calibri"/>
            </a:endParaRPr>
          </a:p>
          <a:p>
            <a:pPr marL="19050">
              <a:spcBef>
                <a:spcPts val="2730"/>
              </a:spcBef>
            </a:pPr>
            <a:r>
              <a:rPr sz="2700" spc="-30" dirty="0">
                <a:latin typeface="Calibri"/>
                <a:cs typeface="Calibri"/>
              </a:rPr>
              <a:t>have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68" name="object 68"/>
          <p:cNvSpPr/>
          <p:nvPr/>
        </p:nvSpPr>
        <p:spPr>
          <a:xfrm>
            <a:off x="5253797" y="4103660"/>
            <a:ext cx="1234440" cy="534353"/>
          </a:xfrm>
          <a:custGeom>
            <a:avLst/>
            <a:gdLst/>
            <a:ahLst/>
            <a:cxnLst/>
            <a:rect l="l" t="t" r="r" b="b"/>
            <a:pathLst>
              <a:path w="822960" h="356235">
                <a:moveTo>
                  <a:pt x="763628" y="0"/>
                </a:moveTo>
                <a:lnTo>
                  <a:pt x="59333" y="0"/>
                </a:lnTo>
                <a:lnTo>
                  <a:pt x="36238" y="4662"/>
                </a:lnTo>
                <a:lnTo>
                  <a:pt x="17378" y="17377"/>
                </a:lnTo>
                <a:lnTo>
                  <a:pt x="4662" y="36237"/>
                </a:lnTo>
                <a:lnTo>
                  <a:pt x="0" y="59331"/>
                </a:lnTo>
                <a:lnTo>
                  <a:pt x="0" y="296656"/>
                </a:lnTo>
                <a:lnTo>
                  <a:pt x="4662" y="319751"/>
                </a:lnTo>
                <a:lnTo>
                  <a:pt x="17378" y="338610"/>
                </a:lnTo>
                <a:lnTo>
                  <a:pt x="36238" y="351326"/>
                </a:lnTo>
                <a:lnTo>
                  <a:pt x="59333" y="355988"/>
                </a:lnTo>
                <a:lnTo>
                  <a:pt x="763628" y="355988"/>
                </a:lnTo>
                <a:lnTo>
                  <a:pt x="786722" y="351326"/>
                </a:lnTo>
                <a:lnTo>
                  <a:pt x="805581" y="338610"/>
                </a:lnTo>
                <a:lnTo>
                  <a:pt x="818297" y="319751"/>
                </a:lnTo>
                <a:lnTo>
                  <a:pt x="822960" y="296656"/>
                </a:lnTo>
                <a:lnTo>
                  <a:pt x="822960" y="59331"/>
                </a:lnTo>
                <a:lnTo>
                  <a:pt x="818297" y="36237"/>
                </a:lnTo>
                <a:lnTo>
                  <a:pt x="805581" y="17377"/>
                </a:lnTo>
                <a:lnTo>
                  <a:pt x="786722" y="4662"/>
                </a:lnTo>
                <a:lnTo>
                  <a:pt x="763628" y="0"/>
                </a:lnTo>
                <a:close/>
              </a:path>
            </a:pathLst>
          </a:custGeom>
          <a:solidFill>
            <a:srgbClr val="8FAADC"/>
          </a:solidFill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69" name="object 69"/>
          <p:cNvSpPr txBox="1"/>
          <p:nvPr/>
        </p:nvSpPr>
        <p:spPr>
          <a:xfrm>
            <a:off x="5460252" y="4127753"/>
            <a:ext cx="821055" cy="43473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sz="2700" spc="-15" dirty="0">
                <a:latin typeface="Calibri"/>
                <a:cs typeface="Calibri"/>
              </a:rPr>
              <a:t>einen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70" name="object 70"/>
          <p:cNvSpPr/>
          <p:nvPr/>
        </p:nvSpPr>
        <p:spPr>
          <a:xfrm>
            <a:off x="6760920" y="4103660"/>
            <a:ext cx="1234440" cy="534353"/>
          </a:xfrm>
          <a:custGeom>
            <a:avLst/>
            <a:gdLst/>
            <a:ahLst/>
            <a:cxnLst/>
            <a:rect l="l" t="t" r="r" b="b"/>
            <a:pathLst>
              <a:path w="822960" h="356235">
                <a:moveTo>
                  <a:pt x="763628" y="0"/>
                </a:moveTo>
                <a:lnTo>
                  <a:pt x="59333" y="0"/>
                </a:lnTo>
                <a:lnTo>
                  <a:pt x="36238" y="4662"/>
                </a:lnTo>
                <a:lnTo>
                  <a:pt x="17378" y="17377"/>
                </a:lnTo>
                <a:lnTo>
                  <a:pt x="4662" y="36237"/>
                </a:lnTo>
                <a:lnTo>
                  <a:pt x="0" y="59331"/>
                </a:lnTo>
                <a:lnTo>
                  <a:pt x="0" y="296656"/>
                </a:lnTo>
                <a:lnTo>
                  <a:pt x="4662" y="319751"/>
                </a:lnTo>
                <a:lnTo>
                  <a:pt x="17378" y="338610"/>
                </a:lnTo>
                <a:lnTo>
                  <a:pt x="36238" y="351326"/>
                </a:lnTo>
                <a:lnTo>
                  <a:pt x="59333" y="355988"/>
                </a:lnTo>
                <a:lnTo>
                  <a:pt x="763628" y="355988"/>
                </a:lnTo>
                <a:lnTo>
                  <a:pt x="786722" y="351326"/>
                </a:lnTo>
                <a:lnTo>
                  <a:pt x="805581" y="338610"/>
                </a:lnTo>
                <a:lnTo>
                  <a:pt x="818297" y="319751"/>
                </a:lnTo>
                <a:lnTo>
                  <a:pt x="822960" y="296656"/>
                </a:lnTo>
                <a:lnTo>
                  <a:pt x="822960" y="59331"/>
                </a:lnTo>
                <a:lnTo>
                  <a:pt x="818297" y="36237"/>
                </a:lnTo>
                <a:lnTo>
                  <a:pt x="805581" y="17377"/>
                </a:lnTo>
                <a:lnTo>
                  <a:pt x="786722" y="4662"/>
                </a:lnTo>
                <a:lnTo>
                  <a:pt x="763628" y="0"/>
                </a:lnTo>
                <a:close/>
              </a:path>
            </a:pathLst>
          </a:custGeom>
          <a:solidFill>
            <a:srgbClr val="8FAADC"/>
          </a:solidFill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71" name="object 71"/>
          <p:cNvSpPr txBox="1"/>
          <p:nvPr/>
        </p:nvSpPr>
        <p:spPr>
          <a:xfrm>
            <a:off x="7014763" y="4127753"/>
            <a:ext cx="726758" cy="43473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sz="2700" spc="-15" dirty="0">
                <a:latin typeface="Calibri"/>
                <a:cs typeface="Calibri"/>
              </a:rPr>
              <a:t>apfel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72" name="object 72"/>
          <p:cNvSpPr/>
          <p:nvPr/>
        </p:nvSpPr>
        <p:spPr>
          <a:xfrm>
            <a:off x="8306247" y="4103660"/>
            <a:ext cx="1680210" cy="534353"/>
          </a:xfrm>
          <a:custGeom>
            <a:avLst/>
            <a:gdLst/>
            <a:ahLst/>
            <a:cxnLst/>
            <a:rect l="l" t="t" r="r" b="b"/>
            <a:pathLst>
              <a:path w="1120140" h="356235">
                <a:moveTo>
                  <a:pt x="1060283" y="0"/>
                </a:moveTo>
                <a:lnTo>
                  <a:pt x="59331" y="0"/>
                </a:lnTo>
                <a:lnTo>
                  <a:pt x="36237" y="4662"/>
                </a:lnTo>
                <a:lnTo>
                  <a:pt x="17378" y="17377"/>
                </a:lnTo>
                <a:lnTo>
                  <a:pt x="4662" y="36237"/>
                </a:lnTo>
                <a:lnTo>
                  <a:pt x="0" y="59331"/>
                </a:lnTo>
                <a:lnTo>
                  <a:pt x="0" y="296656"/>
                </a:lnTo>
                <a:lnTo>
                  <a:pt x="4662" y="319751"/>
                </a:lnTo>
                <a:lnTo>
                  <a:pt x="17378" y="338610"/>
                </a:lnTo>
                <a:lnTo>
                  <a:pt x="36237" y="351326"/>
                </a:lnTo>
                <a:lnTo>
                  <a:pt x="59331" y="355988"/>
                </a:lnTo>
                <a:lnTo>
                  <a:pt x="1060283" y="355988"/>
                </a:lnTo>
                <a:lnTo>
                  <a:pt x="1083378" y="351326"/>
                </a:lnTo>
                <a:lnTo>
                  <a:pt x="1102237" y="338610"/>
                </a:lnTo>
                <a:lnTo>
                  <a:pt x="1114952" y="319751"/>
                </a:lnTo>
                <a:lnTo>
                  <a:pt x="1119615" y="296656"/>
                </a:lnTo>
                <a:lnTo>
                  <a:pt x="1119615" y="59331"/>
                </a:lnTo>
                <a:lnTo>
                  <a:pt x="1114952" y="36237"/>
                </a:lnTo>
                <a:lnTo>
                  <a:pt x="1102237" y="17377"/>
                </a:lnTo>
                <a:lnTo>
                  <a:pt x="1083378" y="4662"/>
                </a:lnTo>
                <a:lnTo>
                  <a:pt x="1060283" y="0"/>
                </a:lnTo>
                <a:close/>
              </a:path>
            </a:pathLst>
          </a:custGeom>
          <a:solidFill>
            <a:srgbClr val="8FAADC"/>
          </a:solidFill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73" name="object 73"/>
          <p:cNvSpPr txBox="1"/>
          <p:nvPr/>
        </p:nvSpPr>
        <p:spPr>
          <a:xfrm>
            <a:off x="8486829" y="4127753"/>
            <a:ext cx="1318260" cy="43473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sz="2700" spc="-15" dirty="0">
                <a:latin typeface="Calibri"/>
                <a:cs typeface="Calibri"/>
              </a:rPr>
              <a:t>gegessen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74" name="object 74"/>
          <p:cNvSpPr/>
          <p:nvPr/>
        </p:nvSpPr>
        <p:spPr>
          <a:xfrm>
            <a:off x="10293164" y="4144390"/>
            <a:ext cx="1234440" cy="534353"/>
          </a:xfrm>
          <a:custGeom>
            <a:avLst/>
            <a:gdLst/>
            <a:ahLst/>
            <a:cxnLst/>
            <a:rect l="l" t="t" r="r" b="b"/>
            <a:pathLst>
              <a:path w="822959" h="356235">
                <a:moveTo>
                  <a:pt x="763626" y="0"/>
                </a:moveTo>
                <a:lnTo>
                  <a:pt x="59333" y="0"/>
                </a:lnTo>
                <a:lnTo>
                  <a:pt x="36238" y="4662"/>
                </a:lnTo>
                <a:lnTo>
                  <a:pt x="17378" y="17378"/>
                </a:lnTo>
                <a:lnTo>
                  <a:pt x="4662" y="36238"/>
                </a:lnTo>
                <a:lnTo>
                  <a:pt x="0" y="59333"/>
                </a:lnTo>
                <a:lnTo>
                  <a:pt x="0" y="296656"/>
                </a:lnTo>
                <a:lnTo>
                  <a:pt x="4662" y="319751"/>
                </a:lnTo>
                <a:lnTo>
                  <a:pt x="17378" y="338610"/>
                </a:lnTo>
                <a:lnTo>
                  <a:pt x="36238" y="351326"/>
                </a:lnTo>
                <a:lnTo>
                  <a:pt x="59333" y="355988"/>
                </a:lnTo>
                <a:lnTo>
                  <a:pt x="763626" y="355988"/>
                </a:lnTo>
                <a:lnTo>
                  <a:pt x="786721" y="351326"/>
                </a:lnTo>
                <a:lnTo>
                  <a:pt x="805581" y="338610"/>
                </a:lnTo>
                <a:lnTo>
                  <a:pt x="818297" y="319751"/>
                </a:lnTo>
                <a:lnTo>
                  <a:pt x="822959" y="296656"/>
                </a:lnTo>
                <a:lnTo>
                  <a:pt x="822959" y="59333"/>
                </a:lnTo>
                <a:lnTo>
                  <a:pt x="818297" y="36238"/>
                </a:lnTo>
                <a:lnTo>
                  <a:pt x="805581" y="17378"/>
                </a:lnTo>
                <a:lnTo>
                  <a:pt x="786721" y="4662"/>
                </a:lnTo>
                <a:lnTo>
                  <a:pt x="763626" y="0"/>
                </a:lnTo>
                <a:close/>
              </a:path>
            </a:pathLst>
          </a:custGeom>
          <a:solidFill>
            <a:srgbClr val="8FAADC"/>
          </a:solidFill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75" name="object 75"/>
          <p:cNvSpPr txBox="1"/>
          <p:nvPr/>
        </p:nvSpPr>
        <p:spPr>
          <a:xfrm>
            <a:off x="10476996" y="4168901"/>
            <a:ext cx="866775" cy="43473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sz="2700" spc="-15" dirty="0">
                <a:latin typeface="Calibri"/>
                <a:cs typeface="Calibri"/>
              </a:rPr>
              <a:t>&lt;eos&gt;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76" name="object 76"/>
          <p:cNvSpPr/>
          <p:nvPr/>
        </p:nvSpPr>
        <p:spPr>
          <a:xfrm>
            <a:off x="5250404" y="4922074"/>
            <a:ext cx="1234440" cy="534353"/>
          </a:xfrm>
          <a:custGeom>
            <a:avLst/>
            <a:gdLst/>
            <a:ahLst/>
            <a:cxnLst/>
            <a:rect l="l" t="t" r="r" b="b"/>
            <a:pathLst>
              <a:path w="822960" h="356235">
                <a:moveTo>
                  <a:pt x="763628" y="0"/>
                </a:moveTo>
                <a:lnTo>
                  <a:pt x="59333" y="0"/>
                </a:lnTo>
                <a:lnTo>
                  <a:pt x="36238" y="4662"/>
                </a:lnTo>
                <a:lnTo>
                  <a:pt x="17378" y="17378"/>
                </a:lnTo>
                <a:lnTo>
                  <a:pt x="4662" y="36238"/>
                </a:lnTo>
                <a:lnTo>
                  <a:pt x="0" y="59333"/>
                </a:lnTo>
                <a:lnTo>
                  <a:pt x="0" y="296656"/>
                </a:lnTo>
                <a:lnTo>
                  <a:pt x="4662" y="319751"/>
                </a:lnTo>
                <a:lnTo>
                  <a:pt x="17378" y="338610"/>
                </a:lnTo>
                <a:lnTo>
                  <a:pt x="36238" y="351326"/>
                </a:lnTo>
                <a:lnTo>
                  <a:pt x="59333" y="355988"/>
                </a:lnTo>
                <a:lnTo>
                  <a:pt x="763628" y="355988"/>
                </a:lnTo>
                <a:lnTo>
                  <a:pt x="786722" y="351326"/>
                </a:lnTo>
                <a:lnTo>
                  <a:pt x="805581" y="338610"/>
                </a:lnTo>
                <a:lnTo>
                  <a:pt x="818297" y="319751"/>
                </a:lnTo>
                <a:lnTo>
                  <a:pt x="822960" y="296656"/>
                </a:lnTo>
                <a:lnTo>
                  <a:pt x="822960" y="59333"/>
                </a:lnTo>
                <a:lnTo>
                  <a:pt x="818297" y="36238"/>
                </a:lnTo>
                <a:lnTo>
                  <a:pt x="805581" y="17378"/>
                </a:lnTo>
                <a:lnTo>
                  <a:pt x="786722" y="4662"/>
                </a:lnTo>
                <a:lnTo>
                  <a:pt x="763628" y="0"/>
                </a:lnTo>
                <a:close/>
              </a:path>
            </a:pathLst>
          </a:custGeom>
          <a:solidFill>
            <a:srgbClr val="8FAADC"/>
          </a:solidFill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77" name="object 77"/>
          <p:cNvSpPr txBox="1"/>
          <p:nvPr/>
        </p:nvSpPr>
        <p:spPr>
          <a:xfrm>
            <a:off x="5456859" y="4946143"/>
            <a:ext cx="821055" cy="43473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sz="2700" spc="-15" dirty="0">
                <a:latin typeface="Calibri"/>
                <a:cs typeface="Calibri"/>
              </a:rPr>
              <a:t>einen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78" name="object 78"/>
          <p:cNvSpPr/>
          <p:nvPr/>
        </p:nvSpPr>
        <p:spPr>
          <a:xfrm>
            <a:off x="6757527" y="4922074"/>
            <a:ext cx="1234440" cy="534353"/>
          </a:xfrm>
          <a:custGeom>
            <a:avLst/>
            <a:gdLst/>
            <a:ahLst/>
            <a:cxnLst/>
            <a:rect l="l" t="t" r="r" b="b"/>
            <a:pathLst>
              <a:path w="822960" h="356235">
                <a:moveTo>
                  <a:pt x="763628" y="0"/>
                </a:moveTo>
                <a:lnTo>
                  <a:pt x="59333" y="0"/>
                </a:lnTo>
                <a:lnTo>
                  <a:pt x="36238" y="4662"/>
                </a:lnTo>
                <a:lnTo>
                  <a:pt x="17378" y="17378"/>
                </a:lnTo>
                <a:lnTo>
                  <a:pt x="4662" y="36238"/>
                </a:lnTo>
                <a:lnTo>
                  <a:pt x="0" y="59333"/>
                </a:lnTo>
                <a:lnTo>
                  <a:pt x="0" y="296656"/>
                </a:lnTo>
                <a:lnTo>
                  <a:pt x="4662" y="319751"/>
                </a:lnTo>
                <a:lnTo>
                  <a:pt x="17378" y="338610"/>
                </a:lnTo>
                <a:lnTo>
                  <a:pt x="36238" y="351326"/>
                </a:lnTo>
                <a:lnTo>
                  <a:pt x="59333" y="355988"/>
                </a:lnTo>
                <a:lnTo>
                  <a:pt x="763628" y="355988"/>
                </a:lnTo>
                <a:lnTo>
                  <a:pt x="786722" y="351326"/>
                </a:lnTo>
                <a:lnTo>
                  <a:pt x="805581" y="338610"/>
                </a:lnTo>
                <a:lnTo>
                  <a:pt x="818297" y="319751"/>
                </a:lnTo>
                <a:lnTo>
                  <a:pt x="822959" y="296656"/>
                </a:lnTo>
                <a:lnTo>
                  <a:pt x="822959" y="59333"/>
                </a:lnTo>
                <a:lnTo>
                  <a:pt x="818297" y="36238"/>
                </a:lnTo>
                <a:lnTo>
                  <a:pt x="805581" y="17378"/>
                </a:lnTo>
                <a:lnTo>
                  <a:pt x="786722" y="4662"/>
                </a:lnTo>
                <a:lnTo>
                  <a:pt x="763628" y="0"/>
                </a:lnTo>
                <a:close/>
              </a:path>
            </a:pathLst>
          </a:custGeom>
          <a:solidFill>
            <a:srgbClr val="8FAADC"/>
          </a:solidFill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79" name="object 79"/>
          <p:cNvSpPr txBox="1"/>
          <p:nvPr/>
        </p:nvSpPr>
        <p:spPr>
          <a:xfrm>
            <a:off x="7011370" y="4946143"/>
            <a:ext cx="726758" cy="43473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sz="2700" spc="-15" dirty="0">
                <a:latin typeface="Calibri"/>
                <a:cs typeface="Calibri"/>
              </a:rPr>
              <a:t>apfel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80" name="object 80"/>
          <p:cNvSpPr/>
          <p:nvPr/>
        </p:nvSpPr>
        <p:spPr>
          <a:xfrm>
            <a:off x="8302854" y="4922074"/>
            <a:ext cx="1680210" cy="534353"/>
          </a:xfrm>
          <a:custGeom>
            <a:avLst/>
            <a:gdLst/>
            <a:ahLst/>
            <a:cxnLst/>
            <a:rect l="l" t="t" r="r" b="b"/>
            <a:pathLst>
              <a:path w="1120140" h="356235">
                <a:moveTo>
                  <a:pt x="1060283" y="0"/>
                </a:moveTo>
                <a:lnTo>
                  <a:pt x="59331" y="0"/>
                </a:lnTo>
                <a:lnTo>
                  <a:pt x="36237" y="4662"/>
                </a:lnTo>
                <a:lnTo>
                  <a:pt x="17378" y="17378"/>
                </a:lnTo>
                <a:lnTo>
                  <a:pt x="4662" y="36237"/>
                </a:lnTo>
                <a:lnTo>
                  <a:pt x="0" y="59331"/>
                </a:lnTo>
                <a:lnTo>
                  <a:pt x="0" y="296656"/>
                </a:lnTo>
                <a:lnTo>
                  <a:pt x="4662" y="319751"/>
                </a:lnTo>
                <a:lnTo>
                  <a:pt x="17378" y="338610"/>
                </a:lnTo>
                <a:lnTo>
                  <a:pt x="36237" y="351326"/>
                </a:lnTo>
                <a:lnTo>
                  <a:pt x="59331" y="355988"/>
                </a:lnTo>
                <a:lnTo>
                  <a:pt x="1060283" y="355988"/>
                </a:lnTo>
                <a:lnTo>
                  <a:pt x="1083377" y="351326"/>
                </a:lnTo>
                <a:lnTo>
                  <a:pt x="1102237" y="338610"/>
                </a:lnTo>
                <a:lnTo>
                  <a:pt x="1114952" y="319751"/>
                </a:lnTo>
                <a:lnTo>
                  <a:pt x="1119615" y="296656"/>
                </a:lnTo>
                <a:lnTo>
                  <a:pt x="1119615" y="59331"/>
                </a:lnTo>
                <a:lnTo>
                  <a:pt x="1114952" y="36237"/>
                </a:lnTo>
                <a:lnTo>
                  <a:pt x="1102237" y="17378"/>
                </a:lnTo>
                <a:lnTo>
                  <a:pt x="1083377" y="4662"/>
                </a:lnTo>
                <a:lnTo>
                  <a:pt x="1060283" y="0"/>
                </a:lnTo>
                <a:close/>
              </a:path>
            </a:pathLst>
          </a:custGeom>
          <a:solidFill>
            <a:srgbClr val="8FAADC"/>
          </a:solidFill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81" name="object 81"/>
          <p:cNvSpPr txBox="1"/>
          <p:nvPr/>
        </p:nvSpPr>
        <p:spPr>
          <a:xfrm>
            <a:off x="8483436" y="4946143"/>
            <a:ext cx="1318260" cy="43473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sz="2700" spc="-15" dirty="0">
                <a:latin typeface="Calibri"/>
                <a:cs typeface="Calibri"/>
              </a:rPr>
              <a:t>gegessen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82" name="object 82"/>
          <p:cNvSpPr/>
          <p:nvPr/>
        </p:nvSpPr>
        <p:spPr>
          <a:xfrm>
            <a:off x="10293164" y="4922074"/>
            <a:ext cx="1234440" cy="534353"/>
          </a:xfrm>
          <a:custGeom>
            <a:avLst/>
            <a:gdLst/>
            <a:ahLst/>
            <a:cxnLst/>
            <a:rect l="l" t="t" r="r" b="b"/>
            <a:pathLst>
              <a:path w="822959" h="356235">
                <a:moveTo>
                  <a:pt x="763626" y="0"/>
                </a:moveTo>
                <a:lnTo>
                  <a:pt x="59333" y="0"/>
                </a:lnTo>
                <a:lnTo>
                  <a:pt x="36238" y="4662"/>
                </a:lnTo>
                <a:lnTo>
                  <a:pt x="17378" y="17378"/>
                </a:lnTo>
                <a:lnTo>
                  <a:pt x="4662" y="36238"/>
                </a:lnTo>
                <a:lnTo>
                  <a:pt x="0" y="59333"/>
                </a:lnTo>
                <a:lnTo>
                  <a:pt x="0" y="296656"/>
                </a:lnTo>
                <a:lnTo>
                  <a:pt x="4662" y="319751"/>
                </a:lnTo>
                <a:lnTo>
                  <a:pt x="17378" y="338610"/>
                </a:lnTo>
                <a:lnTo>
                  <a:pt x="36238" y="351326"/>
                </a:lnTo>
                <a:lnTo>
                  <a:pt x="59333" y="355988"/>
                </a:lnTo>
                <a:lnTo>
                  <a:pt x="763626" y="355988"/>
                </a:lnTo>
                <a:lnTo>
                  <a:pt x="786721" y="351326"/>
                </a:lnTo>
                <a:lnTo>
                  <a:pt x="805581" y="338610"/>
                </a:lnTo>
                <a:lnTo>
                  <a:pt x="818297" y="319751"/>
                </a:lnTo>
                <a:lnTo>
                  <a:pt x="822959" y="296656"/>
                </a:lnTo>
                <a:lnTo>
                  <a:pt x="822959" y="59333"/>
                </a:lnTo>
                <a:lnTo>
                  <a:pt x="818297" y="36238"/>
                </a:lnTo>
                <a:lnTo>
                  <a:pt x="805581" y="17378"/>
                </a:lnTo>
                <a:lnTo>
                  <a:pt x="786721" y="4662"/>
                </a:lnTo>
                <a:lnTo>
                  <a:pt x="763626" y="0"/>
                </a:lnTo>
                <a:close/>
              </a:path>
            </a:pathLst>
          </a:custGeom>
          <a:solidFill>
            <a:srgbClr val="8FAADC"/>
          </a:solidFill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83" name="object 83"/>
          <p:cNvSpPr txBox="1"/>
          <p:nvPr/>
        </p:nvSpPr>
        <p:spPr>
          <a:xfrm>
            <a:off x="10476996" y="4946143"/>
            <a:ext cx="866775" cy="43473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sz="2700" spc="-15" dirty="0">
                <a:latin typeface="Calibri"/>
                <a:cs typeface="Calibri"/>
              </a:rPr>
              <a:t>&lt;eos&gt;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84" name="object 84"/>
          <p:cNvSpPr/>
          <p:nvPr/>
        </p:nvSpPr>
        <p:spPr>
          <a:xfrm>
            <a:off x="6809447" y="5694697"/>
            <a:ext cx="1234440" cy="534353"/>
          </a:xfrm>
          <a:custGeom>
            <a:avLst/>
            <a:gdLst/>
            <a:ahLst/>
            <a:cxnLst/>
            <a:rect l="l" t="t" r="r" b="b"/>
            <a:pathLst>
              <a:path w="822960" h="356235">
                <a:moveTo>
                  <a:pt x="763626" y="0"/>
                </a:moveTo>
                <a:lnTo>
                  <a:pt x="59331" y="0"/>
                </a:lnTo>
                <a:lnTo>
                  <a:pt x="36237" y="4662"/>
                </a:lnTo>
                <a:lnTo>
                  <a:pt x="17377" y="17378"/>
                </a:lnTo>
                <a:lnTo>
                  <a:pt x="4662" y="36238"/>
                </a:lnTo>
                <a:lnTo>
                  <a:pt x="0" y="59333"/>
                </a:lnTo>
                <a:lnTo>
                  <a:pt x="0" y="296656"/>
                </a:lnTo>
                <a:lnTo>
                  <a:pt x="4662" y="319751"/>
                </a:lnTo>
                <a:lnTo>
                  <a:pt x="17377" y="338611"/>
                </a:lnTo>
                <a:lnTo>
                  <a:pt x="36237" y="351327"/>
                </a:lnTo>
                <a:lnTo>
                  <a:pt x="59331" y="355989"/>
                </a:lnTo>
                <a:lnTo>
                  <a:pt x="763626" y="355989"/>
                </a:lnTo>
                <a:lnTo>
                  <a:pt x="786721" y="351327"/>
                </a:lnTo>
                <a:lnTo>
                  <a:pt x="805581" y="338611"/>
                </a:lnTo>
                <a:lnTo>
                  <a:pt x="818296" y="319751"/>
                </a:lnTo>
                <a:lnTo>
                  <a:pt x="822958" y="296656"/>
                </a:lnTo>
                <a:lnTo>
                  <a:pt x="822958" y="59333"/>
                </a:lnTo>
                <a:lnTo>
                  <a:pt x="818296" y="36238"/>
                </a:lnTo>
                <a:lnTo>
                  <a:pt x="805581" y="17378"/>
                </a:lnTo>
                <a:lnTo>
                  <a:pt x="786721" y="4662"/>
                </a:lnTo>
                <a:lnTo>
                  <a:pt x="763626" y="0"/>
                </a:lnTo>
                <a:close/>
              </a:path>
            </a:pathLst>
          </a:custGeom>
          <a:solidFill>
            <a:srgbClr val="8FAADC"/>
          </a:solidFill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85" name="object 85"/>
          <p:cNvSpPr txBox="1"/>
          <p:nvPr/>
        </p:nvSpPr>
        <p:spPr>
          <a:xfrm>
            <a:off x="7011369" y="5718810"/>
            <a:ext cx="779145" cy="1209305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70485">
              <a:spcBef>
                <a:spcPts val="150"/>
              </a:spcBef>
            </a:pPr>
            <a:r>
              <a:rPr sz="2700" spc="-15" dirty="0">
                <a:latin typeface="Calibri"/>
                <a:cs typeface="Calibri"/>
              </a:rPr>
              <a:t>apfel</a:t>
            </a:r>
            <a:endParaRPr sz="2700">
              <a:latin typeface="Calibri"/>
              <a:cs typeface="Calibri"/>
            </a:endParaRPr>
          </a:p>
          <a:p>
            <a:pPr marL="19050">
              <a:spcBef>
                <a:spcPts val="2768"/>
              </a:spcBef>
            </a:pPr>
            <a:r>
              <a:rPr sz="2700" spc="-15" dirty="0">
                <a:latin typeface="Calibri"/>
                <a:cs typeface="Calibri"/>
              </a:rPr>
              <a:t>apfel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86" name="object 86"/>
          <p:cNvSpPr/>
          <p:nvPr/>
        </p:nvSpPr>
        <p:spPr>
          <a:xfrm>
            <a:off x="8354774" y="5694697"/>
            <a:ext cx="1680210" cy="534353"/>
          </a:xfrm>
          <a:custGeom>
            <a:avLst/>
            <a:gdLst/>
            <a:ahLst/>
            <a:cxnLst/>
            <a:rect l="l" t="t" r="r" b="b"/>
            <a:pathLst>
              <a:path w="1120140" h="356235">
                <a:moveTo>
                  <a:pt x="1060282" y="0"/>
                </a:moveTo>
                <a:lnTo>
                  <a:pt x="59331" y="0"/>
                </a:lnTo>
                <a:lnTo>
                  <a:pt x="36237" y="4662"/>
                </a:lnTo>
                <a:lnTo>
                  <a:pt x="17377" y="17378"/>
                </a:lnTo>
                <a:lnTo>
                  <a:pt x="4662" y="36238"/>
                </a:lnTo>
                <a:lnTo>
                  <a:pt x="0" y="59333"/>
                </a:lnTo>
                <a:lnTo>
                  <a:pt x="0" y="296656"/>
                </a:lnTo>
                <a:lnTo>
                  <a:pt x="4662" y="319751"/>
                </a:lnTo>
                <a:lnTo>
                  <a:pt x="17377" y="338611"/>
                </a:lnTo>
                <a:lnTo>
                  <a:pt x="36237" y="351327"/>
                </a:lnTo>
                <a:lnTo>
                  <a:pt x="59331" y="355989"/>
                </a:lnTo>
                <a:lnTo>
                  <a:pt x="1060282" y="355989"/>
                </a:lnTo>
                <a:lnTo>
                  <a:pt x="1083377" y="351327"/>
                </a:lnTo>
                <a:lnTo>
                  <a:pt x="1102236" y="338611"/>
                </a:lnTo>
                <a:lnTo>
                  <a:pt x="1114951" y="319751"/>
                </a:lnTo>
                <a:lnTo>
                  <a:pt x="1119614" y="296656"/>
                </a:lnTo>
                <a:lnTo>
                  <a:pt x="1119614" y="59333"/>
                </a:lnTo>
                <a:lnTo>
                  <a:pt x="1114951" y="36238"/>
                </a:lnTo>
                <a:lnTo>
                  <a:pt x="1102236" y="17378"/>
                </a:lnTo>
                <a:lnTo>
                  <a:pt x="1083377" y="4662"/>
                </a:lnTo>
                <a:lnTo>
                  <a:pt x="1060282" y="0"/>
                </a:lnTo>
                <a:close/>
              </a:path>
            </a:pathLst>
          </a:custGeom>
          <a:solidFill>
            <a:srgbClr val="8FAADC"/>
          </a:solidFill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87" name="object 87"/>
          <p:cNvSpPr txBox="1"/>
          <p:nvPr/>
        </p:nvSpPr>
        <p:spPr>
          <a:xfrm>
            <a:off x="8535354" y="5718811"/>
            <a:ext cx="1318260" cy="43473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sz="2700" spc="-15" dirty="0">
                <a:latin typeface="Calibri"/>
                <a:cs typeface="Calibri"/>
              </a:rPr>
              <a:t>gegessen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88" name="object 88"/>
          <p:cNvSpPr/>
          <p:nvPr/>
        </p:nvSpPr>
        <p:spPr>
          <a:xfrm>
            <a:off x="10237875" y="5694697"/>
            <a:ext cx="1234440" cy="534353"/>
          </a:xfrm>
          <a:custGeom>
            <a:avLst/>
            <a:gdLst/>
            <a:ahLst/>
            <a:cxnLst/>
            <a:rect l="l" t="t" r="r" b="b"/>
            <a:pathLst>
              <a:path w="822959" h="356235">
                <a:moveTo>
                  <a:pt x="763626" y="0"/>
                </a:moveTo>
                <a:lnTo>
                  <a:pt x="59331" y="0"/>
                </a:lnTo>
                <a:lnTo>
                  <a:pt x="36237" y="4662"/>
                </a:lnTo>
                <a:lnTo>
                  <a:pt x="17377" y="17378"/>
                </a:lnTo>
                <a:lnTo>
                  <a:pt x="4662" y="36238"/>
                </a:lnTo>
                <a:lnTo>
                  <a:pt x="0" y="59333"/>
                </a:lnTo>
                <a:lnTo>
                  <a:pt x="0" y="296656"/>
                </a:lnTo>
                <a:lnTo>
                  <a:pt x="4662" y="319751"/>
                </a:lnTo>
                <a:lnTo>
                  <a:pt x="17377" y="338611"/>
                </a:lnTo>
                <a:lnTo>
                  <a:pt x="36237" y="351327"/>
                </a:lnTo>
                <a:lnTo>
                  <a:pt x="59331" y="355989"/>
                </a:lnTo>
                <a:lnTo>
                  <a:pt x="763626" y="355989"/>
                </a:lnTo>
                <a:lnTo>
                  <a:pt x="786721" y="351327"/>
                </a:lnTo>
                <a:lnTo>
                  <a:pt x="805581" y="338611"/>
                </a:lnTo>
                <a:lnTo>
                  <a:pt x="818297" y="319751"/>
                </a:lnTo>
                <a:lnTo>
                  <a:pt x="822960" y="296656"/>
                </a:lnTo>
                <a:lnTo>
                  <a:pt x="822960" y="59333"/>
                </a:lnTo>
                <a:lnTo>
                  <a:pt x="818297" y="36238"/>
                </a:lnTo>
                <a:lnTo>
                  <a:pt x="805581" y="17378"/>
                </a:lnTo>
                <a:lnTo>
                  <a:pt x="786721" y="4662"/>
                </a:lnTo>
                <a:lnTo>
                  <a:pt x="763626" y="0"/>
                </a:lnTo>
                <a:close/>
              </a:path>
            </a:pathLst>
          </a:custGeom>
          <a:solidFill>
            <a:srgbClr val="8FAADC"/>
          </a:solidFill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89" name="object 89"/>
          <p:cNvSpPr txBox="1"/>
          <p:nvPr/>
        </p:nvSpPr>
        <p:spPr>
          <a:xfrm>
            <a:off x="10421708" y="5718811"/>
            <a:ext cx="866775" cy="43473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sz="2700" spc="-15" dirty="0">
                <a:latin typeface="Calibri"/>
                <a:cs typeface="Calibri"/>
              </a:rPr>
              <a:t>&lt;eos&gt;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90" name="object 90"/>
          <p:cNvSpPr/>
          <p:nvPr/>
        </p:nvSpPr>
        <p:spPr>
          <a:xfrm>
            <a:off x="8347809" y="6516305"/>
            <a:ext cx="1680210" cy="534353"/>
          </a:xfrm>
          <a:custGeom>
            <a:avLst/>
            <a:gdLst/>
            <a:ahLst/>
            <a:cxnLst/>
            <a:rect l="l" t="t" r="r" b="b"/>
            <a:pathLst>
              <a:path w="1120140" h="356235">
                <a:moveTo>
                  <a:pt x="1060282" y="0"/>
                </a:moveTo>
                <a:lnTo>
                  <a:pt x="59331" y="0"/>
                </a:lnTo>
                <a:lnTo>
                  <a:pt x="36237" y="4662"/>
                </a:lnTo>
                <a:lnTo>
                  <a:pt x="17377" y="17377"/>
                </a:lnTo>
                <a:lnTo>
                  <a:pt x="4662" y="36237"/>
                </a:lnTo>
                <a:lnTo>
                  <a:pt x="0" y="59331"/>
                </a:lnTo>
                <a:lnTo>
                  <a:pt x="0" y="296656"/>
                </a:lnTo>
                <a:lnTo>
                  <a:pt x="4662" y="319751"/>
                </a:lnTo>
                <a:lnTo>
                  <a:pt x="17377" y="338610"/>
                </a:lnTo>
                <a:lnTo>
                  <a:pt x="36237" y="351326"/>
                </a:lnTo>
                <a:lnTo>
                  <a:pt x="59331" y="355988"/>
                </a:lnTo>
                <a:lnTo>
                  <a:pt x="1060282" y="355988"/>
                </a:lnTo>
                <a:lnTo>
                  <a:pt x="1083377" y="351326"/>
                </a:lnTo>
                <a:lnTo>
                  <a:pt x="1102236" y="338610"/>
                </a:lnTo>
                <a:lnTo>
                  <a:pt x="1114951" y="319751"/>
                </a:lnTo>
                <a:lnTo>
                  <a:pt x="1119614" y="296656"/>
                </a:lnTo>
                <a:lnTo>
                  <a:pt x="1119614" y="59331"/>
                </a:lnTo>
                <a:lnTo>
                  <a:pt x="1114951" y="36237"/>
                </a:lnTo>
                <a:lnTo>
                  <a:pt x="1102236" y="17377"/>
                </a:lnTo>
                <a:lnTo>
                  <a:pt x="1083377" y="4662"/>
                </a:lnTo>
                <a:lnTo>
                  <a:pt x="1060282" y="0"/>
                </a:lnTo>
                <a:close/>
              </a:path>
            </a:pathLst>
          </a:custGeom>
          <a:solidFill>
            <a:srgbClr val="8FAADC"/>
          </a:solidFill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91" name="object 91"/>
          <p:cNvSpPr txBox="1"/>
          <p:nvPr/>
        </p:nvSpPr>
        <p:spPr>
          <a:xfrm>
            <a:off x="8528390" y="6537199"/>
            <a:ext cx="1318260" cy="43473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sz="2700" spc="-15" dirty="0">
                <a:latin typeface="Calibri"/>
                <a:cs typeface="Calibri"/>
              </a:rPr>
              <a:t>gegessen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92" name="object 92"/>
          <p:cNvSpPr/>
          <p:nvPr/>
        </p:nvSpPr>
        <p:spPr>
          <a:xfrm>
            <a:off x="10293350" y="6529490"/>
            <a:ext cx="1234440" cy="534353"/>
          </a:xfrm>
          <a:custGeom>
            <a:avLst/>
            <a:gdLst/>
            <a:ahLst/>
            <a:cxnLst/>
            <a:rect l="l" t="t" r="r" b="b"/>
            <a:pathLst>
              <a:path w="822959" h="356235">
                <a:moveTo>
                  <a:pt x="763628" y="0"/>
                </a:moveTo>
                <a:lnTo>
                  <a:pt x="59333" y="0"/>
                </a:lnTo>
                <a:lnTo>
                  <a:pt x="36238" y="4662"/>
                </a:lnTo>
                <a:lnTo>
                  <a:pt x="17378" y="17377"/>
                </a:lnTo>
                <a:lnTo>
                  <a:pt x="4662" y="36237"/>
                </a:lnTo>
                <a:lnTo>
                  <a:pt x="0" y="59331"/>
                </a:lnTo>
                <a:lnTo>
                  <a:pt x="0" y="296655"/>
                </a:lnTo>
                <a:lnTo>
                  <a:pt x="4662" y="319750"/>
                </a:lnTo>
                <a:lnTo>
                  <a:pt x="17378" y="338610"/>
                </a:lnTo>
                <a:lnTo>
                  <a:pt x="36238" y="351325"/>
                </a:lnTo>
                <a:lnTo>
                  <a:pt x="59333" y="355988"/>
                </a:lnTo>
                <a:lnTo>
                  <a:pt x="763628" y="355988"/>
                </a:lnTo>
                <a:lnTo>
                  <a:pt x="786722" y="351325"/>
                </a:lnTo>
                <a:lnTo>
                  <a:pt x="805582" y="338610"/>
                </a:lnTo>
                <a:lnTo>
                  <a:pt x="818297" y="319750"/>
                </a:lnTo>
                <a:lnTo>
                  <a:pt x="822960" y="296655"/>
                </a:lnTo>
                <a:lnTo>
                  <a:pt x="822960" y="59331"/>
                </a:lnTo>
                <a:lnTo>
                  <a:pt x="818297" y="36237"/>
                </a:lnTo>
                <a:lnTo>
                  <a:pt x="805582" y="17377"/>
                </a:lnTo>
                <a:lnTo>
                  <a:pt x="786722" y="4662"/>
                </a:lnTo>
                <a:lnTo>
                  <a:pt x="763628" y="0"/>
                </a:lnTo>
                <a:close/>
              </a:path>
            </a:pathLst>
          </a:custGeom>
          <a:solidFill>
            <a:srgbClr val="8FAADC"/>
          </a:solidFill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93" name="object 93"/>
          <p:cNvSpPr txBox="1"/>
          <p:nvPr/>
        </p:nvSpPr>
        <p:spPr>
          <a:xfrm>
            <a:off x="10477184" y="6550915"/>
            <a:ext cx="866775" cy="43473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sz="2700" spc="-15" dirty="0">
                <a:latin typeface="Calibri"/>
                <a:cs typeface="Calibri"/>
              </a:rPr>
              <a:t>&lt;eos&gt;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94" name="object 94"/>
          <p:cNvSpPr/>
          <p:nvPr/>
        </p:nvSpPr>
        <p:spPr>
          <a:xfrm>
            <a:off x="10293164" y="7335991"/>
            <a:ext cx="1234440" cy="534353"/>
          </a:xfrm>
          <a:custGeom>
            <a:avLst/>
            <a:gdLst/>
            <a:ahLst/>
            <a:cxnLst/>
            <a:rect l="l" t="t" r="r" b="b"/>
            <a:pathLst>
              <a:path w="822959" h="356235">
                <a:moveTo>
                  <a:pt x="763626" y="0"/>
                </a:moveTo>
                <a:lnTo>
                  <a:pt x="59333" y="0"/>
                </a:lnTo>
                <a:lnTo>
                  <a:pt x="36238" y="4662"/>
                </a:lnTo>
                <a:lnTo>
                  <a:pt x="17378" y="17378"/>
                </a:lnTo>
                <a:lnTo>
                  <a:pt x="4662" y="36238"/>
                </a:lnTo>
                <a:lnTo>
                  <a:pt x="0" y="59333"/>
                </a:lnTo>
                <a:lnTo>
                  <a:pt x="0" y="296656"/>
                </a:lnTo>
                <a:lnTo>
                  <a:pt x="4662" y="319751"/>
                </a:lnTo>
                <a:lnTo>
                  <a:pt x="17378" y="338610"/>
                </a:lnTo>
                <a:lnTo>
                  <a:pt x="36238" y="351326"/>
                </a:lnTo>
                <a:lnTo>
                  <a:pt x="59333" y="355988"/>
                </a:lnTo>
                <a:lnTo>
                  <a:pt x="763626" y="355988"/>
                </a:lnTo>
                <a:lnTo>
                  <a:pt x="786721" y="351326"/>
                </a:lnTo>
                <a:lnTo>
                  <a:pt x="805581" y="338610"/>
                </a:lnTo>
                <a:lnTo>
                  <a:pt x="818297" y="319751"/>
                </a:lnTo>
                <a:lnTo>
                  <a:pt x="822959" y="296656"/>
                </a:lnTo>
                <a:lnTo>
                  <a:pt x="822959" y="59333"/>
                </a:lnTo>
                <a:lnTo>
                  <a:pt x="818297" y="36238"/>
                </a:lnTo>
                <a:lnTo>
                  <a:pt x="805581" y="17378"/>
                </a:lnTo>
                <a:lnTo>
                  <a:pt x="786721" y="4662"/>
                </a:lnTo>
                <a:lnTo>
                  <a:pt x="763626" y="0"/>
                </a:lnTo>
                <a:close/>
              </a:path>
            </a:pathLst>
          </a:custGeom>
          <a:solidFill>
            <a:srgbClr val="8FAADC"/>
          </a:solidFill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95" name="object 95"/>
          <p:cNvSpPr txBox="1"/>
          <p:nvPr/>
        </p:nvSpPr>
        <p:spPr>
          <a:xfrm>
            <a:off x="10476996" y="7360157"/>
            <a:ext cx="866775" cy="1196481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sz="2700" spc="-15" dirty="0">
                <a:latin typeface="Calibri"/>
                <a:cs typeface="Calibri"/>
              </a:rPr>
              <a:t>&lt;eos&gt;</a:t>
            </a:r>
            <a:endParaRPr sz="2700">
              <a:latin typeface="Calibri"/>
              <a:cs typeface="Calibri"/>
            </a:endParaRPr>
          </a:p>
          <a:p>
            <a:pPr marL="19050">
              <a:spcBef>
                <a:spcPts val="2663"/>
              </a:spcBef>
            </a:pPr>
            <a:r>
              <a:rPr sz="2700" spc="-15" dirty="0">
                <a:latin typeface="Calibri"/>
                <a:cs typeface="Calibri"/>
              </a:rPr>
              <a:t>&lt;eos&gt;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97" name="object 97"/>
          <p:cNvSpPr txBox="1">
            <a:spLocks noGrp="1"/>
          </p:cNvSpPr>
          <p:nvPr>
            <p:ph type="sldNum" sz="quarter" idx="7"/>
          </p:nvPr>
        </p:nvSpPr>
        <p:spPr>
          <a:xfrm>
            <a:off x="11664267" y="6371008"/>
            <a:ext cx="322579" cy="2114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193675">
              <a:spcBef>
                <a:spcPts val="40"/>
              </a:spcBef>
            </a:pPr>
            <a:fld id="{81D60167-4931-47E6-BA6A-407CBD079E47}" type="slidenum">
              <a:rPr lang="en-GB" spc="-50" smtClean="0"/>
              <a:pPr marL="193675">
                <a:spcBef>
                  <a:spcPts val="40"/>
                </a:spcBef>
              </a:pPr>
              <a:t>80</a:t>
            </a:fld>
            <a:endParaRPr spc="-38" dirty="0"/>
          </a:p>
        </p:txBody>
      </p:sp>
      <p:sp>
        <p:nvSpPr>
          <p:cNvPr id="96" name="object 96" descr="$PPTXTitle"/>
          <p:cNvSpPr txBox="1">
            <a:spLocks noGrp="1"/>
          </p:cNvSpPr>
          <p:nvPr>
            <p:ph type="title"/>
          </p:nvPr>
        </p:nvSpPr>
        <p:spPr>
          <a:xfrm>
            <a:off x="4922029" y="653096"/>
            <a:ext cx="8478203" cy="696344"/>
          </a:xfrm>
          <a:prstGeom prst="rect">
            <a:avLst/>
          </a:prstGeom>
        </p:spPr>
        <p:txBody>
          <a:bodyPr vert="horz" wrap="square" lIns="0" tIns="19050" rIns="0" bIns="0" rtlCol="0" anchor="ctr">
            <a:spAutoFit/>
          </a:bodyPr>
          <a:lstStyle/>
          <a:p>
            <a:pPr marL="19050">
              <a:spcBef>
                <a:spcPts val="150"/>
              </a:spcBef>
            </a:pPr>
            <a:r>
              <a:rPr dirty="0"/>
              <a:t>Masked</a:t>
            </a:r>
            <a:r>
              <a:rPr spc="-165" dirty="0"/>
              <a:t> </a:t>
            </a:r>
            <a:r>
              <a:rPr dirty="0"/>
              <a:t>Multi</a:t>
            </a:r>
            <a:r>
              <a:rPr spc="-158" dirty="0"/>
              <a:t> </a:t>
            </a:r>
            <a:r>
              <a:rPr dirty="0"/>
              <a:t>Head</a:t>
            </a:r>
            <a:r>
              <a:rPr spc="-150" dirty="0"/>
              <a:t> </a:t>
            </a:r>
            <a:r>
              <a:rPr spc="-15" dirty="0"/>
              <a:t>Attention</a:t>
            </a: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1708892" y="1664207"/>
            <a:ext cx="5251131" cy="7781925"/>
            <a:chOff x="7805928" y="1109471"/>
            <a:chExt cx="3500754" cy="518795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805928" y="1109471"/>
              <a:ext cx="3493007" cy="518769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76232" y="3593591"/>
              <a:ext cx="1822703" cy="1277111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9473322" y="3591193"/>
              <a:ext cx="1828164" cy="1283970"/>
            </a:xfrm>
            <a:custGeom>
              <a:avLst/>
              <a:gdLst/>
              <a:ahLst/>
              <a:cxnLst/>
              <a:rect l="l" t="t" r="r" b="b"/>
              <a:pathLst>
                <a:path w="1828165" h="1283970">
                  <a:moveTo>
                    <a:pt x="0" y="0"/>
                  </a:moveTo>
                  <a:lnTo>
                    <a:pt x="1828051" y="0"/>
                  </a:lnTo>
                  <a:lnTo>
                    <a:pt x="1828051" y="1283521"/>
                  </a:lnTo>
                  <a:lnTo>
                    <a:pt x="0" y="1283521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700"/>
            </a:p>
          </p:txBody>
        </p:sp>
      </p:grpSp>
      <p:sp>
        <p:nvSpPr>
          <p:cNvPr id="6" name="object 6"/>
          <p:cNvSpPr/>
          <p:nvPr/>
        </p:nvSpPr>
        <p:spPr>
          <a:xfrm>
            <a:off x="2219978" y="4861733"/>
            <a:ext cx="1234440" cy="534353"/>
          </a:xfrm>
          <a:custGeom>
            <a:avLst/>
            <a:gdLst/>
            <a:ahLst/>
            <a:cxnLst/>
            <a:rect l="l" t="t" r="r" b="b"/>
            <a:pathLst>
              <a:path w="822960" h="356235">
                <a:moveTo>
                  <a:pt x="763628" y="0"/>
                </a:moveTo>
                <a:lnTo>
                  <a:pt x="59333" y="0"/>
                </a:lnTo>
                <a:lnTo>
                  <a:pt x="36238" y="4662"/>
                </a:lnTo>
                <a:lnTo>
                  <a:pt x="17378" y="17378"/>
                </a:lnTo>
                <a:lnTo>
                  <a:pt x="4662" y="36238"/>
                </a:lnTo>
                <a:lnTo>
                  <a:pt x="0" y="59333"/>
                </a:lnTo>
                <a:lnTo>
                  <a:pt x="0" y="296656"/>
                </a:lnTo>
                <a:lnTo>
                  <a:pt x="4662" y="319751"/>
                </a:lnTo>
                <a:lnTo>
                  <a:pt x="17378" y="338610"/>
                </a:lnTo>
                <a:lnTo>
                  <a:pt x="36238" y="351326"/>
                </a:lnTo>
                <a:lnTo>
                  <a:pt x="59333" y="355988"/>
                </a:lnTo>
                <a:lnTo>
                  <a:pt x="763628" y="355988"/>
                </a:lnTo>
                <a:lnTo>
                  <a:pt x="786722" y="351326"/>
                </a:lnTo>
                <a:lnTo>
                  <a:pt x="805582" y="338610"/>
                </a:lnTo>
                <a:lnTo>
                  <a:pt x="818297" y="319751"/>
                </a:lnTo>
                <a:lnTo>
                  <a:pt x="822960" y="296656"/>
                </a:lnTo>
                <a:lnTo>
                  <a:pt x="822960" y="59333"/>
                </a:lnTo>
                <a:lnTo>
                  <a:pt x="818297" y="36238"/>
                </a:lnTo>
                <a:lnTo>
                  <a:pt x="805582" y="17378"/>
                </a:lnTo>
                <a:lnTo>
                  <a:pt x="786722" y="4662"/>
                </a:lnTo>
                <a:lnTo>
                  <a:pt x="763628" y="0"/>
                </a:lnTo>
                <a:close/>
              </a:path>
            </a:pathLst>
          </a:custGeom>
          <a:solidFill>
            <a:srgbClr val="8FAADC"/>
          </a:solidFill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7" name="object 7"/>
          <p:cNvSpPr/>
          <p:nvPr/>
        </p:nvSpPr>
        <p:spPr>
          <a:xfrm>
            <a:off x="3711863" y="4861733"/>
            <a:ext cx="1234440" cy="534353"/>
          </a:xfrm>
          <a:custGeom>
            <a:avLst/>
            <a:gdLst/>
            <a:ahLst/>
            <a:cxnLst/>
            <a:rect l="l" t="t" r="r" b="b"/>
            <a:pathLst>
              <a:path w="822960" h="356235">
                <a:moveTo>
                  <a:pt x="763626" y="0"/>
                </a:moveTo>
                <a:lnTo>
                  <a:pt x="59333" y="0"/>
                </a:lnTo>
                <a:lnTo>
                  <a:pt x="36238" y="4662"/>
                </a:lnTo>
                <a:lnTo>
                  <a:pt x="17378" y="17377"/>
                </a:lnTo>
                <a:lnTo>
                  <a:pt x="4662" y="36237"/>
                </a:lnTo>
                <a:lnTo>
                  <a:pt x="0" y="59331"/>
                </a:lnTo>
                <a:lnTo>
                  <a:pt x="0" y="296655"/>
                </a:lnTo>
                <a:lnTo>
                  <a:pt x="4662" y="319750"/>
                </a:lnTo>
                <a:lnTo>
                  <a:pt x="17378" y="338610"/>
                </a:lnTo>
                <a:lnTo>
                  <a:pt x="36238" y="351325"/>
                </a:lnTo>
                <a:lnTo>
                  <a:pt x="59333" y="355988"/>
                </a:lnTo>
                <a:lnTo>
                  <a:pt x="763626" y="355988"/>
                </a:lnTo>
                <a:lnTo>
                  <a:pt x="786721" y="351325"/>
                </a:lnTo>
                <a:lnTo>
                  <a:pt x="805581" y="338610"/>
                </a:lnTo>
                <a:lnTo>
                  <a:pt x="818297" y="319750"/>
                </a:lnTo>
                <a:lnTo>
                  <a:pt x="822960" y="296655"/>
                </a:lnTo>
                <a:lnTo>
                  <a:pt x="822960" y="59331"/>
                </a:lnTo>
                <a:lnTo>
                  <a:pt x="818297" y="36237"/>
                </a:lnTo>
                <a:lnTo>
                  <a:pt x="805581" y="17377"/>
                </a:lnTo>
                <a:lnTo>
                  <a:pt x="786721" y="4662"/>
                </a:lnTo>
                <a:lnTo>
                  <a:pt x="763626" y="0"/>
                </a:lnTo>
                <a:close/>
              </a:path>
            </a:pathLst>
          </a:custGeom>
          <a:solidFill>
            <a:srgbClr val="8FAADC"/>
          </a:solidFill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8" name="object 8"/>
          <p:cNvSpPr/>
          <p:nvPr/>
        </p:nvSpPr>
        <p:spPr>
          <a:xfrm>
            <a:off x="681437" y="4847324"/>
            <a:ext cx="1234440" cy="534353"/>
          </a:xfrm>
          <a:custGeom>
            <a:avLst/>
            <a:gdLst/>
            <a:ahLst/>
            <a:cxnLst/>
            <a:rect l="l" t="t" r="r" b="b"/>
            <a:pathLst>
              <a:path w="822960" h="356235">
                <a:moveTo>
                  <a:pt x="763627" y="0"/>
                </a:moveTo>
                <a:lnTo>
                  <a:pt x="59332" y="0"/>
                </a:lnTo>
                <a:lnTo>
                  <a:pt x="36237" y="4662"/>
                </a:lnTo>
                <a:lnTo>
                  <a:pt x="17378" y="17377"/>
                </a:lnTo>
                <a:lnTo>
                  <a:pt x="4662" y="36237"/>
                </a:lnTo>
                <a:lnTo>
                  <a:pt x="0" y="59331"/>
                </a:lnTo>
                <a:lnTo>
                  <a:pt x="0" y="296655"/>
                </a:lnTo>
                <a:lnTo>
                  <a:pt x="4662" y="319750"/>
                </a:lnTo>
                <a:lnTo>
                  <a:pt x="17378" y="338610"/>
                </a:lnTo>
                <a:lnTo>
                  <a:pt x="36237" y="351325"/>
                </a:lnTo>
                <a:lnTo>
                  <a:pt x="59332" y="355988"/>
                </a:lnTo>
                <a:lnTo>
                  <a:pt x="763627" y="355988"/>
                </a:lnTo>
                <a:lnTo>
                  <a:pt x="786722" y="351325"/>
                </a:lnTo>
                <a:lnTo>
                  <a:pt x="805581" y="338610"/>
                </a:lnTo>
                <a:lnTo>
                  <a:pt x="818297" y="319750"/>
                </a:lnTo>
                <a:lnTo>
                  <a:pt x="822959" y="296655"/>
                </a:lnTo>
                <a:lnTo>
                  <a:pt x="822959" y="59331"/>
                </a:lnTo>
                <a:lnTo>
                  <a:pt x="818297" y="36237"/>
                </a:lnTo>
                <a:lnTo>
                  <a:pt x="805581" y="17377"/>
                </a:lnTo>
                <a:lnTo>
                  <a:pt x="786722" y="4662"/>
                </a:lnTo>
                <a:lnTo>
                  <a:pt x="763627" y="0"/>
                </a:lnTo>
                <a:close/>
              </a:path>
            </a:pathLst>
          </a:custGeom>
          <a:solidFill>
            <a:srgbClr val="8FAADC"/>
          </a:solidFill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9" name="object 9"/>
          <p:cNvSpPr/>
          <p:nvPr/>
        </p:nvSpPr>
        <p:spPr>
          <a:xfrm>
            <a:off x="2219978" y="5694698"/>
            <a:ext cx="1234440" cy="534353"/>
          </a:xfrm>
          <a:custGeom>
            <a:avLst/>
            <a:gdLst/>
            <a:ahLst/>
            <a:cxnLst/>
            <a:rect l="l" t="t" r="r" b="b"/>
            <a:pathLst>
              <a:path w="822960" h="356235">
                <a:moveTo>
                  <a:pt x="763628" y="0"/>
                </a:moveTo>
                <a:lnTo>
                  <a:pt x="59333" y="0"/>
                </a:lnTo>
                <a:lnTo>
                  <a:pt x="36238" y="4662"/>
                </a:lnTo>
                <a:lnTo>
                  <a:pt x="17378" y="17378"/>
                </a:lnTo>
                <a:lnTo>
                  <a:pt x="4662" y="36238"/>
                </a:lnTo>
                <a:lnTo>
                  <a:pt x="0" y="59333"/>
                </a:lnTo>
                <a:lnTo>
                  <a:pt x="0" y="296656"/>
                </a:lnTo>
                <a:lnTo>
                  <a:pt x="4662" y="319751"/>
                </a:lnTo>
                <a:lnTo>
                  <a:pt x="17378" y="338610"/>
                </a:lnTo>
                <a:lnTo>
                  <a:pt x="36238" y="351326"/>
                </a:lnTo>
                <a:lnTo>
                  <a:pt x="59333" y="355988"/>
                </a:lnTo>
                <a:lnTo>
                  <a:pt x="763628" y="355988"/>
                </a:lnTo>
                <a:lnTo>
                  <a:pt x="786722" y="351326"/>
                </a:lnTo>
                <a:lnTo>
                  <a:pt x="805582" y="338610"/>
                </a:lnTo>
                <a:lnTo>
                  <a:pt x="818297" y="319751"/>
                </a:lnTo>
                <a:lnTo>
                  <a:pt x="822960" y="296656"/>
                </a:lnTo>
                <a:lnTo>
                  <a:pt x="822960" y="59333"/>
                </a:lnTo>
                <a:lnTo>
                  <a:pt x="818297" y="36238"/>
                </a:lnTo>
                <a:lnTo>
                  <a:pt x="805582" y="17378"/>
                </a:lnTo>
                <a:lnTo>
                  <a:pt x="786722" y="4662"/>
                </a:lnTo>
                <a:lnTo>
                  <a:pt x="763628" y="0"/>
                </a:lnTo>
                <a:close/>
              </a:path>
            </a:pathLst>
          </a:custGeom>
          <a:solidFill>
            <a:srgbClr val="8FAADC"/>
          </a:solidFill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10" name="object 10"/>
          <p:cNvSpPr/>
          <p:nvPr/>
        </p:nvSpPr>
        <p:spPr>
          <a:xfrm>
            <a:off x="3711863" y="5694697"/>
            <a:ext cx="1234440" cy="534353"/>
          </a:xfrm>
          <a:custGeom>
            <a:avLst/>
            <a:gdLst/>
            <a:ahLst/>
            <a:cxnLst/>
            <a:rect l="l" t="t" r="r" b="b"/>
            <a:pathLst>
              <a:path w="822960" h="356235">
                <a:moveTo>
                  <a:pt x="763626" y="0"/>
                </a:moveTo>
                <a:lnTo>
                  <a:pt x="59333" y="0"/>
                </a:lnTo>
                <a:lnTo>
                  <a:pt x="36238" y="4662"/>
                </a:lnTo>
                <a:lnTo>
                  <a:pt x="17378" y="17378"/>
                </a:lnTo>
                <a:lnTo>
                  <a:pt x="4662" y="36238"/>
                </a:lnTo>
                <a:lnTo>
                  <a:pt x="0" y="59333"/>
                </a:lnTo>
                <a:lnTo>
                  <a:pt x="0" y="296656"/>
                </a:lnTo>
                <a:lnTo>
                  <a:pt x="4662" y="319751"/>
                </a:lnTo>
                <a:lnTo>
                  <a:pt x="17378" y="338611"/>
                </a:lnTo>
                <a:lnTo>
                  <a:pt x="36238" y="351327"/>
                </a:lnTo>
                <a:lnTo>
                  <a:pt x="59333" y="355989"/>
                </a:lnTo>
                <a:lnTo>
                  <a:pt x="763626" y="355989"/>
                </a:lnTo>
                <a:lnTo>
                  <a:pt x="786721" y="351327"/>
                </a:lnTo>
                <a:lnTo>
                  <a:pt x="805581" y="338611"/>
                </a:lnTo>
                <a:lnTo>
                  <a:pt x="818297" y="319751"/>
                </a:lnTo>
                <a:lnTo>
                  <a:pt x="822960" y="296656"/>
                </a:lnTo>
                <a:lnTo>
                  <a:pt x="822960" y="59333"/>
                </a:lnTo>
                <a:lnTo>
                  <a:pt x="818297" y="36238"/>
                </a:lnTo>
                <a:lnTo>
                  <a:pt x="805581" y="17378"/>
                </a:lnTo>
                <a:lnTo>
                  <a:pt x="786721" y="4662"/>
                </a:lnTo>
                <a:lnTo>
                  <a:pt x="763626" y="0"/>
                </a:lnTo>
                <a:close/>
              </a:path>
            </a:pathLst>
          </a:custGeom>
          <a:solidFill>
            <a:srgbClr val="8FAADC"/>
          </a:solidFill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11" name="object 11"/>
          <p:cNvSpPr/>
          <p:nvPr/>
        </p:nvSpPr>
        <p:spPr>
          <a:xfrm>
            <a:off x="5250404" y="5694697"/>
            <a:ext cx="1234440" cy="534353"/>
          </a:xfrm>
          <a:custGeom>
            <a:avLst/>
            <a:gdLst/>
            <a:ahLst/>
            <a:cxnLst/>
            <a:rect l="l" t="t" r="r" b="b"/>
            <a:pathLst>
              <a:path w="822960" h="356235">
                <a:moveTo>
                  <a:pt x="763628" y="0"/>
                </a:moveTo>
                <a:lnTo>
                  <a:pt x="59333" y="0"/>
                </a:lnTo>
                <a:lnTo>
                  <a:pt x="36238" y="4662"/>
                </a:lnTo>
                <a:lnTo>
                  <a:pt x="17378" y="17378"/>
                </a:lnTo>
                <a:lnTo>
                  <a:pt x="4662" y="36238"/>
                </a:lnTo>
                <a:lnTo>
                  <a:pt x="0" y="59333"/>
                </a:lnTo>
                <a:lnTo>
                  <a:pt x="0" y="296656"/>
                </a:lnTo>
                <a:lnTo>
                  <a:pt x="4662" y="319751"/>
                </a:lnTo>
                <a:lnTo>
                  <a:pt x="17378" y="338611"/>
                </a:lnTo>
                <a:lnTo>
                  <a:pt x="36238" y="351327"/>
                </a:lnTo>
                <a:lnTo>
                  <a:pt x="59333" y="355989"/>
                </a:lnTo>
                <a:lnTo>
                  <a:pt x="763628" y="355989"/>
                </a:lnTo>
                <a:lnTo>
                  <a:pt x="786722" y="351327"/>
                </a:lnTo>
                <a:lnTo>
                  <a:pt x="805581" y="338611"/>
                </a:lnTo>
                <a:lnTo>
                  <a:pt x="818297" y="319751"/>
                </a:lnTo>
                <a:lnTo>
                  <a:pt x="822960" y="296656"/>
                </a:lnTo>
                <a:lnTo>
                  <a:pt x="822960" y="59333"/>
                </a:lnTo>
                <a:lnTo>
                  <a:pt x="818297" y="36238"/>
                </a:lnTo>
                <a:lnTo>
                  <a:pt x="805581" y="17378"/>
                </a:lnTo>
                <a:lnTo>
                  <a:pt x="786722" y="4662"/>
                </a:lnTo>
                <a:lnTo>
                  <a:pt x="763628" y="0"/>
                </a:lnTo>
                <a:close/>
              </a:path>
            </a:pathLst>
          </a:custGeom>
          <a:solidFill>
            <a:srgbClr val="8FAADC"/>
          </a:solidFill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12" name="object 12"/>
          <p:cNvSpPr/>
          <p:nvPr/>
        </p:nvSpPr>
        <p:spPr>
          <a:xfrm>
            <a:off x="681437" y="5680289"/>
            <a:ext cx="1234440" cy="534353"/>
          </a:xfrm>
          <a:custGeom>
            <a:avLst/>
            <a:gdLst/>
            <a:ahLst/>
            <a:cxnLst/>
            <a:rect l="l" t="t" r="r" b="b"/>
            <a:pathLst>
              <a:path w="822960" h="356235">
                <a:moveTo>
                  <a:pt x="763627" y="0"/>
                </a:moveTo>
                <a:lnTo>
                  <a:pt x="59332" y="0"/>
                </a:lnTo>
                <a:lnTo>
                  <a:pt x="36237" y="4662"/>
                </a:lnTo>
                <a:lnTo>
                  <a:pt x="17378" y="17377"/>
                </a:lnTo>
                <a:lnTo>
                  <a:pt x="4662" y="36237"/>
                </a:lnTo>
                <a:lnTo>
                  <a:pt x="0" y="59331"/>
                </a:lnTo>
                <a:lnTo>
                  <a:pt x="0" y="296655"/>
                </a:lnTo>
                <a:lnTo>
                  <a:pt x="4662" y="319750"/>
                </a:lnTo>
                <a:lnTo>
                  <a:pt x="17378" y="338610"/>
                </a:lnTo>
                <a:lnTo>
                  <a:pt x="36237" y="351325"/>
                </a:lnTo>
                <a:lnTo>
                  <a:pt x="59332" y="355988"/>
                </a:lnTo>
                <a:lnTo>
                  <a:pt x="763627" y="355988"/>
                </a:lnTo>
                <a:lnTo>
                  <a:pt x="786722" y="351325"/>
                </a:lnTo>
                <a:lnTo>
                  <a:pt x="805581" y="338610"/>
                </a:lnTo>
                <a:lnTo>
                  <a:pt x="818297" y="319750"/>
                </a:lnTo>
                <a:lnTo>
                  <a:pt x="822959" y="296655"/>
                </a:lnTo>
                <a:lnTo>
                  <a:pt x="822959" y="59331"/>
                </a:lnTo>
                <a:lnTo>
                  <a:pt x="818297" y="36237"/>
                </a:lnTo>
                <a:lnTo>
                  <a:pt x="805581" y="17377"/>
                </a:lnTo>
                <a:lnTo>
                  <a:pt x="786722" y="4662"/>
                </a:lnTo>
                <a:lnTo>
                  <a:pt x="763627" y="0"/>
                </a:lnTo>
                <a:close/>
              </a:path>
            </a:pathLst>
          </a:custGeom>
          <a:solidFill>
            <a:srgbClr val="8FAADC"/>
          </a:solidFill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13" name="object 13"/>
          <p:cNvSpPr/>
          <p:nvPr/>
        </p:nvSpPr>
        <p:spPr>
          <a:xfrm>
            <a:off x="2219978" y="6461027"/>
            <a:ext cx="1234440" cy="534353"/>
          </a:xfrm>
          <a:custGeom>
            <a:avLst/>
            <a:gdLst/>
            <a:ahLst/>
            <a:cxnLst/>
            <a:rect l="l" t="t" r="r" b="b"/>
            <a:pathLst>
              <a:path w="822960" h="356235">
                <a:moveTo>
                  <a:pt x="763628" y="0"/>
                </a:moveTo>
                <a:lnTo>
                  <a:pt x="59333" y="0"/>
                </a:lnTo>
                <a:lnTo>
                  <a:pt x="36238" y="4662"/>
                </a:lnTo>
                <a:lnTo>
                  <a:pt x="17378" y="17377"/>
                </a:lnTo>
                <a:lnTo>
                  <a:pt x="4662" y="36237"/>
                </a:lnTo>
                <a:lnTo>
                  <a:pt x="0" y="59331"/>
                </a:lnTo>
                <a:lnTo>
                  <a:pt x="0" y="296656"/>
                </a:lnTo>
                <a:lnTo>
                  <a:pt x="4662" y="319751"/>
                </a:lnTo>
                <a:lnTo>
                  <a:pt x="17378" y="338610"/>
                </a:lnTo>
                <a:lnTo>
                  <a:pt x="36238" y="351325"/>
                </a:lnTo>
                <a:lnTo>
                  <a:pt x="59333" y="355988"/>
                </a:lnTo>
                <a:lnTo>
                  <a:pt x="763628" y="355988"/>
                </a:lnTo>
                <a:lnTo>
                  <a:pt x="786722" y="351325"/>
                </a:lnTo>
                <a:lnTo>
                  <a:pt x="805582" y="338610"/>
                </a:lnTo>
                <a:lnTo>
                  <a:pt x="818297" y="319751"/>
                </a:lnTo>
                <a:lnTo>
                  <a:pt x="822960" y="296656"/>
                </a:lnTo>
                <a:lnTo>
                  <a:pt x="822960" y="59331"/>
                </a:lnTo>
                <a:lnTo>
                  <a:pt x="818297" y="36237"/>
                </a:lnTo>
                <a:lnTo>
                  <a:pt x="805582" y="17377"/>
                </a:lnTo>
                <a:lnTo>
                  <a:pt x="786722" y="4662"/>
                </a:lnTo>
                <a:lnTo>
                  <a:pt x="763628" y="0"/>
                </a:lnTo>
                <a:close/>
              </a:path>
            </a:pathLst>
          </a:custGeom>
          <a:solidFill>
            <a:srgbClr val="8FAADC"/>
          </a:solidFill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14" name="object 14"/>
          <p:cNvSpPr txBox="1"/>
          <p:nvPr/>
        </p:nvSpPr>
        <p:spPr>
          <a:xfrm>
            <a:off x="2612169" y="5718810"/>
            <a:ext cx="449580" cy="1209305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sz="2700" spc="-38" dirty="0">
                <a:latin typeface="Calibri"/>
                <a:cs typeface="Calibri"/>
              </a:rPr>
              <a:t>Ich</a:t>
            </a:r>
            <a:endParaRPr sz="2700">
              <a:latin typeface="Calibri"/>
              <a:cs typeface="Calibri"/>
            </a:endParaRPr>
          </a:p>
          <a:p>
            <a:pPr marL="19050">
              <a:spcBef>
                <a:spcPts val="2768"/>
              </a:spcBef>
            </a:pPr>
            <a:r>
              <a:rPr sz="2700" spc="-38" dirty="0">
                <a:latin typeface="Calibri"/>
                <a:cs typeface="Calibri"/>
              </a:rPr>
              <a:t>Ich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3711863" y="6461024"/>
            <a:ext cx="1234440" cy="534353"/>
          </a:xfrm>
          <a:custGeom>
            <a:avLst/>
            <a:gdLst/>
            <a:ahLst/>
            <a:cxnLst/>
            <a:rect l="l" t="t" r="r" b="b"/>
            <a:pathLst>
              <a:path w="822960" h="356235">
                <a:moveTo>
                  <a:pt x="763626" y="0"/>
                </a:moveTo>
                <a:lnTo>
                  <a:pt x="59333" y="0"/>
                </a:lnTo>
                <a:lnTo>
                  <a:pt x="36238" y="4662"/>
                </a:lnTo>
                <a:lnTo>
                  <a:pt x="17378" y="17378"/>
                </a:lnTo>
                <a:lnTo>
                  <a:pt x="4662" y="36238"/>
                </a:lnTo>
                <a:lnTo>
                  <a:pt x="0" y="59333"/>
                </a:lnTo>
                <a:lnTo>
                  <a:pt x="0" y="296656"/>
                </a:lnTo>
                <a:lnTo>
                  <a:pt x="4662" y="319751"/>
                </a:lnTo>
                <a:lnTo>
                  <a:pt x="17378" y="338610"/>
                </a:lnTo>
                <a:lnTo>
                  <a:pt x="36238" y="351326"/>
                </a:lnTo>
                <a:lnTo>
                  <a:pt x="59333" y="355988"/>
                </a:lnTo>
                <a:lnTo>
                  <a:pt x="763626" y="355988"/>
                </a:lnTo>
                <a:lnTo>
                  <a:pt x="786721" y="351326"/>
                </a:lnTo>
                <a:lnTo>
                  <a:pt x="805581" y="338610"/>
                </a:lnTo>
                <a:lnTo>
                  <a:pt x="818297" y="319751"/>
                </a:lnTo>
                <a:lnTo>
                  <a:pt x="822960" y="296656"/>
                </a:lnTo>
                <a:lnTo>
                  <a:pt x="822960" y="59333"/>
                </a:lnTo>
                <a:lnTo>
                  <a:pt x="818297" y="36238"/>
                </a:lnTo>
                <a:lnTo>
                  <a:pt x="805581" y="17378"/>
                </a:lnTo>
                <a:lnTo>
                  <a:pt x="786721" y="4662"/>
                </a:lnTo>
                <a:lnTo>
                  <a:pt x="763626" y="0"/>
                </a:lnTo>
                <a:close/>
              </a:path>
            </a:pathLst>
          </a:custGeom>
          <a:solidFill>
            <a:srgbClr val="8FAADC"/>
          </a:solidFill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16" name="object 16"/>
          <p:cNvSpPr txBox="1"/>
          <p:nvPr/>
        </p:nvSpPr>
        <p:spPr>
          <a:xfrm>
            <a:off x="3978802" y="5718810"/>
            <a:ext cx="700088" cy="1209305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sz="2700" spc="-30" dirty="0">
                <a:latin typeface="Calibri"/>
                <a:cs typeface="Calibri"/>
              </a:rPr>
              <a:t>have</a:t>
            </a:r>
            <a:endParaRPr sz="2700">
              <a:latin typeface="Calibri"/>
              <a:cs typeface="Calibri"/>
            </a:endParaRPr>
          </a:p>
          <a:p>
            <a:pPr marL="19050">
              <a:spcBef>
                <a:spcPts val="2768"/>
              </a:spcBef>
            </a:pPr>
            <a:r>
              <a:rPr sz="2700" spc="-30" dirty="0">
                <a:latin typeface="Calibri"/>
                <a:cs typeface="Calibri"/>
              </a:rPr>
              <a:t>have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5250404" y="6461024"/>
            <a:ext cx="1234440" cy="534353"/>
          </a:xfrm>
          <a:custGeom>
            <a:avLst/>
            <a:gdLst/>
            <a:ahLst/>
            <a:cxnLst/>
            <a:rect l="l" t="t" r="r" b="b"/>
            <a:pathLst>
              <a:path w="822960" h="356235">
                <a:moveTo>
                  <a:pt x="763628" y="0"/>
                </a:moveTo>
                <a:lnTo>
                  <a:pt x="59333" y="0"/>
                </a:lnTo>
                <a:lnTo>
                  <a:pt x="36238" y="4662"/>
                </a:lnTo>
                <a:lnTo>
                  <a:pt x="17378" y="17378"/>
                </a:lnTo>
                <a:lnTo>
                  <a:pt x="4662" y="36238"/>
                </a:lnTo>
                <a:lnTo>
                  <a:pt x="0" y="59333"/>
                </a:lnTo>
                <a:lnTo>
                  <a:pt x="0" y="296656"/>
                </a:lnTo>
                <a:lnTo>
                  <a:pt x="4662" y="319751"/>
                </a:lnTo>
                <a:lnTo>
                  <a:pt x="17378" y="338610"/>
                </a:lnTo>
                <a:lnTo>
                  <a:pt x="36238" y="351326"/>
                </a:lnTo>
                <a:lnTo>
                  <a:pt x="59333" y="355988"/>
                </a:lnTo>
                <a:lnTo>
                  <a:pt x="763628" y="355988"/>
                </a:lnTo>
                <a:lnTo>
                  <a:pt x="786722" y="351326"/>
                </a:lnTo>
                <a:lnTo>
                  <a:pt x="805581" y="338610"/>
                </a:lnTo>
                <a:lnTo>
                  <a:pt x="818297" y="319751"/>
                </a:lnTo>
                <a:lnTo>
                  <a:pt x="822960" y="296656"/>
                </a:lnTo>
                <a:lnTo>
                  <a:pt x="822960" y="59333"/>
                </a:lnTo>
                <a:lnTo>
                  <a:pt x="818297" y="36238"/>
                </a:lnTo>
                <a:lnTo>
                  <a:pt x="805581" y="17378"/>
                </a:lnTo>
                <a:lnTo>
                  <a:pt x="786722" y="4662"/>
                </a:lnTo>
                <a:lnTo>
                  <a:pt x="763628" y="0"/>
                </a:lnTo>
                <a:close/>
              </a:path>
            </a:pathLst>
          </a:custGeom>
          <a:solidFill>
            <a:srgbClr val="8FAADC"/>
          </a:solidFill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18" name="object 18"/>
          <p:cNvSpPr txBox="1"/>
          <p:nvPr/>
        </p:nvSpPr>
        <p:spPr>
          <a:xfrm>
            <a:off x="5456859" y="5718810"/>
            <a:ext cx="821055" cy="1209305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sz="2700" spc="-15" dirty="0">
                <a:latin typeface="Calibri"/>
                <a:cs typeface="Calibri"/>
              </a:rPr>
              <a:t>einen</a:t>
            </a:r>
            <a:endParaRPr sz="2700">
              <a:latin typeface="Calibri"/>
              <a:cs typeface="Calibri"/>
            </a:endParaRPr>
          </a:p>
          <a:p>
            <a:pPr marL="19050">
              <a:spcBef>
                <a:spcPts val="2768"/>
              </a:spcBef>
            </a:pPr>
            <a:r>
              <a:rPr sz="2700" spc="-15" dirty="0">
                <a:latin typeface="Calibri"/>
                <a:cs typeface="Calibri"/>
              </a:rPr>
              <a:t>einen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6757527" y="6461024"/>
            <a:ext cx="1234440" cy="534353"/>
          </a:xfrm>
          <a:custGeom>
            <a:avLst/>
            <a:gdLst/>
            <a:ahLst/>
            <a:cxnLst/>
            <a:rect l="l" t="t" r="r" b="b"/>
            <a:pathLst>
              <a:path w="822960" h="356235">
                <a:moveTo>
                  <a:pt x="763628" y="0"/>
                </a:moveTo>
                <a:lnTo>
                  <a:pt x="59333" y="0"/>
                </a:lnTo>
                <a:lnTo>
                  <a:pt x="36238" y="4662"/>
                </a:lnTo>
                <a:lnTo>
                  <a:pt x="17378" y="17378"/>
                </a:lnTo>
                <a:lnTo>
                  <a:pt x="4662" y="36238"/>
                </a:lnTo>
                <a:lnTo>
                  <a:pt x="0" y="59333"/>
                </a:lnTo>
                <a:lnTo>
                  <a:pt x="0" y="296656"/>
                </a:lnTo>
                <a:lnTo>
                  <a:pt x="4662" y="319751"/>
                </a:lnTo>
                <a:lnTo>
                  <a:pt x="17378" y="338610"/>
                </a:lnTo>
                <a:lnTo>
                  <a:pt x="36238" y="351326"/>
                </a:lnTo>
                <a:lnTo>
                  <a:pt x="59333" y="355988"/>
                </a:lnTo>
                <a:lnTo>
                  <a:pt x="763628" y="355988"/>
                </a:lnTo>
                <a:lnTo>
                  <a:pt x="786722" y="351326"/>
                </a:lnTo>
                <a:lnTo>
                  <a:pt x="805581" y="338610"/>
                </a:lnTo>
                <a:lnTo>
                  <a:pt x="818297" y="319751"/>
                </a:lnTo>
                <a:lnTo>
                  <a:pt x="822959" y="296656"/>
                </a:lnTo>
                <a:lnTo>
                  <a:pt x="822959" y="59333"/>
                </a:lnTo>
                <a:lnTo>
                  <a:pt x="818297" y="36238"/>
                </a:lnTo>
                <a:lnTo>
                  <a:pt x="805581" y="17378"/>
                </a:lnTo>
                <a:lnTo>
                  <a:pt x="786722" y="4662"/>
                </a:lnTo>
                <a:lnTo>
                  <a:pt x="763628" y="0"/>
                </a:lnTo>
                <a:close/>
              </a:path>
            </a:pathLst>
          </a:custGeom>
          <a:solidFill>
            <a:srgbClr val="8FAADC"/>
          </a:solidFill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20" name="object 20"/>
          <p:cNvSpPr/>
          <p:nvPr/>
        </p:nvSpPr>
        <p:spPr>
          <a:xfrm>
            <a:off x="681437" y="6446615"/>
            <a:ext cx="1234440" cy="534353"/>
          </a:xfrm>
          <a:custGeom>
            <a:avLst/>
            <a:gdLst/>
            <a:ahLst/>
            <a:cxnLst/>
            <a:rect l="l" t="t" r="r" b="b"/>
            <a:pathLst>
              <a:path w="822960" h="356235">
                <a:moveTo>
                  <a:pt x="763627" y="0"/>
                </a:moveTo>
                <a:lnTo>
                  <a:pt x="59332" y="0"/>
                </a:lnTo>
                <a:lnTo>
                  <a:pt x="36237" y="4662"/>
                </a:lnTo>
                <a:lnTo>
                  <a:pt x="17378" y="17378"/>
                </a:lnTo>
                <a:lnTo>
                  <a:pt x="4662" y="36238"/>
                </a:lnTo>
                <a:lnTo>
                  <a:pt x="0" y="59333"/>
                </a:lnTo>
                <a:lnTo>
                  <a:pt x="0" y="296656"/>
                </a:lnTo>
                <a:lnTo>
                  <a:pt x="4662" y="319751"/>
                </a:lnTo>
                <a:lnTo>
                  <a:pt x="17378" y="338611"/>
                </a:lnTo>
                <a:lnTo>
                  <a:pt x="36237" y="351327"/>
                </a:lnTo>
                <a:lnTo>
                  <a:pt x="59332" y="355989"/>
                </a:lnTo>
                <a:lnTo>
                  <a:pt x="763627" y="355989"/>
                </a:lnTo>
                <a:lnTo>
                  <a:pt x="786722" y="351327"/>
                </a:lnTo>
                <a:lnTo>
                  <a:pt x="805581" y="338611"/>
                </a:lnTo>
                <a:lnTo>
                  <a:pt x="818297" y="319751"/>
                </a:lnTo>
                <a:lnTo>
                  <a:pt x="822959" y="296656"/>
                </a:lnTo>
                <a:lnTo>
                  <a:pt x="822959" y="59333"/>
                </a:lnTo>
                <a:lnTo>
                  <a:pt x="818297" y="36238"/>
                </a:lnTo>
                <a:lnTo>
                  <a:pt x="805581" y="17378"/>
                </a:lnTo>
                <a:lnTo>
                  <a:pt x="786722" y="4662"/>
                </a:lnTo>
                <a:lnTo>
                  <a:pt x="763627" y="0"/>
                </a:lnTo>
                <a:close/>
              </a:path>
            </a:pathLst>
          </a:custGeom>
          <a:solidFill>
            <a:srgbClr val="8FAADC"/>
          </a:solidFill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21" name="object 21"/>
          <p:cNvSpPr/>
          <p:nvPr/>
        </p:nvSpPr>
        <p:spPr>
          <a:xfrm>
            <a:off x="2219978" y="7293991"/>
            <a:ext cx="1234440" cy="534353"/>
          </a:xfrm>
          <a:custGeom>
            <a:avLst/>
            <a:gdLst/>
            <a:ahLst/>
            <a:cxnLst/>
            <a:rect l="l" t="t" r="r" b="b"/>
            <a:pathLst>
              <a:path w="822960" h="356235">
                <a:moveTo>
                  <a:pt x="763628" y="0"/>
                </a:moveTo>
                <a:lnTo>
                  <a:pt x="59333" y="0"/>
                </a:lnTo>
                <a:lnTo>
                  <a:pt x="36238" y="4662"/>
                </a:lnTo>
                <a:lnTo>
                  <a:pt x="17378" y="17377"/>
                </a:lnTo>
                <a:lnTo>
                  <a:pt x="4662" y="36237"/>
                </a:lnTo>
                <a:lnTo>
                  <a:pt x="0" y="59331"/>
                </a:lnTo>
                <a:lnTo>
                  <a:pt x="0" y="296656"/>
                </a:lnTo>
                <a:lnTo>
                  <a:pt x="4662" y="319751"/>
                </a:lnTo>
                <a:lnTo>
                  <a:pt x="17378" y="338610"/>
                </a:lnTo>
                <a:lnTo>
                  <a:pt x="36238" y="351325"/>
                </a:lnTo>
                <a:lnTo>
                  <a:pt x="59333" y="355988"/>
                </a:lnTo>
                <a:lnTo>
                  <a:pt x="763628" y="355988"/>
                </a:lnTo>
                <a:lnTo>
                  <a:pt x="786722" y="351325"/>
                </a:lnTo>
                <a:lnTo>
                  <a:pt x="805582" y="338610"/>
                </a:lnTo>
                <a:lnTo>
                  <a:pt x="818297" y="319751"/>
                </a:lnTo>
                <a:lnTo>
                  <a:pt x="822960" y="296656"/>
                </a:lnTo>
                <a:lnTo>
                  <a:pt x="822960" y="59331"/>
                </a:lnTo>
                <a:lnTo>
                  <a:pt x="818297" y="36237"/>
                </a:lnTo>
                <a:lnTo>
                  <a:pt x="805582" y="17377"/>
                </a:lnTo>
                <a:lnTo>
                  <a:pt x="786722" y="4662"/>
                </a:lnTo>
                <a:lnTo>
                  <a:pt x="763628" y="0"/>
                </a:lnTo>
                <a:close/>
              </a:path>
            </a:pathLst>
          </a:custGeom>
          <a:solidFill>
            <a:srgbClr val="8FAADC"/>
          </a:solidFill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22" name="object 22"/>
          <p:cNvSpPr txBox="1"/>
          <p:nvPr/>
        </p:nvSpPr>
        <p:spPr>
          <a:xfrm>
            <a:off x="2612169" y="7319011"/>
            <a:ext cx="449580" cy="43473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sz="2700" spc="-38" dirty="0">
                <a:latin typeface="Calibri"/>
                <a:cs typeface="Calibri"/>
              </a:rPr>
              <a:t>Ich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3711863" y="7293989"/>
            <a:ext cx="1234440" cy="534353"/>
          </a:xfrm>
          <a:custGeom>
            <a:avLst/>
            <a:gdLst/>
            <a:ahLst/>
            <a:cxnLst/>
            <a:rect l="l" t="t" r="r" b="b"/>
            <a:pathLst>
              <a:path w="822960" h="356235">
                <a:moveTo>
                  <a:pt x="763626" y="0"/>
                </a:moveTo>
                <a:lnTo>
                  <a:pt x="59333" y="0"/>
                </a:lnTo>
                <a:lnTo>
                  <a:pt x="36238" y="4662"/>
                </a:lnTo>
                <a:lnTo>
                  <a:pt x="17378" y="17378"/>
                </a:lnTo>
                <a:lnTo>
                  <a:pt x="4662" y="36237"/>
                </a:lnTo>
                <a:lnTo>
                  <a:pt x="0" y="59331"/>
                </a:lnTo>
                <a:lnTo>
                  <a:pt x="0" y="296656"/>
                </a:lnTo>
                <a:lnTo>
                  <a:pt x="4662" y="319751"/>
                </a:lnTo>
                <a:lnTo>
                  <a:pt x="17378" y="338610"/>
                </a:lnTo>
                <a:lnTo>
                  <a:pt x="36238" y="351326"/>
                </a:lnTo>
                <a:lnTo>
                  <a:pt x="59333" y="355988"/>
                </a:lnTo>
                <a:lnTo>
                  <a:pt x="763626" y="355988"/>
                </a:lnTo>
                <a:lnTo>
                  <a:pt x="786721" y="351326"/>
                </a:lnTo>
                <a:lnTo>
                  <a:pt x="805581" y="338610"/>
                </a:lnTo>
                <a:lnTo>
                  <a:pt x="818297" y="319751"/>
                </a:lnTo>
                <a:lnTo>
                  <a:pt x="822960" y="296656"/>
                </a:lnTo>
                <a:lnTo>
                  <a:pt x="822960" y="59331"/>
                </a:lnTo>
                <a:lnTo>
                  <a:pt x="818297" y="36237"/>
                </a:lnTo>
                <a:lnTo>
                  <a:pt x="805581" y="17378"/>
                </a:lnTo>
                <a:lnTo>
                  <a:pt x="786721" y="4662"/>
                </a:lnTo>
                <a:lnTo>
                  <a:pt x="763626" y="0"/>
                </a:lnTo>
                <a:close/>
              </a:path>
            </a:pathLst>
          </a:custGeom>
          <a:solidFill>
            <a:srgbClr val="8FAADC"/>
          </a:solidFill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24" name="object 24"/>
          <p:cNvSpPr txBox="1"/>
          <p:nvPr/>
        </p:nvSpPr>
        <p:spPr>
          <a:xfrm>
            <a:off x="3978802" y="7319011"/>
            <a:ext cx="700088" cy="43473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sz="2700" spc="-30" dirty="0">
                <a:latin typeface="Calibri"/>
                <a:cs typeface="Calibri"/>
              </a:rPr>
              <a:t>have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5250404" y="7293989"/>
            <a:ext cx="1234440" cy="534353"/>
          </a:xfrm>
          <a:custGeom>
            <a:avLst/>
            <a:gdLst/>
            <a:ahLst/>
            <a:cxnLst/>
            <a:rect l="l" t="t" r="r" b="b"/>
            <a:pathLst>
              <a:path w="822960" h="356235">
                <a:moveTo>
                  <a:pt x="763628" y="0"/>
                </a:moveTo>
                <a:lnTo>
                  <a:pt x="59333" y="0"/>
                </a:lnTo>
                <a:lnTo>
                  <a:pt x="36238" y="4662"/>
                </a:lnTo>
                <a:lnTo>
                  <a:pt x="17378" y="17378"/>
                </a:lnTo>
                <a:lnTo>
                  <a:pt x="4662" y="36237"/>
                </a:lnTo>
                <a:lnTo>
                  <a:pt x="0" y="59331"/>
                </a:lnTo>
                <a:lnTo>
                  <a:pt x="0" y="296656"/>
                </a:lnTo>
                <a:lnTo>
                  <a:pt x="4662" y="319751"/>
                </a:lnTo>
                <a:lnTo>
                  <a:pt x="17378" y="338610"/>
                </a:lnTo>
                <a:lnTo>
                  <a:pt x="36238" y="351326"/>
                </a:lnTo>
                <a:lnTo>
                  <a:pt x="59333" y="355988"/>
                </a:lnTo>
                <a:lnTo>
                  <a:pt x="763628" y="355988"/>
                </a:lnTo>
                <a:lnTo>
                  <a:pt x="786722" y="351326"/>
                </a:lnTo>
                <a:lnTo>
                  <a:pt x="805581" y="338610"/>
                </a:lnTo>
                <a:lnTo>
                  <a:pt x="818297" y="319751"/>
                </a:lnTo>
                <a:lnTo>
                  <a:pt x="822960" y="296656"/>
                </a:lnTo>
                <a:lnTo>
                  <a:pt x="822960" y="59331"/>
                </a:lnTo>
                <a:lnTo>
                  <a:pt x="818297" y="36237"/>
                </a:lnTo>
                <a:lnTo>
                  <a:pt x="805581" y="17378"/>
                </a:lnTo>
                <a:lnTo>
                  <a:pt x="786722" y="4662"/>
                </a:lnTo>
                <a:lnTo>
                  <a:pt x="763628" y="0"/>
                </a:lnTo>
                <a:close/>
              </a:path>
            </a:pathLst>
          </a:custGeom>
          <a:solidFill>
            <a:srgbClr val="8FAADC"/>
          </a:solidFill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26" name="object 26"/>
          <p:cNvSpPr txBox="1"/>
          <p:nvPr/>
        </p:nvSpPr>
        <p:spPr>
          <a:xfrm>
            <a:off x="5456859" y="7319011"/>
            <a:ext cx="821055" cy="43473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sz="2700" spc="-15" dirty="0">
                <a:latin typeface="Calibri"/>
                <a:cs typeface="Calibri"/>
              </a:rPr>
              <a:t>einen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6757527" y="7293989"/>
            <a:ext cx="1234440" cy="534353"/>
          </a:xfrm>
          <a:custGeom>
            <a:avLst/>
            <a:gdLst/>
            <a:ahLst/>
            <a:cxnLst/>
            <a:rect l="l" t="t" r="r" b="b"/>
            <a:pathLst>
              <a:path w="822960" h="356235">
                <a:moveTo>
                  <a:pt x="763628" y="0"/>
                </a:moveTo>
                <a:lnTo>
                  <a:pt x="59333" y="0"/>
                </a:lnTo>
                <a:lnTo>
                  <a:pt x="36238" y="4662"/>
                </a:lnTo>
                <a:lnTo>
                  <a:pt x="17378" y="17378"/>
                </a:lnTo>
                <a:lnTo>
                  <a:pt x="4662" y="36237"/>
                </a:lnTo>
                <a:lnTo>
                  <a:pt x="0" y="59331"/>
                </a:lnTo>
                <a:lnTo>
                  <a:pt x="0" y="296656"/>
                </a:lnTo>
                <a:lnTo>
                  <a:pt x="4662" y="319751"/>
                </a:lnTo>
                <a:lnTo>
                  <a:pt x="17378" y="338610"/>
                </a:lnTo>
                <a:lnTo>
                  <a:pt x="36238" y="351326"/>
                </a:lnTo>
                <a:lnTo>
                  <a:pt x="59333" y="355988"/>
                </a:lnTo>
                <a:lnTo>
                  <a:pt x="763628" y="355988"/>
                </a:lnTo>
                <a:lnTo>
                  <a:pt x="786722" y="351326"/>
                </a:lnTo>
                <a:lnTo>
                  <a:pt x="805581" y="338610"/>
                </a:lnTo>
                <a:lnTo>
                  <a:pt x="818297" y="319751"/>
                </a:lnTo>
                <a:lnTo>
                  <a:pt x="822959" y="296656"/>
                </a:lnTo>
                <a:lnTo>
                  <a:pt x="822959" y="59331"/>
                </a:lnTo>
                <a:lnTo>
                  <a:pt x="818297" y="36237"/>
                </a:lnTo>
                <a:lnTo>
                  <a:pt x="805581" y="17378"/>
                </a:lnTo>
                <a:lnTo>
                  <a:pt x="786722" y="4662"/>
                </a:lnTo>
                <a:lnTo>
                  <a:pt x="763628" y="0"/>
                </a:lnTo>
                <a:close/>
              </a:path>
            </a:pathLst>
          </a:custGeom>
          <a:solidFill>
            <a:srgbClr val="8FAADC"/>
          </a:solidFill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28" name="object 28"/>
          <p:cNvSpPr txBox="1"/>
          <p:nvPr/>
        </p:nvSpPr>
        <p:spPr>
          <a:xfrm>
            <a:off x="7011370" y="7319011"/>
            <a:ext cx="726758" cy="43473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sz="2700" spc="-15" dirty="0">
                <a:latin typeface="Calibri"/>
                <a:cs typeface="Calibri"/>
              </a:rPr>
              <a:t>apfel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8302854" y="7293989"/>
            <a:ext cx="1680210" cy="534353"/>
          </a:xfrm>
          <a:custGeom>
            <a:avLst/>
            <a:gdLst/>
            <a:ahLst/>
            <a:cxnLst/>
            <a:rect l="l" t="t" r="r" b="b"/>
            <a:pathLst>
              <a:path w="1120140" h="356235">
                <a:moveTo>
                  <a:pt x="1060283" y="0"/>
                </a:moveTo>
                <a:lnTo>
                  <a:pt x="59331" y="0"/>
                </a:lnTo>
                <a:lnTo>
                  <a:pt x="36237" y="4662"/>
                </a:lnTo>
                <a:lnTo>
                  <a:pt x="17378" y="17377"/>
                </a:lnTo>
                <a:lnTo>
                  <a:pt x="4662" y="36237"/>
                </a:lnTo>
                <a:lnTo>
                  <a:pt x="0" y="59331"/>
                </a:lnTo>
                <a:lnTo>
                  <a:pt x="0" y="296656"/>
                </a:lnTo>
                <a:lnTo>
                  <a:pt x="4662" y="319751"/>
                </a:lnTo>
                <a:lnTo>
                  <a:pt x="17378" y="338610"/>
                </a:lnTo>
                <a:lnTo>
                  <a:pt x="36237" y="351326"/>
                </a:lnTo>
                <a:lnTo>
                  <a:pt x="59331" y="355988"/>
                </a:lnTo>
                <a:lnTo>
                  <a:pt x="1060283" y="355988"/>
                </a:lnTo>
                <a:lnTo>
                  <a:pt x="1083377" y="351326"/>
                </a:lnTo>
                <a:lnTo>
                  <a:pt x="1102237" y="338610"/>
                </a:lnTo>
                <a:lnTo>
                  <a:pt x="1114952" y="319751"/>
                </a:lnTo>
                <a:lnTo>
                  <a:pt x="1119615" y="296656"/>
                </a:lnTo>
                <a:lnTo>
                  <a:pt x="1119615" y="59331"/>
                </a:lnTo>
                <a:lnTo>
                  <a:pt x="1114952" y="36237"/>
                </a:lnTo>
                <a:lnTo>
                  <a:pt x="1102237" y="17377"/>
                </a:lnTo>
                <a:lnTo>
                  <a:pt x="1083377" y="4662"/>
                </a:lnTo>
                <a:lnTo>
                  <a:pt x="1060283" y="0"/>
                </a:lnTo>
                <a:close/>
              </a:path>
            </a:pathLst>
          </a:custGeom>
          <a:solidFill>
            <a:srgbClr val="8FAADC"/>
          </a:solidFill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30" name="object 30"/>
          <p:cNvSpPr txBox="1"/>
          <p:nvPr/>
        </p:nvSpPr>
        <p:spPr>
          <a:xfrm>
            <a:off x="8483436" y="7319011"/>
            <a:ext cx="1318260" cy="43473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sz="2700" spc="-15" dirty="0">
                <a:latin typeface="Calibri"/>
                <a:cs typeface="Calibri"/>
              </a:rPr>
              <a:t>gegessen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681437" y="7279580"/>
            <a:ext cx="1234440" cy="534353"/>
          </a:xfrm>
          <a:custGeom>
            <a:avLst/>
            <a:gdLst/>
            <a:ahLst/>
            <a:cxnLst/>
            <a:rect l="l" t="t" r="r" b="b"/>
            <a:pathLst>
              <a:path w="822960" h="356235">
                <a:moveTo>
                  <a:pt x="763627" y="0"/>
                </a:moveTo>
                <a:lnTo>
                  <a:pt x="59332" y="0"/>
                </a:lnTo>
                <a:lnTo>
                  <a:pt x="36237" y="4662"/>
                </a:lnTo>
                <a:lnTo>
                  <a:pt x="17378" y="17378"/>
                </a:lnTo>
                <a:lnTo>
                  <a:pt x="4662" y="36238"/>
                </a:lnTo>
                <a:lnTo>
                  <a:pt x="0" y="59333"/>
                </a:lnTo>
                <a:lnTo>
                  <a:pt x="0" y="296656"/>
                </a:lnTo>
                <a:lnTo>
                  <a:pt x="4662" y="319751"/>
                </a:lnTo>
                <a:lnTo>
                  <a:pt x="17378" y="338611"/>
                </a:lnTo>
                <a:lnTo>
                  <a:pt x="36237" y="351327"/>
                </a:lnTo>
                <a:lnTo>
                  <a:pt x="59332" y="355989"/>
                </a:lnTo>
                <a:lnTo>
                  <a:pt x="763627" y="355989"/>
                </a:lnTo>
                <a:lnTo>
                  <a:pt x="786722" y="351327"/>
                </a:lnTo>
                <a:lnTo>
                  <a:pt x="805581" y="338611"/>
                </a:lnTo>
                <a:lnTo>
                  <a:pt x="818297" y="319751"/>
                </a:lnTo>
                <a:lnTo>
                  <a:pt x="822959" y="296656"/>
                </a:lnTo>
                <a:lnTo>
                  <a:pt x="822959" y="59333"/>
                </a:lnTo>
                <a:lnTo>
                  <a:pt x="818297" y="36238"/>
                </a:lnTo>
                <a:lnTo>
                  <a:pt x="805581" y="17378"/>
                </a:lnTo>
                <a:lnTo>
                  <a:pt x="786722" y="4662"/>
                </a:lnTo>
                <a:lnTo>
                  <a:pt x="763627" y="0"/>
                </a:lnTo>
                <a:close/>
              </a:path>
            </a:pathLst>
          </a:custGeom>
          <a:solidFill>
            <a:srgbClr val="8FAADC"/>
          </a:solidFill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32" name="object 32"/>
          <p:cNvSpPr/>
          <p:nvPr/>
        </p:nvSpPr>
        <p:spPr>
          <a:xfrm>
            <a:off x="681437" y="3244013"/>
            <a:ext cx="1234440" cy="534353"/>
          </a:xfrm>
          <a:custGeom>
            <a:avLst/>
            <a:gdLst/>
            <a:ahLst/>
            <a:cxnLst/>
            <a:rect l="l" t="t" r="r" b="b"/>
            <a:pathLst>
              <a:path w="822960" h="356235">
                <a:moveTo>
                  <a:pt x="763627" y="0"/>
                </a:moveTo>
                <a:lnTo>
                  <a:pt x="59332" y="0"/>
                </a:lnTo>
                <a:lnTo>
                  <a:pt x="36237" y="4662"/>
                </a:lnTo>
                <a:lnTo>
                  <a:pt x="17378" y="17377"/>
                </a:lnTo>
                <a:lnTo>
                  <a:pt x="4662" y="36237"/>
                </a:lnTo>
                <a:lnTo>
                  <a:pt x="0" y="59331"/>
                </a:lnTo>
                <a:lnTo>
                  <a:pt x="0" y="296655"/>
                </a:lnTo>
                <a:lnTo>
                  <a:pt x="4662" y="319750"/>
                </a:lnTo>
                <a:lnTo>
                  <a:pt x="17378" y="338610"/>
                </a:lnTo>
                <a:lnTo>
                  <a:pt x="36237" y="351325"/>
                </a:lnTo>
                <a:lnTo>
                  <a:pt x="59332" y="355988"/>
                </a:lnTo>
                <a:lnTo>
                  <a:pt x="763627" y="355988"/>
                </a:lnTo>
                <a:lnTo>
                  <a:pt x="786722" y="351325"/>
                </a:lnTo>
                <a:lnTo>
                  <a:pt x="805581" y="338610"/>
                </a:lnTo>
                <a:lnTo>
                  <a:pt x="818297" y="319750"/>
                </a:lnTo>
                <a:lnTo>
                  <a:pt x="822959" y="296655"/>
                </a:lnTo>
                <a:lnTo>
                  <a:pt x="822959" y="59331"/>
                </a:lnTo>
                <a:lnTo>
                  <a:pt x="818297" y="36237"/>
                </a:lnTo>
                <a:lnTo>
                  <a:pt x="805581" y="17377"/>
                </a:lnTo>
                <a:lnTo>
                  <a:pt x="786722" y="4662"/>
                </a:lnTo>
                <a:lnTo>
                  <a:pt x="763627" y="0"/>
                </a:lnTo>
                <a:close/>
              </a:path>
            </a:pathLst>
          </a:custGeom>
          <a:solidFill>
            <a:srgbClr val="8FAADC"/>
          </a:solidFill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33" name="object 33"/>
          <p:cNvSpPr/>
          <p:nvPr/>
        </p:nvSpPr>
        <p:spPr>
          <a:xfrm>
            <a:off x="2219978" y="4091387"/>
            <a:ext cx="1234440" cy="534353"/>
          </a:xfrm>
          <a:custGeom>
            <a:avLst/>
            <a:gdLst/>
            <a:ahLst/>
            <a:cxnLst/>
            <a:rect l="l" t="t" r="r" b="b"/>
            <a:pathLst>
              <a:path w="822960" h="356235">
                <a:moveTo>
                  <a:pt x="763628" y="0"/>
                </a:moveTo>
                <a:lnTo>
                  <a:pt x="59333" y="0"/>
                </a:lnTo>
                <a:lnTo>
                  <a:pt x="36238" y="4662"/>
                </a:lnTo>
                <a:lnTo>
                  <a:pt x="17378" y="17378"/>
                </a:lnTo>
                <a:lnTo>
                  <a:pt x="4662" y="36238"/>
                </a:lnTo>
                <a:lnTo>
                  <a:pt x="0" y="59333"/>
                </a:lnTo>
                <a:lnTo>
                  <a:pt x="0" y="296656"/>
                </a:lnTo>
                <a:lnTo>
                  <a:pt x="4662" y="319751"/>
                </a:lnTo>
                <a:lnTo>
                  <a:pt x="17378" y="338610"/>
                </a:lnTo>
                <a:lnTo>
                  <a:pt x="36238" y="351326"/>
                </a:lnTo>
                <a:lnTo>
                  <a:pt x="59333" y="355988"/>
                </a:lnTo>
                <a:lnTo>
                  <a:pt x="763628" y="355988"/>
                </a:lnTo>
                <a:lnTo>
                  <a:pt x="786722" y="351326"/>
                </a:lnTo>
                <a:lnTo>
                  <a:pt x="805582" y="338610"/>
                </a:lnTo>
                <a:lnTo>
                  <a:pt x="818297" y="319751"/>
                </a:lnTo>
                <a:lnTo>
                  <a:pt x="822960" y="296656"/>
                </a:lnTo>
                <a:lnTo>
                  <a:pt x="822960" y="59333"/>
                </a:lnTo>
                <a:lnTo>
                  <a:pt x="818297" y="36238"/>
                </a:lnTo>
                <a:lnTo>
                  <a:pt x="805582" y="17378"/>
                </a:lnTo>
                <a:lnTo>
                  <a:pt x="786722" y="4662"/>
                </a:lnTo>
                <a:lnTo>
                  <a:pt x="763628" y="0"/>
                </a:lnTo>
                <a:close/>
              </a:path>
            </a:pathLst>
          </a:custGeom>
          <a:solidFill>
            <a:srgbClr val="8FAADC"/>
          </a:solidFill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34" name="object 34"/>
          <p:cNvSpPr txBox="1"/>
          <p:nvPr/>
        </p:nvSpPr>
        <p:spPr>
          <a:xfrm>
            <a:off x="2612169" y="4114037"/>
            <a:ext cx="449580" cy="1209305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sz="2700" spc="-38" dirty="0">
                <a:latin typeface="Calibri"/>
                <a:cs typeface="Calibri"/>
              </a:rPr>
              <a:t>Ich</a:t>
            </a:r>
            <a:endParaRPr sz="2700">
              <a:latin typeface="Calibri"/>
              <a:cs typeface="Calibri"/>
            </a:endParaRPr>
          </a:p>
          <a:p>
            <a:pPr marL="19050">
              <a:spcBef>
                <a:spcPts val="2843"/>
              </a:spcBef>
            </a:pPr>
            <a:r>
              <a:rPr sz="2700" spc="-38" dirty="0">
                <a:latin typeface="Calibri"/>
                <a:cs typeface="Calibri"/>
              </a:rPr>
              <a:t>Ich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681437" y="4076978"/>
            <a:ext cx="1234440" cy="534353"/>
          </a:xfrm>
          <a:custGeom>
            <a:avLst/>
            <a:gdLst/>
            <a:ahLst/>
            <a:cxnLst/>
            <a:rect l="l" t="t" r="r" b="b"/>
            <a:pathLst>
              <a:path w="822960" h="356235">
                <a:moveTo>
                  <a:pt x="763627" y="0"/>
                </a:moveTo>
                <a:lnTo>
                  <a:pt x="59332" y="0"/>
                </a:lnTo>
                <a:lnTo>
                  <a:pt x="36237" y="4662"/>
                </a:lnTo>
                <a:lnTo>
                  <a:pt x="17378" y="17377"/>
                </a:lnTo>
                <a:lnTo>
                  <a:pt x="4662" y="36237"/>
                </a:lnTo>
                <a:lnTo>
                  <a:pt x="0" y="59331"/>
                </a:lnTo>
                <a:lnTo>
                  <a:pt x="0" y="296655"/>
                </a:lnTo>
                <a:lnTo>
                  <a:pt x="4662" y="319750"/>
                </a:lnTo>
                <a:lnTo>
                  <a:pt x="17378" y="338610"/>
                </a:lnTo>
                <a:lnTo>
                  <a:pt x="36237" y="351325"/>
                </a:lnTo>
                <a:lnTo>
                  <a:pt x="59332" y="355988"/>
                </a:lnTo>
                <a:lnTo>
                  <a:pt x="763627" y="355988"/>
                </a:lnTo>
                <a:lnTo>
                  <a:pt x="786722" y="351325"/>
                </a:lnTo>
                <a:lnTo>
                  <a:pt x="805581" y="338610"/>
                </a:lnTo>
                <a:lnTo>
                  <a:pt x="818297" y="319750"/>
                </a:lnTo>
                <a:lnTo>
                  <a:pt x="822959" y="296655"/>
                </a:lnTo>
                <a:lnTo>
                  <a:pt x="822959" y="59331"/>
                </a:lnTo>
                <a:lnTo>
                  <a:pt x="818297" y="36237"/>
                </a:lnTo>
                <a:lnTo>
                  <a:pt x="805581" y="17377"/>
                </a:lnTo>
                <a:lnTo>
                  <a:pt x="786722" y="4662"/>
                </a:lnTo>
                <a:lnTo>
                  <a:pt x="763627" y="0"/>
                </a:lnTo>
                <a:close/>
              </a:path>
            </a:pathLst>
          </a:custGeom>
          <a:solidFill>
            <a:srgbClr val="8FAADC"/>
          </a:solidFill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36" name="object 36"/>
          <p:cNvSpPr/>
          <p:nvPr/>
        </p:nvSpPr>
        <p:spPr>
          <a:xfrm>
            <a:off x="2219978" y="8087702"/>
            <a:ext cx="1234440" cy="534353"/>
          </a:xfrm>
          <a:custGeom>
            <a:avLst/>
            <a:gdLst/>
            <a:ahLst/>
            <a:cxnLst/>
            <a:rect l="l" t="t" r="r" b="b"/>
            <a:pathLst>
              <a:path w="822960" h="356235">
                <a:moveTo>
                  <a:pt x="763628" y="0"/>
                </a:moveTo>
                <a:lnTo>
                  <a:pt x="59333" y="0"/>
                </a:lnTo>
                <a:lnTo>
                  <a:pt x="36238" y="4662"/>
                </a:lnTo>
                <a:lnTo>
                  <a:pt x="17378" y="17377"/>
                </a:lnTo>
                <a:lnTo>
                  <a:pt x="4662" y="36237"/>
                </a:lnTo>
                <a:lnTo>
                  <a:pt x="0" y="59331"/>
                </a:lnTo>
                <a:lnTo>
                  <a:pt x="0" y="296655"/>
                </a:lnTo>
                <a:lnTo>
                  <a:pt x="4662" y="319750"/>
                </a:lnTo>
                <a:lnTo>
                  <a:pt x="17378" y="338610"/>
                </a:lnTo>
                <a:lnTo>
                  <a:pt x="36238" y="351325"/>
                </a:lnTo>
                <a:lnTo>
                  <a:pt x="59333" y="355988"/>
                </a:lnTo>
                <a:lnTo>
                  <a:pt x="763628" y="355988"/>
                </a:lnTo>
                <a:lnTo>
                  <a:pt x="786722" y="351325"/>
                </a:lnTo>
                <a:lnTo>
                  <a:pt x="805582" y="338610"/>
                </a:lnTo>
                <a:lnTo>
                  <a:pt x="818297" y="319750"/>
                </a:lnTo>
                <a:lnTo>
                  <a:pt x="822960" y="296655"/>
                </a:lnTo>
                <a:lnTo>
                  <a:pt x="822960" y="59331"/>
                </a:lnTo>
                <a:lnTo>
                  <a:pt x="818297" y="36237"/>
                </a:lnTo>
                <a:lnTo>
                  <a:pt x="805582" y="17377"/>
                </a:lnTo>
                <a:lnTo>
                  <a:pt x="786722" y="4662"/>
                </a:lnTo>
                <a:lnTo>
                  <a:pt x="763628" y="0"/>
                </a:lnTo>
                <a:close/>
              </a:path>
            </a:pathLst>
          </a:custGeom>
          <a:solidFill>
            <a:srgbClr val="8FAADC"/>
          </a:solidFill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37" name="object 37"/>
          <p:cNvSpPr txBox="1"/>
          <p:nvPr/>
        </p:nvSpPr>
        <p:spPr>
          <a:xfrm>
            <a:off x="2612169" y="8109967"/>
            <a:ext cx="449580" cy="43473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sz="2700" spc="-38" dirty="0">
                <a:latin typeface="Calibri"/>
                <a:cs typeface="Calibri"/>
              </a:rPr>
              <a:t>Ich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3711863" y="8087701"/>
            <a:ext cx="1234440" cy="534353"/>
          </a:xfrm>
          <a:custGeom>
            <a:avLst/>
            <a:gdLst/>
            <a:ahLst/>
            <a:cxnLst/>
            <a:rect l="l" t="t" r="r" b="b"/>
            <a:pathLst>
              <a:path w="822960" h="356235">
                <a:moveTo>
                  <a:pt x="763626" y="0"/>
                </a:moveTo>
                <a:lnTo>
                  <a:pt x="59333" y="0"/>
                </a:lnTo>
                <a:lnTo>
                  <a:pt x="36238" y="4662"/>
                </a:lnTo>
                <a:lnTo>
                  <a:pt x="17378" y="17377"/>
                </a:lnTo>
                <a:lnTo>
                  <a:pt x="4662" y="36237"/>
                </a:lnTo>
                <a:lnTo>
                  <a:pt x="0" y="59331"/>
                </a:lnTo>
                <a:lnTo>
                  <a:pt x="0" y="296656"/>
                </a:lnTo>
                <a:lnTo>
                  <a:pt x="4662" y="319751"/>
                </a:lnTo>
                <a:lnTo>
                  <a:pt x="17378" y="338610"/>
                </a:lnTo>
                <a:lnTo>
                  <a:pt x="36238" y="351325"/>
                </a:lnTo>
                <a:lnTo>
                  <a:pt x="59333" y="355988"/>
                </a:lnTo>
                <a:lnTo>
                  <a:pt x="763626" y="355988"/>
                </a:lnTo>
                <a:lnTo>
                  <a:pt x="786721" y="351325"/>
                </a:lnTo>
                <a:lnTo>
                  <a:pt x="805581" y="338610"/>
                </a:lnTo>
                <a:lnTo>
                  <a:pt x="818297" y="319751"/>
                </a:lnTo>
                <a:lnTo>
                  <a:pt x="822960" y="296656"/>
                </a:lnTo>
                <a:lnTo>
                  <a:pt x="822960" y="59331"/>
                </a:lnTo>
                <a:lnTo>
                  <a:pt x="818297" y="36237"/>
                </a:lnTo>
                <a:lnTo>
                  <a:pt x="805581" y="17377"/>
                </a:lnTo>
                <a:lnTo>
                  <a:pt x="786721" y="4662"/>
                </a:lnTo>
                <a:lnTo>
                  <a:pt x="763626" y="0"/>
                </a:lnTo>
                <a:close/>
              </a:path>
            </a:pathLst>
          </a:custGeom>
          <a:solidFill>
            <a:srgbClr val="8FAADC"/>
          </a:solidFill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39" name="object 39"/>
          <p:cNvSpPr/>
          <p:nvPr/>
        </p:nvSpPr>
        <p:spPr>
          <a:xfrm>
            <a:off x="5250404" y="8087701"/>
            <a:ext cx="1234440" cy="534353"/>
          </a:xfrm>
          <a:custGeom>
            <a:avLst/>
            <a:gdLst/>
            <a:ahLst/>
            <a:cxnLst/>
            <a:rect l="l" t="t" r="r" b="b"/>
            <a:pathLst>
              <a:path w="822960" h="356235">
                <a:moveTo>
                  <a:pt x="763628" y="0"/>
                </a:moveTo>
                <a:lnTo>
                  <a:pt x="59333" y="0"/>
                </a:lnTo>
                <a:lnTo>
                  <a:pt x="36238" y="4662"/>
                </a:lnTo>
                <a:lnTo>
                  <a:pt x="17378" y="17377"/>
                </a:lnTo>
                <a:lnTo>
                  <a:pt x="4662" y="36237"/>
                </a:lnTo>
                <a:lnTo>
                  <a:pt x="0" y="59331"/>
                </a:lnTo>
                <a:lnTo>
                  <a:pt x="0" y="296656"/>
                </a:lnTo>
                <a:lnTo>
                  <a:pt x="4662" y="319751"/>
                </a:lnTo>
                <a:lnTo>
                  <a:pt x="17378" y="338610"/>
                </a:lnTo>
                <a:lnTo>
                  <a:pt x="36238" y="351325"/>
                </a:lnTo>
                <a:lnTo>
                  <a:pt x="59333" y="355988"/>
                </a:lnTo>
                <a:lnTo>
                  <a:pt x="763628" y="355988"/>
                </a:lnTo>
                <a:lnTo>
                  <a:pt x="786722" y="351325"/>
                </a:lnTo>
                <a:lnTo>
                  <a:pt x="805581" y="338610"/>
                </a:lnTo>
                <a:lnTo>
                  <a:pt x="818297" y="319751"/>
                </a:lnTo>
                <a:lnTo>
                  <a:pt x="822960" y="296656"/>
                </a:lnTo>
                <a:lnTo>
                  <a:pt x="822960" y="59331"/>
                </a:lnTo>
                <a:lnTo>
                  <a:pt x="818297" y="36237"/>
                </a:lnTo>
                <a:lnTo>
                  <a:pt x="805581" y="17377"/>
                </a:lnTo>
                <a:lnTo>
                  <a:pt x="786722" y="4662"/>
                </a:lnTo>
                <a:lnTo>
                  <a:pt x="763628" y="0"/>
                </a:lnTo>
                <a:close/>
              </a:path>
            </a:pathLst>
          </a:custGeom>
          <a:solidFill>
            <a:srgbClr val="8FAADC"/>
          </a:solidFill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40" name="object 40"/>
          <p:cNvSpPr/>
          <p:nvPr/>
        </p:nvSpPr>
        <p:spPr>
          <a:xfrm>
            <a:off x="6757527" y="8087701"/>
            <a:ext cx="1234440" cy="534353"/>
          </a:xfrm>
          <a:custGeom>
            <a:avLst/>
            <a:gdLst/>
            <a:ahLst/>
            <a:cxnLst/>
            <a:rect l="l" t="t" r="r" b="b"/>
            <a:pathLst>
              <a:path w="822960" h="356235">
                <a:moveTo>
                  <a:pt x="763628" y="0"/>
                </a:moveTo>
                <a:lnTo>
                  <a:pt x="59333" y="0"/>
                </a:lnTo>
                <a:lnTo>
                  <a:pt x="36238" y="4662"/>
                </a:lnTo>
                <a:lnTo>
                  <a:pt x="17378" y="17377"/>
                </a:lnTo>
                <a:lnTo>
                  <a:pt x="4662" y="36237"/>
                </a:lnTo>
                <a:lnTo>
                  <a:pt x="0" y="59331"/>
                </a:lnTo>
                <a:lnTo>
                  <a:pt x="0" y="296656"/>
                </a:lnTo>
                <a:lnTo>
                  <a:pt x="4662" y="319751"/>
                </a:lnTo>
                <a:lnTo>
                  <a:pt x="17378" y="338610"/>
                </a:lnTo>
                <a:lnTo>
                  <a:pt x="36238" y="351325"/>
                </a:lnTo>
                <a:lnTo>
                  <a:pt x="59333" y="355988"/>
                </a:lnTo>
                <a:lnTo>
                  <a:pt x="763628" y="355988"/>
                </a:lnTo>
                <a:lnTo>
                  <a:pt x="786722" y="351325"/>
                </a:lnTo>
                <a:lnTo>
                  <a:pt x="805581" y="338610"/>
                </a:lnTo>
                <a:lnTo>
                  <a:pt x="818297" y="319751"/>
                </a:lnTo>
                <a:lnTo>
                  <a:pt x="822959" y="296656"/>
                </a:lnTo>
                <a:lnTo>
                  <a:pt x="822959" y="59331"/>
                </a:lnTo>
                <a:lnTo>
                  <a:pt x="818297" y="36237"/>
                </a:lnTo>
                <a:lnTo>
                  <a:pt x="805581" y="17377"/>
                </a:lnTo>
                <a:lnTo>
                  <a:pt x="786722" y="4662"/>
                </a:lnTo>
                <a:lnTo>
                  <a:pt x="763628" y="0"/>
                </a:lnTo>
                <a:close/>
              </a:path>
            </a:pathLst>
          </a:custGeom>
          <a:solidFill>
            <a:srgbClr val="8FAADC"/>
          </a:solidFill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41" name="object 41"/>
          <p:cNvSpPr/>
          <p:nvPr/>
        </p:nvSpPr>
        <p:spPr>
          <a:xfrm>
            <a:off x="8302854" y="8087701"/>
            <a:ext cx="1680210" cy="534353"/>
          </a:xfrm>
          <a:custGeom>
            <a:avLst/>
            <a:gdLst/>
            <a:ahLst/>
            <a:cxnLst/>
            <a:rect l="l" t="t" r="r" b="b"/>
            <a:pathLst>
              <a:path w="1120140" h="356235">
                <a:moveTo>
                  <a:pt x="1060283" y="0"/>
                </a:moveTo>
                <a:lnTo>
                  <a:pt x="59331" y="0"/>
                </a:lnTo>
                <a:lnTo>
                  <a:pt x="36237" y="4662"/>
                </a:lnTo>
                <a:lnTo>
                  <a:pt x="17378" y="17377"/>
                </a:lnTo>
                <a:lnTo>
                  <a:pt x="4662" y="36237"/>
                </a:lnTo>
                <a:lnTo>
                  <a:pt x="0" y="59331"/>
                </a:lnTo>
                <a:lnTo>
                  <a:pt x="0" y="296656"/>
                </a:lnTo>
                <a:lnTo>
                  <a:pt x="4662" y="319751"/>
                </a:lnTo>
                <a:lnTo>
                  <a:pt x="17378" y="338610"/>
                </a:lnTo>
                <a:lnTo>
                  <a:pt x="36237" y="351326"/>
                </a:lnTo>
                <a:lnTo>
                  <a:pt x="59331" y="355988"/>
                </a:lnTo>
                <a:lnTo>
                  <a:pt x="1060283" y="355988"/>
                </a:lnTo>
                <a:lnTo>
                  <a:pt x="1083377" y="351326"/>
                </a:lnTo>
                <a:lnTo>
                  <a:pt x="1102237" y="338610"/>
                </a:lnTo>
                <a:lnTo>
                  <a:pt x="1114952" y="319751"/>
                </a:lnTo>
                <a:lnTo>
                  <a:pt x="1119615" y="296656"/>
                </a:lnTo>
                <a:lnTo>
                  <a:pt x="1119615" y="59331"/>
                </a:lnTo>
                <a:lnTo>
                  <a:pt x="1114952" y="36237"/>
                </a:lnTo>
                <a:lnTo>
                  <a:pt x="1102237" y="17377"/>
                </a:lnTo>
                <a:lnTo>
                  <a:pt x="1083377" y="4662"/>
                </a:lnTo>
                <a:lnTo>
                  <a:pt x="1060283" y="0"/>
                </a:lnTo>
                <a:close/>
              </a:path>
            </a:pathLst>
          </a:custGeom>
          <a:solidFill>
            <a:srgbClr val="8FAADC"/>
          </a:solidFill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42" name="object 42"/>
          <p:cNvSpPr txBox="1"/>
          <p:nvPr/>
        </p:nvSpPr>
        <p:spPr>
          <a:xfrm>
            <a:off x="3191028" y="8109967"/>
            <a:ext cx="6610350" cy="1452962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806768">
              <a:spcBef>
                <a:spcPts val="150"/>
              </a:spcBef>
              <a:tabLst>
                <a:tab pos="2284095" algn="l"/>
                <a:tab pos="3838575" algn="l"/>
                <a:tab pos="5311140" algn="l"/>
              </a:tabLst>
            </a:pPr>
            <a:r>
              <a:rPr sz="2700" spc="-30" dirty="0">
                <a:latin typeface="Calibri"/>
                <a:cs typeface="Calibri"/>
              </a:rPr>
              <a:t>have</a:t>
            </a:r>
            <a:r>
              <a:rPr sz="2700" dirty="0">
                <a:latin typeface="Calibri"/>
                <a:cs typeface="Calibri"/>
              </a:rPr>
              <a:t>	</a:t>
            </a:r>
            <a:r>
              <a:rPr sz="2700" spc="-30" dirty="0">
                <a:latin typeface="Calibri"/>
                <a:cs typeface="Calibri"/>
              </a:rPr>
              <a:t>einen</a:t>
            </a:r>
            <a:r>
              <a:rPr sz="2700" dirty="0">
                <a:latin typeface="Calibri"/>
                <a:cs typeface="Calibri"/>
              </a:rPr>
              <a:t>	</a:t>
            </a:r>
            <a:r>
              <a:rPr sz="2700" spc="-30" dirty="0">
                <a:latin typeface="Calibri"/>
                <a:cs typeface="Calibri"/>
              </a:rPr>
              <a:t>apfel</a:t>
            </a:r>
            <a:r>
              <a:rPr sz="2700" dirty="0">
                <a:latin typeface="Calibri"/>
                <a:cs typeface="Calibri"/>
              </a:rPr>
              <a:t>	</a:t>
            </a:r>
            <a:r>
              <a:rPr sz="2700" spc="-15" dirty="0">
                <a:latin typeface="Calibri"/>
                <a:cs typeface="Calibri"/>
              </a:rPr>
              <a:t>gegessen</a:t>
            </a:r>
            <a:endParaRPr sz="2700">
              <a:latin typeface="Calibri"/>
              <a:cs typeface="Calibri"/>
            </a:endParaRPr>
          </a:p>
          <a:p>
            <a:pPr>
              <a:spcBef>
                <a:spcPts val="1118"/>
              </a:spcBef>
            </a:pPr>
            <a:endParaRPr sz="2700">
              <a:latin typeface="Calibri"/>
              <a:cs typeface="Calibri"/>
            </a:endParaRPr>
          </a:p>
          <a:p>
            <a:pPr marL="19050"/>
            <a:r>
              <a:rPr sz="3000" spc="-38" dirty="0">
                <a:solidFill>
                  <a:srgbClr val="FF0000"/>
                </a:solidFill>
                <a:latin typeface="Calibri"/>
                <a:cs typeface="Calibri"/>
              </a:rPr>
              <a:t>Mask</a:t>
            </a:r>
            <a:r>
              <a:rPr sz="3000" spc="98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FF0000"/>
                </a:solidFill>
                <a:latin typeface="Calibri"/>
                <a:cs typeface="Calibri"/>
              </a:rPr>
              <a:t>the</a:t>
            </a:r>
            <a:r>
              <a:rPr sz="3000" spc="83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FF0000"/>
                </a:solidFill>
                <a:latin typeface="Calibri"/>
                <a:cs typeface="Calibri"/>
              </a:rPr>
              <a:t>available</a:t>
            </a:r>
            <a:r>
              <a:rPr sz="3000" spc="9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FF0000"/>
                </a:solidFill>
                <a:latin typeface="Calibri"/>
                <a:cs typeface="Calibri"/>
              </a:rPr>
              <a:t>attention</a:t>
            </a:r>
            <a:r>
              <a:rPr sz="3000" spc="10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FF0000"/>
                </a:solidFill>
                <a:latin typeface="Calibri"/>
                <a:cs typeface="Calibri"/>
              </a:rPr>
              <a:t>values</a:t>
            </a:r>
            <a:r>
              <a:rPr sz="3000" spc="98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000" spc="-75" dirty="0">
                <a:solidFill>
                  <a:srgbClr val="FF0000"/>
                </a:solidFill>
                <a:latin typeface="Calibri"/>
                <a:cs typeface="Calibri"/>
              </a:rPr>
              <a:t>?</a:t>
            </a:r>
            <a:endParaRPr sz="3000">
              <a:latin typeface="Calibri"/>
              <a:cs typeface="Calibri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10293164" y="8087701"/>
            <a:ext cx="1234440" cy="534353"/>
          </a:xfrm>
          <a:custGeom>
            <a:avLst/>
            <a:gdLst/>
            <a:ahLst/>
            <a:cxnLst/>
            <a:rect l="l" t="t" r="r" b="b"/>
            <a:pathLst>
              <a:path w="822959" h="356235">
                <a:moveTo>
                  <a:pt x="763626" y="0"/>
                </a:moveTo>
                <a:lnTo>
                  <a:pt x="59333" y="0"/>
                </a:lnTo>
                <a:lnTo>
                  <a:pt x="36238" y="4662"/>
                </a:lnTo>
                <a:lnTo>
                  <a:pt x="17378" y="17377"/>
                </a:lnTo>
                <a:lnTo>
                  <a:pt x="4662" y="36237"/>
                </a:lnTo>
                <a:lnTo>
                  <a:pt x="0" y="59331"/>
                </a:lnTo>
                <a:lnTo>
                  <a:pt x="0" y="296656"/>
                </a:lnTo>
                <a:lnTo>
                  <a:pt x="4662" y="319751"/>
                </a:lnTo>
                <a:lnTo>
                  <a:pt x="17378" y="338610"/>
                </a:lnTo>
                <a:lnTo>
                  <a:pt x="36238" y="351325"/>
                </a:lnTo>
                <a:lnTo>
                  <a:pt x="59333" y="355988"/>
                </a:lnTo>
                <a:lnTo>
                  <a:pt x="763626" y="355988"/>
                </a:lnTo>
                <a:lnTo>
                  <a:pt x="786721" y="351325"/>
                </a:lnTo>
                <a:lnTo>
                  <a:pt x="805581" y="338610"/>
                </a:lnTo>
                <a:lnTo>
                  <a:pt x="818297" y="319751"/>
                </a:lnTo>
                <a:lnTo>
                  <a:pt x="822959" y="296656"/>
                </a:lnTo>
                <a:lnTo>
                  <a:pt x="822959" y="59331"/>
                </a:lnTo>
                <a:lnTo>
                  <a:pt x="818297" y="36237"/>
                </a:lnTo>
                <a:lnTo>
                  <a:pt x="805581" y="17377"/>
                </a:lnTo>
                <a:lnTo>
                  <a:pt x="786721" y="4662"/>
                </a:lnTo>
                <a:lnTo>
                  <a:pt x="763626" y="0"/>
                </a:lnTo>
                <a:close/>
              </a:path>
            </a:pathLst>
          </a:custGeom>
          <a:solidFill>
            <a:srgbClr val="8FAADC"/>
          </a:solidFill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44" name="object 44"/>
          <p:cNvSpPr/>
          <p:nvPr/>
        </p:nvSpPr>
        <p:spPr>
          <a:xfrm>
            <a:off x="681437" y="8073290"/>
            <a:ext cx="1234440" cy="534353"/>
          </a:xfrm>
          <a:custGeom>
            <a:avLst/>
            <a:gdLst/>
            <a:ahLst/>
            <a:cxnLst/>
            <a:rect l="l" t="t" r="r" b="b"/>
            <a:pathLst>
              <a:path w="822960" h="356235">
                <a:moveTo>
                  <a:pt x="763627" y="0"/>
                </a:moveTo>
                <a:lnTo>
                  <a:pt x="59332" y="0"/>
                </a:lnTo>
                <a:lnTo>
                  <a:pt x="36237" y="4662"/>
                </a:lnTo>
                <a:lnTo>
                  <a:pt x="17378" y="17377"/>
                </a:lnTo>
                <a:lnTo>
                  <a:pt x="4662" y="36237"/>
                </a:lnTo>
                <a:lnTo>
                  <a:pt x="0" y="59331"/>
                </a:lnTo>
                <a:lnTo>
                  <a:pt x="0" y="296656"/>
                </a:lnTo>
                <a:lnTo>
                  <a:pt x="4662" y="319751"/>
                </a:lnTo>
                <a:lnTo>
                  <a:pt x="17378" y="338610"/>
                </a:lnTo>
                <a:lnTo>
                  <a:pt x="36237" y="351326"/>
                </a:lnTo>
                <a:lnTo>
                  <a:pt x="59332" y="355988"/>
                </a:lnTo>
                <a:lnTo>
                  <a:pt x="763627" y="355988"/>
                </a:lnTo>
                <a:lnTo>
                  <a:pt x="786722" y="351326"/>
                </a:lnTo>
                <a:lnTo>
                  <a:pt x="805581" y="338610"/>
                </a:lnTo>
                <a:lnTo>
                  <a:pt x="818297" y="319751"/>
                </a:lnTo>
                <a:lnTo>
                  <a:pt x="822959" y="296656"/>
                </a:lnTo>
                <a:lnTo>
                  <a:pt x="822959" y="59331"/>
                </a:lnTo>
                <a:lnTo>
                  <a:pt x="818297" y="36237"/>
                </a:lnTo>
                <a:lnTo>
                  <a:pt x="805581" y="17377"/>
                </a:lnTo>
                <a:lnTo>
                  <a:pt x="786722" y="4662"/>
                </a:lnTo>
                <a:lnTo>
                  <a:pt x="763627" y="0"/>
                </a:lnTo>
                <a:close/>
              </a:path>
            </a:pathLst>
          </a:custGeom>
          <a:solidFill>
            <a:srgbClr val="8FAADC"/>
          </a:solidFill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45" name="object 45"/>
          <p:cNvSpPr txBox="1"/>
          <p:nvPr/>
        </p:nvSpPr>
        <p:spPr>
          <a:xfrm>
            <a:off x="337106" y="4077462"/>
            <a:ext cx="212408" cy="43473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sz="2700" spc="-75" dirty="0">
                <a:latin typeface="Calibri"/>
                <a:cs typeface="Calibri"/>
              </a:rPr>
              <a:t>2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347020" y="4859273"/>
            <a:ext cx="212408" cy="43473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sz="2700" spc="-75" dirty="0">
                <a:latin typeface="Calibri"/>
                <a:cs typeface="Calibri"/>
              </a:rPr>
              <a:t>3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336386" y="5700521"/>
            <a:ext cx="212408" cy="43473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sz="2700" spc="-75" dirty="0">
                <a:latin typeface="Calibri"/>
                <a:cs typeface="Calibri"/>
              </a:rPr>
              <a:t>4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315839" y="7305293"/>
            <a:ext cx="212408" cy="43473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sz="2700" spc="-75" dirty="0">
                <a:latin typeface="Calibri"/>
                <a:cs typeface="Calibri"/>
              </a:rPr>
              <a:t>6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336386" y="3243833"/>
            <a:ext cx="1385888" cy="5354030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  <a:tabLst>
                <a:tab pos="557213" algn="l"/>
              </a:tabLst>
            </a:pPr>
            <a:r>
              <a:rPr sz="2700" spc="-75" dirty="0">
                <a:latin typeface="Calibri"/>
                <a:cs typeface="Calibri"/>
              </a:rPr>
              <a:t>1</a:t>
            </a:r>
            <a:r>
              <a:rPr sz="2700" dirty="0">
                <a:latin typeface="Calibri"/>
                <a:cs typeface="Calibri"/>
              </a:rPr>
              <a:t>	</a:t>
            </a:r>
            <a:r>
              <a:rPr sz="2700" spc="-15" dirty="0">
                <a:latin typeface="Calibri"/>
                <a:cs typeface="Calibri"/>
              </a:rPr>
              <a:t>&lt;sos</a:t>
            </a:r>
            <a:r>
              <a:rPr sz="3000" spc="-15" dirty="0">
                <a:latin typeface="Calibri"/>
                <a:cs typeface="Calibri"/>
              </a:rPr>
              <a:t>&gt;</a:t>
            </a:r>
            <a:endParaRPr sz="3000">
              <a:latin typeface="Calibri"/>
              <a:cs typeface="Calibri"/>
            </a:endParaRPr>
          </a:p>
          <a:p>
            <a:pPr marL="557213">
              <a:spcBef>
                <a:spcPts val="2946"/>
              </a:spcBef>
            </a:pPr>
            <a:r>
              <a:rPr sz="2700" spc="-15" dirty="0">
                <a:latin typeface="Calibri"/>
                <a:cs typeface="Calibri"/>
              </a:rPr>
              <a:t>&lt;sos</a:t>
            </a:r>
            <a:r>
              <a:rPr sz="3000" spc="-15" dirty="0">
                <a:latin typeface="Calibri"/>
                <a:cs typeface="Calibri"/>
              </a:rPr>
              <a:t>&gt;</a:t>
            </a:r>
            <a:endParaRPr sz="3000">
              <a:latin typeface="Calibri"/>
              <a:cs typeface="Calibri"/>
            </a:endParaRPr>
          </a:p>
          <a:p>
            <a:pPr marL="557213">
              <a:spcBef>
                <a:spcPts val="2483"/>
              </a:spcBef>
            </a:pPr>
            <a:r>
              <a:rPr sz="2700" spc="-15" dirty="0">
                <a:latin typeface="Calibri"/>
                <a:cs typeface="Calibri"/>
              </a:rPr>
              <a:t>&lt;sos</a:t>
            </a:r>
            <a:r>
              <a:rPr sz="3000" spc="-15" dirty="0">
                <a:latin typeface="Calibri"/>
                <a:cs typeface="Calibri"/>
              </a:rPr>
              <a:t>&gt;</a:t>
            </a:r>
            <a:endParaRPr sz="3000">
              <a:latin typeface="Calibri"/>
              <a:cs typeface="Calibri"/>
            </a:endParaRPr>
          </a:p>
          <a:p>
            <a:pPr marL="557213">
              <a:spcBef>
                <a:spcPts val="2955"/>
              </a:spcBef>
            </a:pPr>
            <a:r>
              <a:rPr sz="2700" spc="-15" dirty="0">
                <a:latin typeface="Calibri"/>
                <a:cs typeface="Calibri"/>
              </a:rPr>
              <a:t>&lt;sos</a:t>
            </a:r>
            <a:r>
              <a:rPr sz="3000" spc="-15" dirty="0">
                <a:latin typeface="Calibri"/>
                <a:cs typeface="Calibri"/>
              </a:rPr>
              <a:t>&gt;</a:t>
            </a:r>
            <a:endParaRPr sz="3000">
              <a:latin typeface="Calibri"/>
              <a:cs typeface="Calibri"/>
            </a:endParaRPr>
          </a:p>
          <a:p>
            <a:pPr marL="19050">
              <a:spcBef>
                <a:spcPts val="2453"/>
              </a:spcBef>
              <a:tabLst>
                <a:tab pos="557213" algn="l"/>
              </a:tabLst>
            </a:pPr>
            <a:r>
              <a:rPr sz="4050" spc="-113" baseline="1543" dirty="0">
                <a:latin typeface="Calibri"/>
                <a:cs typeface="Calibri"/>
              </a:rPr>
              <a:t>5</a:t>
            </a:r>
            <a:r>
              <a:rPr sz="4050" baseline="1543" dirty="0">
                <a:latin typeface="Calibri"/>
                <a:cs typeface="Calibri"/>
              </a:rPr>
              <a:t>	</a:t>
            </a:r>
            <a:r>
              <a:rPr sz="2700" spc="-15" dirty="0">
                <a:latin typeface="Calibri"/>
                <a:cs typeface="Calibri"/>
              </a:rPr>
              <a:t>&lt;sos</a:t>
            </a:r>
            <a:r>
              <a:rPr sz="3000" spc="-15" dirty="0">
                <a:latin typeface="Calibri"/>
                <a:cs typeface="Calibri"/>
              </a:rPr>
              <a:t>&gt;</a:t>
            </a:r>
            <a:endParaRPr sz="3000">
              <a:latin typeface="Calibri"/>
              <a:cs typeface="Calibri"/>
            </a:endParaRPr>
          </a:p>
          <a:p>
            <a:pPr marL="557213">
              <a:spcBef>
                <a:spcPts val="2946"/>
              </a:spcBef>
            </a:pPr>
            <a:r>
              <a:rPr sz="2700" spc="-15" dirty="0">
                <a:latin typeface="Calibri"/>
                <a:cs typeface="Calibri"/>
              </a:rPr>
              <a:t>&lt;sos</a:t>
            </a:r>
            <a:r>
              <a:rPr sz="3000" spc="-15" dirty="0">
                <a:latin typeface="Calibri"/>
                <a:cs typeface="Calibri"/>
              </a:rPr>
              <a:t>&gt;</a:t>
            </a:r>
            <a:endParaRPr sz="3000">
              <a:latin typeface="Calibri"/>
              <a:cs typeface="Calibri"/>
            </a:endParaRPr>
          </a:p>
          <a:p>
            <a:pPr marL="29528">
              <a:spcBef>
                <a:spcPts val="2633"/>
              </a:spcBef>
              <a:tabLst>
                <a:tab pos="557213" algn="l"/>
              </a:tabLst>
            </a:pPr>
            <a:r>
              <a:rPr sz="2700" spc="-75" dirty="0">
                <a:latin typeface="Calibri"/>
                <a:cs typeface="Calibri"/>
              </a:rPr>
              <a:t>7</a:t>
            </a:r>
            <a:r>
              <a:rPr sz="2700" dirty="0">
                <a:latin typeface="Calibri"/>
                <a:cs typeface="Calibri"/>
              </a:rPr>
              <a:t>	</a:t>
            </a:r>
            <a:r>
              <a:rPr sz="2700" spc="-15" dirty="0">
                <a:latin typeface="Calibri"/>
                <a:cs typeface="Calibri"/>
              </a:rPr>
              <a:t>&lt;sos</a:t>
            </a:r>
            <a:r>
              <a:rPr sz="3000" spc="-15" dirty="0">
                <a:latin typeface="Calibri"/>
                <a:cs typeface="Calibri"/>
              </a:rPr>
              <a:t>&gt;</a:t>
            </a:r>
            <a:endParaRPr sz="3000">
              <a:latin typeface="Calibri"/>
              <a:cs typeface="Calibri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5861186" y="1808226"/>
            <a:ext cx="7348538" cy="480901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sz="3000" dirty="0">
                <a:solidFill>
                  <a:srgbClr val="FF0000"/>
                </a:solidFill>
                <a:latin typeface="Calibri"/>
                <a:cs typeface="Calibri"/>
              </a:rPr>
              <a:t>Decoding</a:t>
            </a:r>
            <a:r>
              <a:rPr sz="3000" spc="113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FF0000"/>
                </a:solidFill>
                <a:latin typeface="Calibri"/>
                <a:cs typeface="Calibri"/>
              </a:rPr>
              <a:t>step</a:t>
            </a:r>
            <a:r>
              <a:rPr sz="3000" spc="13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FF0000"/>
                </a:solidFill>
                <a:latin typeface="Calibri"/>
                <a:cs typeface="Calibri"/>
              </a:rPr>
              <a:t>by</a:t>
            </a:r>
            <a:r>
              <a:rPr sz="3000" spc="13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FF0000"/>
                </a:solidFill>
                <a:latin typeface="Calibri"/>
                <a:cs typeface="Calibri"/>
              </a:rPr>
              <a:t>step</a:t>
            </a:r>
            <a:r>
              <a:rPr sz="3000" spc="13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FF0000"/>
                </a:solidFill>
                <a:latin typeface="Calibri"/>
                <a:cs typeface="Calibri"/>
              </a:rPr>
              <a:t>(using</a:t>
            </a:r>
            <a:r>
              <a:rPr sz="3000" spc="13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FF0000"/>
                </a:solidFill>
                <a:latin typeface="Calibri"/>
                <a:cs typeface="Calibri"/>
              </a:rPr>
              <a:t>Teacher</a:t>
            </a:r>
            <a:r>
              <a:rPr sz="3000" spc="13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000" spc="-15" dirty="0">
                <a:solidFill>
                  <a:srgbClr val="FF0000"/>
                </a:solidFill>
                <a:latin typeface="Calibri"/>
                <a:cs typeface="Calibri"/>
              </a:rPr>
              <a:t>Forcing)</a:t>
            </a:r>
            <a:endParaRPr sz="3000">
              <a:latin typeface="Calibri"/>
              <a:cs typeface="Calibri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2219978" y="3239602"/>
            <a:ext cx="1234440" cy="534353"/>
          </a:xfrm>
          <a:custGeom>
            <a:avLst/>
            <a:gdLst/>
            <a:ahLst/>
            <a:cxnLst/>
            <a:rect l="l" t="t" r="r" b="b"/>
            <a:pathLst>
              <a:path w="822960" h="356235">
                <a:moveTo>
                  <a:pt x="763628" y="0"/>
                </a:moveTo>
                <a:lnTo>
                  <a:pt x="59333" y="0"/>
                </a:lnTo>
                <a:lnTo>
                  <a:pt x="36238" y="4662"/>
                </a:lnTo>
                <a:lnTo>
                  <a:pt x="17378" y="17378"/>
                </a:lnTo>
                <a:lnTo>
                  <a:pt x="4662" y="36237"/>
                </a:lnTo>
                <a:lnTo>
                  <a:pt x="0" y="59331"/>
                </a:lnTo>
                <a:lnTo>
                  <a:pt x="0" y="296656"/>
                </a:lnTo>
                <a:lnTo>
                  <a:pt x="4662" y="319751"/>
                </a:lnTo>
                <a:lnTo>
                  <a:pt x="17378" y="338610"/>
                </a:lnTo>
                <a:lnTo>
                  <a:pt x="36238" y="351326"/>
                </a:lnTo>
                <a:lnTo>
                  <a:pt x="59333" y="355988"/>
                </a:lnTo>
                <a:lnTo>
                  <a:pt x="763628" y="355988"/>
                </a:lnTo>
                <a:lnTo>
                  <a:pt x="786722" y="351326"/>
                </a:lnTo>
                <a:lnTo>
                  <a:pt x="805582" y="338610"/>
                </a:lnTo>
                <a:lnTo>
                  <a:pt x="818297" y="319751"/>
                </a:lnTo>
                <a:lnTo>
                  <a:pt x="822960" y="296656"/>
                </a:lnTo>
                <a:lnTo>
                  <a:pt x="822960" y="59331"/>
                </a:lnTo>
                <a:lnTo>
                  <a:pt x="818297" y="36237"/>
                </a:lnTo>
                <a:lnTo>
                  <a:pt x="805582" y="17378"/>
                </a:lnTo>
                <a:lnTo>
                  <a:pt x="786722" y="4662"/>
                </a:lnTo>
                <a:lnTo>
                  <a:pt x="763628" y="0"/>
                </a:lnTo>
                <a:close/>
              </a:path>
            </a:pathLst>
          </a:custGeom>
          <a:solidFill>
            <a:srgbClr val="AFABAB"/>
          </a:solidFill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52" name="object 52"/>
          <p:cNvSpPr txBox="1"/>
          <p:nvPr/>
        </p:nvSpPr>
        <p:spPr>
          <a:xfrm>
            <a:off x="2612169" y="3263647"/>
            <a:ext cx="449580" cy="43473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sz="2700" spc="-38" dirty="0">
                <a:latin typeface="Calibri"/>
                <a:cs typeface="Calibri"/>
              </a:rPr>
              <a:t>Ich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3711863" y="3239599"/>
            <a:ext cx="1234440" cy="534353"/>
          </a:xfrm>
          <a:custGeom>
            <a:avLst/>
            <a:gdLst/>
            <a:ahLst/>
            <a:cxnLst/>
            <a:rect l="l" t="t" r="r" b="b"/>
            <a:pathLst>
              <a:path w="822960" h="356235">
                <a:moveTo>
                  <a:pt x="763626" y="0"/>
                </a:moveTo>
                <a:lnTo>
                  <a:pt x="59333" y="0"/>
                </a:lnTo>
                <a:lnTo>
                  <a:pt x="36238" y="4662"/>
                </a:lnTo>
                <a:lnTo>
                  <a:pt x="17378" y="17378"/>
                </a:lnTo>
                <a:lnTo>
                  <a:pt x="4662" y="36238"/>
                </a:lnTo>
                <a:lnTo>
                  <a:pt x="0" y="59333"/>
                </a:lnTo>
                <a:lnTo>
                  <a:pt x="0" y="296656"/>
                </a:lnTo>
                <a:lnTo>
                  <a:pt x="4662" y="319751"/>
                </a:lnTo>
                <a:lnTo>
                  <a:pt x="17378" y="338610"/>
                </a:lnTo>
                <a:lnTo>
                  <a:pt x="36238" y="351326"/>
                </a:lnTo>
                <a:lnTo>
                  <a:pt x="59333" y="355988"/>
                </a:lnTo>
                <a:lnTo>
                  <a:pt x="763626" y="355988"/>
                </a:lnTo>
                <a:lnTo>
                  <a:pt x="786721" y="351326"/>
                </a:lnTo>
                <a:lnTo>
                  <a:pt x="805581" y="338610"/>
                </a:lnTo>
                <a:lnTo>
                  <a:pt x="818297" y="319751"/>
                </a:lnTo>
                <a:lnTo>
                  <a:pt x="822960" y="296656"/>
                </a:lnTo>
                <a:lnTo>
                  <a:pt x="822960" y="59333"/>
                </a:lnTo>
                <a:lnTo>
                  <a:pt x="818297" y="36238"/>
                </a:lnTo>
                <a:lnTo>
                  <a:pt x="805581" y="17378"/>
                </a:lnTo>
                <a:lnTo>
                  <a:pt x="786721" y="4662"/>
                </a:lnTo>
                <a:lnTo>
                  <a:pt x="763626" y="0"/>
                </a:lnTo>
                <a:close/>
              </a:path>
            </a:pathLst>
          </a:custGeom>
          <a:solidFill>
            <a:srgbClr val="AFABAB"/>
          </a:solidFill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54" name="object 54"/>
          <p:cNvSpPr txBox="1"/>
          <p:nvPr/>
        </p:nvSpPr>
        <p:spPr>
          <a:xfrm>
            <a:off x="3978802" y="3263647"/>
            <a:ext cx="700088" cy="43473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sz="2700" spc="-30" dirty="0">
                <a:latin typeface="Calibri"/>
                <a:cs typeface="Calibri"/>
              </a:rPr>
              <a:t>have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5250404" y="3239599"/>
            <a:ext cx="1234440" cy="534353"/>
          </a:xfrm>
          <a:custGeom>
            <a:avLst/>
            <a:gdLst/>
            <a:ahLst/>
            <a:cxnLst/>
            <a:rect l="l" t="t" r="r" b="b"/>
            <a:pathLst>
              <a:path w="822960" h="356235">
                <a:moveTo>
                  <a:pt x="763628" y="0"/>
                </a:moveTo>
                <a:lnTo>
                  <a:pt x="59333" y="0"/>
                </a:lnTo>
                <a:lnTo>
                  <a:pt x="36238" y="4662"/>
                </a:lnTo>
                <a:lnTo>
                  <a:pt x="17378" y="17378"/>
                </a:lnTo>
                <a:lnTo>
                  <a:pt x="4662" y="36238"/>
                </a:lnTo>
                <a:lnTo>
                  <a:pt x="0" y="59333"/>
                </a:lnTo>
                <a:lnTo>
                  <a:pt x="0" y="296656"/>
                </a:lnTo>
                <a:lnTo>
                  <a:pt x="4662" y="319751"/>
                </a:lnTo>
                <a:lnTo>
                  <a:pt x="17378" y="338610"/>
                </a:lnTo>
                <a:lnTo>
                  <a:pt x="36238" y="351326"/>
                </a:lnTo>
                <a:lnTo>
                  <a:pt x="59333" y="355988"/>
                </a:lnTo>
                <a:lnTo>
                  <a:pt x="763628" y="355988"/>
                </a:lnTo>
                <a:lnTo>
                  <a:pt x="786722" y="351326"/>
                </a:lnTo>
                <a:lnTo>
                  <a:pt x="805581" y="338610"/>
                </a:lnTo>
                <a:lnTo>
                  <a:pt x="818297" y="319751"/>
                </a:lnTo>
                <a:lnTo>
                  <a:pt x="822960" y="296656"/>
                </a:lnTo>
                <a:lnTo>
                  <a:pt x="822960" y="59333"/>
                </a:lnTo>
                <a:lnTo>
                  <a:pt x="818297" y="36238"/>
                </a:lnTo>
                <a:lnTo>
                  <a:pt x="805581" y="17378"/>
                </a:lnTo>
                <a:lnTo>
                  <a:pt x="786722" y="4662"/>
                </a:lnTo>
                <a:lnTo>
                  <a:pt x="763628" y="0"/>
                </a:lnTo>
                <a:close/>
              </a:path>
            </a:pathLst>
          </a:custGeom>
          <a:solidFill>
            <a:srgbClr val="AFABAB"/>
          </a:solidFill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56" name="object 56"/>
          <p:cNvSpPr txBox="1"/>
          <p:nvPr/>
        </p:nvSpPr>
        <p:spPr>
          <a:xfrm>
            <a:off x="5456859" y="3263647"/>
            <a:ext cx="821055" cy="43473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sz="2700" spc="-15" dirty="0">
                <a:latin typeface="Calibri"/>
                <a:cs typeface="Calibri"/>
              </a:rPr>
              <a:t>einen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6757527" y="3239599"/>
            <a:ext cx="1234440" cy="534353"/>
          </a:xfrm>
          <a:custGeom>
            <a:avLst/>
            <a:gdLst/>
            <a:ahLst/>
            <a:cxnLst/>
            <a:rect l="l" t="t" r="r" b="b"/>
            <a:pathLst>
              <a:path w="822960" h="356235">
                <a:moveTo>
                  <a:pt x="763628" y="0"/>
                </a:moveTo>
                <a:lnTo>
                  <a:pt x="59333" y="0"/>
                </a:lnTo>
                <a:lnTo>
                  <a:pt x="36238" y="4662"/>
                </a:lnTo>
                <a:lnTo>
                  <a:pt x="17378" y="17378"/>
                </a:lnTo>
                <a:lnTo>
                  <a:pt x="4662" y="36238"/>
                </a:lnTo>
                <a:lnTo>
                  <a:pt x="0" y="59333"/>
                </a:lnTo>
                <a:lnTo>
                  <a:pt x="0" y="296656"/>
                </a:lnTo>
                <a:lnTo>
                  <a:pt x="4662" y="319751"/>
                </a:lnTo>
                <a:lnTo>
                  <a:pt x="17378" y="338610"/>
                </a:lnTo>
                <a:lnTo>
                  <a:pt x="36238" y="351326"/>
                </a:lnTo>
                <a:lnTo>
                  <a:pt x="59333" y="355988"/>
                </a:lnTo>
                <a:lnTo>
                  <a:pt x="763628" y="355988"/>
                </a:lnTo>
                <a:lnTo>
                  <a:pt x="786722" y="351326"/>
                </a:lnTo>
                <a:lnTo>
                  <a:pt x="805581" y="338610"/>
                </a:lnTo>
                <a:lnTo>
                  <a:pt x="818297" y="319751"/>
                </a:lnTo>
                <a:lnTo>
                  <a:pt x="822959" y="296656"/>
                </a:lnTo>
                <a:lnTo>
                  <a:pt x="822959" y="59333"/>
                </a:lnTo>
                <a:lnTo>
                  <a:pt x="818297" y="36238"/>
                </a:lnTo>
                <a:lnTo>
                  <a:pt x="805581" y="17378"/>
                </a:lnTo>
                <a:lnTo>
                  <a:pt x="786722" y="4662"/>
                </a:lnTo>
                <a:lnTo>
                  <a:pt x="763628" y="0"/>
                </a:lnTo>
                <a:close/>
              </a:path>
            </a:pathLst>
          </a:custGeom>
          <a:solidFill>
            <a:srgbClr val="AFABAB"/>
          </a:solidFill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58" name="object 58"/>
          <p:cNvSpPr txBox="1"/>
          <p:nvPr/>
        </p:nvSpPr>
        <p:spPr>
          <a:xfrm>
            <a:off x="7011370" y="3263647"/>
            <a:ext cx="726758" cy="43473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sz="2700" spc="-15" dirty="0">
                <a:latin typeface="Calibri"/>
                <a:cs typeface="Calibri"/>
              </a:rPr>
              <a:t>apfel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8302854" y="3239599"/>
            <a:ext cx="1680210" cy="534353"/>
          </a:xfrm>
          <a:custGeom>
            <a:avLst/>
            <a:gdLst/>
            <a:ahLst/>
            <a:cxnLst/>
            <a:rect l="l" t="t" r="r" b="b"/>
            <a:pathLst>
              <a:path w="1120140" h="356235">
                <a:moveTo>
                  <a:pt x="1060283" y="0"/>
                </a:moveTo>
                <a:lnTo>
                  <a:pt x="59331" y="0"/>
                </a:lnTo>
                <a:lnTo>
                  <a:pt x="36237" y="4662"/>
                </a:lnTo>
                <a:lnTo>
                  <a:pt x="17378" y="17378"/>
                </a:lnTo>
                <a:lnTo>
                  <a:pt x="4662" y="36237"/>
                </a:lnTo>
                <a:lnTo>
                  <a:pt x="0" y="59331"/>
                </a:lnTo>
                <a:lnTo>
                  <a:pt x="0" y="296656"/>
                </a:lnTo>
                <a:lnTo>
                  <a:pt x="4662" y="319751"/>
                </a:lnTo>
                <a:lnTo>
                  <a:pt x="17378" y="338610"/>
                </a:lnTo>
                <a:lnTo>
                  <a:pt x="36237" y="351326"/>
                </a:lnTo>
                <a:lnTo>
                  <a:pt x="59331" y="355988"/>
                </a:lnTo>
                <a:lnTo>
                  <a:pt x="1060283" y="355988"/>
                </a:lnTo>
                <a:lnTo>
                  <a:pt x="1083377" y="351326"/>
                </a:lnTo>
                <a:lnTo>
                  <a:pt x="1102237" y="338610"/>
                </a:lnTo>
                <a:lnTo>
                  <a:pt x="1114952" y="319751"/>
                </a:lnTo>
                <a:lnTo>
                  <a:pt x="1119615" y="296656"/>
                </a:lnTo>
                <a:lnTo>
                  <a:pt x="1119615" y="59331"/>
                </a:lnTo>
                <a:lnTo>
                  <a:pt x="1114952" y="36237"/>
                </a:lnTo>
                <a:lnTo>
                  <a:pt x="1102237" y="17378"/>
                </a:lnTo>
                <a:lnTo>
                  <a:pt x="1083377" y="4662"/>
                </a:lnTo>
                <a:lnTo>
                  <a:pt x="1060283" y="0"/>
                </a:lnTo>
                <a:close/>
              </a:path>
            </a:pathLst>
          </a:custGeom>
          <a:solidFill>
            <a:srgbClr val="AFABAB"/>
          </a:solidFill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60" name="object 60"/>
          <p:cNvSpPr txBox="1"/>
          <p:nvPr/>
        </p:nvSpPr>
        <p:spPr>
          <a:xfrm>
            <a:off x="8483436" y="3263647"/>
            <a:ext cx="1318260" cy="43473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sz="2700" spc="-15" dirty="0">
                <a:latin typeface="Calibri"/>
                <a:cs typeface="Calibri"/>
              </a:rPr>
              <a:t>gegessen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10293164" y="3239599"/>
            <a:ext cx="1234440" cy="534353"/>
          </a:xfrm>
          <a:custGeom>
            <a:avLst/>
            <a:gdLst/>
            <a:ahLst/>
            <a:cxnLst/>
            <a:rect l="l" t="t" r="r" b="b"/>
            <a:pathLst>
              <a:path w="822959" h="356235">
                <a:moveTo>
                  <a:pt x="763626" y="0"/>
                </a:moveTo>
                <a:lnTo>
                  <a:pt x="59333" y="0"/>
                </a:lnTo>
                <a:lnTo>
                  <a:pt x="36238" y="4662"/>
                </a:lnTo>
                <a:lnTo>
                  <a:pt x="17378" y="17378"/>
                </a:lnTo>
                <a:lnTo>
                  <a:pt x="4662" y="36238"/>
                </a:lnTo>
                <a:lnTo>
                  <a:pt x="0" y="59333"/>
                </a:lnTo>
                <a:lnTo>
                  <a:pt x="0" y="296656"/>
                </a:lnTo>
                <a:lnTo>
                  <a:pt x="4662" y="319751"/>
                </a:lnTo>
                <a:lnTo>
                  <a:pt x="17378" y="338610"/>
                </a:lnTo>
                <a:lnTo>
                  <a:pt x="36238" y="351326"/>
                </a:lnTo>
                <a:lnTo>
                  <a:pt x="59333" y="355988"/>
                </a:lnTo>
                <a:lnTo>
                  <a:pt x="763626" y="355988"/>
                </a:lnTo>
                <a:lnTo>
                  <a:pt x="786721" y="351326"/>
                </a:lnTo>
                <a:lnTo>
                  <a:pt x="805581" y="338610"/>
                </a:lnTo>
                <a:lnTo>
                  <a:pt x="818297" y="319751"/>
                </a:lnTo>
                <a:lnTo>
                  <a:pt x="822959" y="296656"/>
                </a:lnTo>
                <a:lnTo>
                  <a:pt x="822959" y="59333"/>
                </a:lnTo>
                <a:lnTo>
                  <a:pt x="818297" y="36238"/>
                </a:lnTo>
                <a:lnTo>
                  <a:pt x="805581" y="17378"/>
                </a:lnTo>
                <a:lnTo>
                  <a:pt x="786721" y="4662"/>
                </a:lnTo>
                <a:lnTo>
                  <a:pt x="763626" y="0"/>
                </a:lnTo>
                <a:close/>
              </a:path>
            </a:pathLst>
          </a:custGeom>
          <a:solidFill>
            <a:srgbClr val="AFABAB"/>
          </a:solidFill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62" name="object 62"/>
          <p:cNvSpPr txBox="1"/>
          <p:nvPr/>
        </p:nvSpPr>
        <p:spPr>
          <a:xfrm>
            <a:off x="10476996" y="3263647"/>
            <a:ext cx="866775" cy="43473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sz="2700" spc="-15" dirty="0">
                <a:latin typeface="Calibri"/>
                <a:cs typeface="Calibri"/>
              </a:rPr>
              <a:t>&lt;eos&gt;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3715256" y="4103660"/>
            <a:ext cx="1234440" cy="534353"/>
          </a:xfrm>
          <a:custGeom>
            <a:avLst/>
            <a:gdLst/>
            <a:ahLst/>
            <a:cxnLst/>
            <a:rect l="l" t="t" r="r" b="b"/>
            <a:pathLst>
              <a:path w="822960" h="356235">
                <a:moveTo>
                  <a:pt x="763628" y="0"/>
                </a:moveTo>
                <a:lnTo>
                  <a:pt x="59333" y="0"/>
                </a:lnTo>
                <a:lnTo>
                  <a:pt x="36238" y="4662"/>
                </a:lnTo>
                <a:lnTo>
                  <a:pt x="17378" y="17377"/>
                </a:lnTo>
                <a:lnTo>
                  <a:pt x="4662" y="36237"/>
                </a:lnTo>
                <a:lnTo>
                  <a:pt x="0" y="59331"/>
                </a:lnTo>
                <a:lnTo>
                  <a:pt x="0" y="296656"/>
                </a:lnTo>
                <a:lnTo>
                  <a:pt x="4662" y="319751"/>
                </a:lnTo>
                <a:lnTo>
                  <a:pt x="17378" y="338610"/>
                </a:lnTo>
                <a:lnTo>
                  <a:pt x="36238" y="351326"/>
                </a:lnTo>
                <a:lnTo>
                  <a:pt x="59333" y="355988"/>
                </a:lnTo>
                <a:lnTo>
                  <a:pt x="763628" y="355988"/>
                </a:lnTo>
                <a:lnTo>
                  <a:pt x="786722" y="351326"/>
                </a:lnTo>
                <a:lnTo>
                  <a:pt x="805582" y="338610"/>
                </a:lnTo>
                <a:lnTo>
                  <a:pt x="818297" y="319751"/>
                </a:lnTo>
                <a:lnTo>
                  <a:pt x="822959" y="296656"/>
                </a:lnTo>
                <a:lnTo>
                  <a:pt x="822959" y="59331"/>
                </a:lnTo>
                <a:lnTo>
                  <a:pt x="818297" y="36237"/>
                </a:lnTo>
                <a:lnTo>
                  <a:pt x="805582" y="17377"/>
                </a:lnTo>
                <a:lnTo>
                  <a:pt x="786722" y="4662"/>
                </a:lnTo>
                <a:lnTo>
                  <a:pt x="763628" y="0"/>
                </a:lnTo>
                <a:close/>
              </a:path>
            </a:pathLst>
          </a:custGeom>
          <a:solidFill>
            <a:srgbClr val="AFABAB"/>
          </a:solidFill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64" name="object 64"/>
          <p:cNvSpPr txBox="1"/>
          <p:nvPr/>
        </p:nvSpPr>
        <p:spPr>
          <a:xfrm>
            <a:off x="3978802" y="4127753"/>
            <a:ext cx="703898" cy="1196481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21906">
              <a:spcBef>
                <a:spcPts val="150"/>
              </a:spcBef>
            </a:pPr>
            <a:r>
              <a:rPr sz="2700" spc="-30" dirty="0">
                <a:latin typeface="Calibri"/>
                <a:cs typeface="Calibri"/>
              </a:rPr>
              <a:t>have</a:t>
            </a:r>
            <a:endParaRPr sz="2700">
              <a:latin typeface="Calibri"/>
              <a:cs typeface="Calibri"/>
            </a:endParaRPr>
          </a:p>
          <a:p>
            <a:pPr marL="19050">
              <a:spcBef>
                <a:spcPts val="2730"/>
              </a:spcBef>
            </a:pPr>
            <a:r>
              <a:rPr sz="2700" spc="-30" dirty="0">
                <a:latin typeface="Calibri"/>
                <a:cs typeface="Calibri"/>
              </a:rPr>
              <a:t>have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65" name="object 65"/>
          <p:cNvSpPr/>
          <p:nvPr/>
        </p:nvSpPr>
        <p:spPr>
          <a:xfrm>
            <a:off x="5253797" y="4103660"/>
            <a:ext cx="1234440" cy="534353"/>
          </a:xfrm>
          <a:custGeom>
            <a:avLst/>
            <a:gdLst/>
            <a:ahLst/>
            <a:cxnLst/>
            <a:rect l="l" t="t" r="r" b="b"/>
            <a:pathLst>
              <a:path w="822960" h="356235">
                <a:moveTo>
                  <a:pt x="763628" y="0"/>
                </a:moveTo>
                <a:lnTo>
                  <a:pt x="59333" y="0"/>
                </a:lnTo>
                <a:lnTo>
                  <a:pt x="36238" y="4662"/>
                </a:lnTo>
                <a:lnTo>
                  <a:pt x="17378" y="17377"/>
                </a:lnTo>
                <a:lnTo>
                  <a:pt x="4662" y="36237"/>
                </a:lnTo>
                <a:lnTo>
                  <a:pt x="0" y="59331"/>
                </a:lnTo>
                <a:lnTo>
                  <a:pt x="0" y="296656"/>
                </a:lnTo>
                <a:lnTo>
                  <a:pt x="4662" y="319751"/>
                </a:lnTo>
                <a:lnTo>
                  <a:pt x="17378" y="338610"/>
                </a:lnTo>
                <a:lnTo>
                  <a:pt x="36238" y="351326"/>
                </a:lnTo>
                <a:lnTo>
                  <a:pt x="59333" y="355988"/>
                </a:lnTo>
                <a:lnTo>
                  <a:pt x="763628" y="355988"/>
                </a:lnTo>
                <a:lnTo>
                  <a:pt x="786722" y="351326"/>
                </a:lnTo>
                <a:lnTo>
                  <a:pt x="805581" y="338610"/>
                </a:lnTo>
                <a:lnTo>
                  <a:pt x="818297" y="319751"/>
                </a:lnTo>
                <a:lnTo>
                  <a:pt x="822960" y="296656"/>
                </a:lnTo>
                <a:lnTo>
                  <a:pt x="822960" y="59331"/>
                </a:lnTo>
                <a:lnTo>
                  <a:pt x="818297" y="36237"/>
                </a:lnTo>
                <a:lnTo>
                  <a:pt x="805581" y="17377"/>
                </a:lnTo>
                <a:lnTo>
                  <a:pt x="786722" y="4662"/>
                </a:lnTo>
                <a:lnTo>
                  <a:pt x="763628" y="0"/>
                </a:lnTo>
                <a:close/>
              </a:path>
            </a:pathLst>
          </a:custGeom>
          <a:solidFill>
            <a:srgbClr val="AFABAB"/>
          </a:solidFill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66" name="object 66"/>
          <p:cNvSpPr txBox="1"/>
          <p:nvPr/>
        </p:nvSpPr>
        <p:spPr>
          <a:xfrm>
            <a:off x="5460252" y="4127753"/>
            <a:ext cx="821055" cy="43473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sz="2700" spc="-15" dirty="0">
                <a:latin typeface="Calibri"/>
                <a:cs typeface="Calibri"/>
              </a:rPr>
              <a:t>einen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67" name="object 67"/>
          <p:cNvSpPr/>
          <p:nvPr/>
        </p:nvSpPr>
        <p:spPr>
          <a:xfrm>
            <a:off x="6760920" y="4103660"/>
            <a:ext cx="1234440" cy="534353"/>
          </a:xfrm>
          <a:custGeom>
            <a:avLst/>
            <a:gdLst/>
            <a:ahLst/>
            <a:cxnLst/>
            <a:rect l="l" t="t" r="r" b="b"/>
            <a:pathLst>
              <a:path w="822960" h="356235">
                <a:moveTo>
                  <a:pt x="763628" y="0"/>
                </a:moveTo>
                <a:lnTo>
                  <a:pt x="59333" y="0"/>
                </a:lnTo>
                <a:lnTo>
                  <a:pt x="36238" y="4662"/>
                </a:lnTo>
                <a:lnTo>
                  <a:pt x="17378" y="17377"/>
                </a:lnTo>
                <a:lnTo>
                  <a:pt x="4662" y="36237"/>
                </a:lnTo>
                <a:lnTo>
                  <a:pt x="0" y="59331"/>
                </a:lnTo>
                <a:lnTo>
                  <a:pt x="0" y="296656"/>
                </a:lnTo>
                <a:lnTo>
                  <a:pt x="4662" y="319751"/>
                </a:lnTo>
                <a:lnTo>
                  <a:pt x="17378" y="338610"/>
                </a:lnTo>
                <a:lnTo>
                  <a:pt x="36238" y="351326"/>
                </a:lnTo>
                <a:lnTo>
                  <a:pt x="59333" y="355988"/>
                </a:lnTo>
                <a:lnTo>
                  <a:pt x="763628" y="355988"/>
                </a:lnTo>
                <a:lnTo>
                  <a:pt x="786722" y="351326"/>
                </a:lnTo>
                <a:lnTo>
                  <a:pt x="805581" y="338610"/>
                </a:lnTo>
                <a:lnTo>
                  <a:pt x="818297" y="319751"/>
                </a:lnTo>
                <a:lnTo>
                  <a:pt x="822960" y="296656"/>
                </a:lnTo>
                <a:lnTo>
                  <a:pt x="822960" y="59331"/>
                </a:lnTo>
                <a:lnTo>
                  <a:pt x="818297" y="36237"/>
                </a:lnTo>
                <a:lnTo>
                  <a:pt x="805581" y="17377"/>
                </a:lnTo>
                <a:lnTo>
                  <a:pt x="786722" y="4662"/>
                </a:lnTo>
                <a:lnTo>
                  <a:pt x="763628" y="0"/>
                </a:lnTo>
                <a:close/>
              </a:path>
            </a:pathLst>
          </a:custGeom>
          <a:solidFill>
            <a:srgbClr val="AFABAB"/>
          </a:solidFill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68" name="object 68"/>
          <p:cNvSpPr txBox="1"/>
          <p:nvPr/>
        </p:nvSpPr>
        <p:spPr>
          <a:xfrm>
            <a:off x="7014763" y="4127753"/>
            <a:ext cx="726758" cy="43473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sz="2700" spc="-15" dirty="0">
                <a:latin typeface="Calibri"/>
                <a:cs typeface="Calibri"/>
              </a:rPr>
              <a:t>apfel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69" name="object 69"/>
          <p:cNvSpPr/>
          <p:nvPr/>
        </p:nvSpPr>
        <p:spPr>
          <a:xfrm>
            <a:off x="8306247" y="4103660"/>
            <a:ext cx="1680210" cy="534353"/>
          </a:xfrm>
          <a:custGeom>
            <a:avLst/>
            <a:gdLst/>
            <a:ahLst/>
            <a:cxnLst/>
            <a:rect l="l" t="t" r="r" b="b"/>
            <a:pathLst>
              <a:path w="1120140" h="356235">
                <a:moveTo>
                  <a:pt x="1060283" y="0"/>
                </a:moveTo>
                <a:lnTo>
                  <a:pt x="59331" y="0"/>
                </a:lnTo>
                <a:lnTo>
                  <a:pt x="36237" y="4662"/>
                </a:lnTo>
                <a:lnTo>
                  <a:pt x="17378" y="17377"/>
                </a:lnTo>
                <a:lnTo>
                  <a:pt x="4662" y="36237"/>
                </a:lnTo>
                <a:lnTo>
                  <a:pt x="0" y="59331"/>
                </a:lnTo>
                <a:lnTo>
                  <a:pt x="0" y="296656"/>
                </a:lnTo>
                <a:lnTo>
                  <a:pt x="4662" y="319751"/>
                </a:lnTo>
                <a:lnTo>
                  <a:pt x="17378" y="338610"/>
                </a:lnTo>
                <a:lnTo>
                  <a:pt x="36237" y="351326"/>
                </a:lnTo>
                <a:lnTo>
                  <a:pt x="59331" y="355988"/>
                </a:lnTo>
                <a:lnTo>
                  <a:pt x="1060283" y="355988"/>
                </a:lnTo>
                <a:lnTo>
                  <a:pt x="1083378" y="351326"/>
                </a:lnTo>
                <a:lnTo>
                  <a:pt x="1102237" y="338610"/>
                </a:lnTo>
                <a:lnTo>
                  <a:pt x="1114952" y="319751"/>
                </a:lnTo>
                <a:lnTo>
                  <a:pt x="1119615" y="296656"/>
                </a:lnTo>
                <a:lnTo>
                  <a:pt x="1119615" y="59331"/>
                </a:lnTo>
                <a:lnTo>
                  <a:pt x="1114952" y="36237"/>
                </a:lnTo>
                <a:lnTo>
                  <a:pt x="1102237" y="17377"/>
                </a:lnTo>
                <a:lnTo>
                  <a:pt x="1083378" y="4662"/>
                </a:lnTo>
                <a:lnTo>
                  <a:pt x="1060283" y="0"/>
                </a:lnTo>
                <a:close/>
              </a:path>
            </a:pathLst>
          </a:custGeom>
          <a:solidFill>
            <a:srgbClr val="AFABAB"/>
          </a:solidFill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70" name="object 70"/>
          <p:cNvSpPr txBox="1"/>
          <p:nvPr/>
        </p:nvSpPr>
        <p:spPr>
          <a:xfrm>
            <a:off x="8486829" y="4127753"/>
            <a:ext cx="1318260" cy="43473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sz="2700" spc="-15" dirty="0">
                <a:latin typeface="Calibri"/>
                <a:cs typeface="Calibri"/>
              </a:rPr>
              <a:t>gegessen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71" name="object 71"/>
          <p:cNvSpPr/>
          <p:nvPr/>
        </p:nvSpPr>
        <p:spPr>
          <a:xfrm>
            <a:off x="10293164" y="4144390"/>
            <a:ext cx="1234440" cy="534353"/>
          </a:xfrm>
          <a:custGeom>
            <a:avLst/>
            <a:gdLst/>
            <a:ahLst/>
            <a:cxnLst/>
            <a:rect l="l" t="t" r="r" b="b"/>
            <a:pathLst>
              <a:path w="822959" h="356235">
                <a:moveTo>
                  <a:pt x="763626" y="0"/>
                </a:moveTo>
                <a:lnTo>
                  <a:pt x="59333" y="0"/>
                </a:lnTo>
                <a:lnTo>
                  <a:pt x="36238" y="4662"/>
                </a:lnTo>
                <a:lnTo>
                  <a:pt x="17378" y="17378"/>
                </a:lnTo>
                <a:lnTo>
                  <a:pt x="4662" y="36238"/>
                </a:lnTo>
                <a:lnTo>
                  <a:pt x="0" y="59333"/>
                </a:lnTo>
                <a:lnTo>
                  <a:pt x="0" y="296656"/>
                </a:lnTo>
                <a:lnTo>
                  <a:pt x="4662" y="319751"/>
                </a:lnTo>
                <a:lnTo>
                  <a:pt x="17378" y="338610"/>
                </a:lnTo>
                <a:lnTo>
                  <a:pt x="36238" y="351326"/>
                </a:lnTo>
                <a:lnTo>
                  <a:pt x="59333" y="355988"/>
                </a:lnTo>
                <a:lnTo>
                  <a:pt x="763626" y="355988"/>
                </a:lnTo>
                <a:lnTo>
                  <a:pt x="786721" y="351326"/>
                </a:lnTo>
                <a:lnTo>
                  <a:pt x="805581" y="338610"/>
                </a:lnTo>
                <a:lnTo>
                  <a:pt x="818297" y="319751"/>
                </a:lnTo>
                <a:lnTo>
                  <a:pt x="822959" y="296656"/>
                </a:lnTo>
                <a:lnTo>
                  <a:pt x="822959" y="59333"/>
                </a:lnTo>
                <a:lnTo>
                  <a:pt x="818297" y="36238"/>
                </a:lnTo>
                <a:lnTo>
                  <a:pt x="805581" y="17378"/>
                </a:lnTo>
                <a:lnTo>
                  <a:pt x="786721" y="4662"/>
                </a:lnTo>
                <a:lnTo>
                  <a:pt x="763626" y="0"/>
                </a:lnTo>
                <a:close/>
              </a:path>
            </a:pathLst>
          </a:custGeom>
          <a:solidFill>
            <a:srgbClr val="AFABAB"/>
          </a:solidFill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72" name="object 72"/>
          <p:cNvSpPr txBox="1"/>
          <p:nvPr/>
        </p:nvSpPr>
        <p:spPr>
          <a:xfrm>
            <a:off x="10476996" y="4168901"/>
            <a:ext cx="866775" cy="43473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sz="2700" spc="-15" dirty="0">
                <a:latin typeface="Calibri"/>
                <a:cs typeface="Calibri"/>
              </a:rPr>
              <a:t>&lt;eos&gt;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73" name="object 73"/>
          <p:cNvSpPr/>
          <p:nvPr/>
        </p:nvSpPr>
        <p:spPr>
          <a:xfrm>
            <a:off x="5250404" y="4922074"/>
            <a:ext cx="1234440" cy="534353"/>
          </a:xfrm>
          <a:custGeom>
            <a:avLst/>
            <a:gdLst/>
            <a:ahLst/>
            <a:cxnLst/>
            <a:rect l="l" t="t" r="r" b="b"/>
            <a:pathLst>
              <a:path w="822960" h="356235">
                <a:moveTo>
                  <a:pt x="763628" y="0"/>
                </a:moveTo>
                <a:lnTo>
                  <a:pt x="59333" y="0"/>
                </a:lnTo>
                <a:lnTo>
                  <a:pt x="36238" y="4662"/>
                </a:lnTo>
                <a:lnTo>
                  <a:pt x="17378" y="17378"/>
                </a:lnTo>
                <a:lnTo>
                  <a:pt x="4662" y="36238"/>
                </a:lnTo>
                <a:lnTo>
                  <a:pt x="0" y="59333"/>
                </a:lnTo>
                <a:lnTo>
                  <a:pt x="0" y="296656"/>
                </a:lnTo>
                <a:lnTo>
                  <a:pt x="4662" y="319751"/>
                </a:lnTo>
                <a:lnTo>
                  <a:pt x="17378" y="338610"/>
                </a:lnTo>
                <a:lnTo>
                  <a:pt x="36238" y="351326"/>
                </a:lnTo>
                <a:lnTo>
                  <a:pt x="59333" y="355988"/>
                </a:lnTo>
                <a:lnTo>
                  <a:pt x="763628" y="355988"/>
                </a:lnTo>
                <a:lnTo>
                  <a:pt x="786722" y="351326"/>
                </a:lnTo>
                <a:lnTo>
                  <a:pt x="805581" y="338610"/>
                </a:lnTo>
                <a:lnTo>
                  <a:pt x="818297" y="319751"/>
                </a:lnTo>
                <a:lnTo>
                  <a:pt x="822960" y="296656"/>
                </a:lnTo>
                <a:lnTo>
                  <a:pt x="822960" y="59333"/>
                </a:lnTo>
                <a:lnTo>
                  <a:pt x="818297" y="36238"/>
                </a:lnTo>
                <a:lnTo>
                  <a:pt x="805581" y="17378"/>
                </a:lnTo>
                <a:lnTo>
                  <a:pt x="786722" y="4662"/>
                </a:lnTo>
                <a:lnTo>
                  <a:pt x="763628" y="0"/>
                </a:lnTo>
                <a:close/>
              </a:path>
            </a:pathLst>
          </a:custGeom>
          <a:solidFill>
            <a:srgbClr val="AFABAB"/>
          </a:solidFill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74" name="object 74"/>
          <p:cNvSpPr txBox="1"/>
          <p:nvPr/>
        </p:nvSpPr>
        <p:spPr>
          <a:xfrm>
            <a:off x="5456859" y="4946143"/>
            <a:ext cx="821055" cy="43473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sz="2700" spc="-15" dirty="0">
                <a:latin typeface="Calibri"/>
                <a:cs typeface="Calibri"/>
              </a:rPr>
              <a:t>einen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75" name="object 75"/>
          <p:cNvSpPr/>
          <p:nvPr/>
        </p:nvSpPr>
        <p:spPr>
          <a:xfrm>
            <a:off x="6757527" y="4922074"/>
            <a:ext cx="1234440" cy="534353"/>
          </a:xfrm>
          <a:custGeom>
            <a:avLst/>
            <a:gdLst/>
            <a:ahLst/>
            <a:cxnLst/>
            <a:rect l="l" t="t" r="r" b="b"/>
            <a:pathLst>
              <a:path w="822960" h="356235">
                <a:moveTo>
                  <a:pt x="763628" y="0"/>
                </a:moveTo>
                <a:lnTo>
                  <a:pt x="59333" y="0"/>
                </a:lnTo>
                <a:lnTo>
                  <a:pt x="36238" y="4662"/>
                </a:lnTo>
                <a:lnTo>
                  <a:pt x="17378" y="17378"/>
                </a:lnTo>
                <a:lnTo>
                  <a:pt x="4662" y="36238"/>
                </a:lnTo>
                <a:lnTo>
                  <a:pt x="0" y="59333"/>
                </a:lnTo>
                <a:lnTo>
                  <a:pt x="0" y="296656"/>
                </a:lnTo>
                <a:lnTo>
                  <a:pt x="4662" y="319751"/>
                </a:lnTo>
                <a:lnTo>
                  <a:pt x="17378" y="338610"/>
                </a:lnTo>
                <a:lnTo>
                  <a:pt x="36238" y="351326"/>
                </a:lnTo>
                <a:lnTo>
                  <a:pt x="59333" y="355988"/>
                </a:lnTo>
                <a:lnTo>
                  <a:pt x="763628" y="355988"/>
                </a:lnTo>
                <a:lnTo>
                  <a:pt x="786722" y="351326"/>
                </a:lnTo>
                <a:lnTo>
                  <a:pt x="805581" y="338610"/>
                </a:lnTo>
                <a:lnTo>
                  <a:pt x="818297" y="319751"/>
                </a:lnTo>
                <a:lnTo>
                  <a:pt x="822959" y="296656"/>
                </a:lnTo>
                <a:lnTo>
                  <a:pt x="822959" y="59333"/>
                </a:lnTo>
                <a:lnTo>
                  <a:pt x="818297" y="36238"/>
                </a:lnTo>
                <a:lnTo>
                  <a:pt x="805581" y="17378"/>
                </a:lnTo>
                <a:lnTo>
                  <a:pt x="786722" y="4662"/>
                </a:lnTo>
                <a:lnTo>
                  <a:pt x="763628" y="0"/>
                </a:lnTo>
                <a:close/>
              </a:path>
            </a:pathLst>
          </a:custGeom>
          <a:solidFill>
            <a:srgbClr val="AFABAB"/>
          </a:solidFill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76" name="object 76"/>
          <p:cNvSpPr txBox="1"/>
          <p:nvPr/>
        </p:nvSpPr>
        <p:spPr>
          <a:xfrm>
            <a:off x="7011370" y="4946143"/>
            <a:ext cx="726758" cy="43473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sz="2700" spc="-15" dirty="0">
                <a:latin typeface="Calibri"/>
                <a:cs typeface="Calibri"/>
              </a:rPr>
              <a:t>apfel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77" name="object 77"/>
          <p:cNvSpPr/>
          <p:nvPr/>
        </p:nvSpPr>
        <p:spPr>
          <a:xfrm>
            <a:off x="8302854" y="4922074"/>
            <a:ext cx="1680210" cy="534353"/>
          </a:xfrm>
          <a:custGeom>
            <a:avLst/>
            <a:gdLst/>
            <a:ahLst/>
            <a:cxnLst/>
            <a:rect l="l" t="t" r="r" b="b"/>
            <a:pathLst>
              <a:path w="1120140" h="356235">
                <a:moveTo>
                  <a:pt x="1060283" y="0"/>
                </a:moveTo>
                <a:lnTo>
                  <a:pt x="59331" y="0"/>
                </a:lnTo>
                <a:lnTo>
                  <a:pt x="36237" y="4662"/>
                </a:lnTo>
                <a:lnTo>
                  <a:pt x="17378" y="17378"/>
                </a:lnTo>
                <a:lnTo>
                  <a:pt x="4662" y="36237"/>
                </a:lnTo>
                <a:lnTo>
                  <a:pt x="0" y="59331"/>
                </a:lnTo>
                <a:lnTo>
                  <a:pt x="0" y="296656"/>
                </a:lnTo>
                <a:lnTo>
                  <a:pt x="4662" y="319751"/>
                </a:lnTo>
                <a:lnTo>
                  <a:pt x="17378" y="338610"/>
                </a:lnTo>
                <a:lnTo>
                  <a:pt x="36237" y="351326"/>
                </a:lnTo>
                <a:lnTo>
                  <a:pt x="59331" y="355988"/>
                </a:lnTo>
                <a:lnTo>
                  <a:pt x="1060283" y="355988"/>
                </a:lnTo>
                <a:lnTo>
                  <a:pt x="1083377" y="351326"/>
                </a:lnTo>
                <a:lnTo>
                  <a:pt x="1102237" y="338610"/>
                </a:lnTo>
                <a:lnTo>
                  <a:pt x="1114952" y="319751"/>
                </a:lnTo>
                <a:lnTo>
                  <a:pt x="1119615" y="296656"/>
                </a:lnTo>
                <a:lnTo>
                  <a:pt x="1119615" y="59331"/>
                </a:lnTo>
                <a:lnTo>
                  <a:pt x="1114952" y="36237"/>
                </a:lnTo>
                <a:lnTo>
                  <a:pt x="1102237" y="17378"/>
                </a:lnTo>
                <a:lnTo>
                  <a:pt x="1083377" y="4662"/>
                </a:lnTo>
                <a:lnTo>
                  <a:pt x="1060283" y="0"/>
                </a:lnTo>
                <a:close/>
              </a:path>
            </a:pathLst>
          </a:custGeom>
          <a:solidFill>
            <a:srgbClr val="AFABAB"/>
          </a:solidFill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78" name="object 78"/>
          <p:cNvSpPr txBox="1"/>
          <p:nvPr/>
        </p:nvSpPr>
        <p:spPr>
          <a:xfrm>
            <a:off x="8483436" y="4946143"/>
            <a:ext cx="1318260" cy="43473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sz="2700" spc="-15" dirty="0">
                <a:latin typeface="Calibri"/>
                <a:cs typeface="Calibri"/>
              </a:rPr>
              <a:t>gegessen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79" name="object 79"/>
          <p:cNvSpPr/>
          <p:nvPr/>
        </p:nvSpPr>
        <p:spPr>
          <a:xfrm>
            <a:off x="10293164" y="4922074"/>
            <a:ext cx="1234440" cy="534353"/>
          </a:xfrm>
          <a:custGeom>
            <a:avLst/>
            <a:gdLst/>
            <a:ahLst/>
            <a:cxnLst/>
            <a:rect l="l" t="t" r="r" b="b"/>
            <a:pathLst>
              <a:path w="822959" h="356235">
                <a:moveTo>
                  <a:pt x="763626" y="0"/>
                </a:moveTo>
                <a:lnTo>
                  <a:pt x="59333" y="0"/>
                </a:lnTo>
                <a:lnTo>
                  <a:pt x="36238" y="4662"/>
                </a:lnTo>
                <a:lnTo>
                  <a:pt x="17378" y="17378"/>
                </a:lnTo>
                <a:lnTo>
                  <a:pt x="4662" y="36238"/>
                </a:lnTo>
                <a:lnTo>
                  <a:pt x="0" y="59333"/>
                </a:lnTo>
                <a:lnTo>
                  <a:pt x="0" y="296656"/>
                </a:lnTo>
                <a:lnTo>
                  <a:pt x="4662" y="319751"/>
                </a:lnTo>
                <a:lnTo>
                  <a:pt x="17378" y="338610"/>
                </a:lnTo>
                <a:lnTo>
                  <a:pt x="36238" y="351326"/>
                </a:lnTo>
                <a:lnTo>
                  <a:pt x="59333" y="355988"/>
                </a:lnTo>
                <a:lnTo>
                  <a:pt x="763626" y="355988"/>
                </a:lnTo>
                <a:lnTo>
                  <a:pt x="786721" y="351326"/>
                </a:lnTo>
                <a:lnTo>
                  <a:pt x="805581" y="338610"/>
                </a:lnTo>
                <a:lnTo>
                  <a:pt x="818297" y="319751"/>
                </a:lnTo>
                <a:lnTo>
                  <a:pt x="822959" y="296656"/>
                </a:lnTo>
                <a:lnTo>
                  <a:pt x="822959" y="59333"/>
                </a:lnTo>
                <a:lnTo>
                  <a:pt x="818297" y="36238"/>
                </a:lnTo>
                <a:lnTo>
                  <a:pt x="805581" y="17378"/>
                </a:lnTo>
                <a:lnTo>
                  <a:pt x="786721" y="4662"/>
                </a:lnTo>
                <a:lnTo>
                  <a:pt x="763626" y="0"/>
                </a:lnTo>
                <a:close/>
              </a:path>
            </a:pathLst>
          </a:custGeom>
          <a:solidFill>
            <a:srgbClr val="AFABAB"/>
          </a:solidFill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80" name="object 80"/>
          <p:cNvSpPr txBox="1"/>
          <p:nvPr/>
        </p:nvSpPr>
        <p:spPr>
          <a:xfrm>
            <a:off x="10476996" y="4946143"/>
            <a:ext cx="866775" cy="43473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sz="2700" spc="-15" dirty="0">
                <a:latin typeface="Calibri"/>
                <a:cs typeface="Calibri"/>
              </a:rPr>
              <a:t>&lt;eos&gt;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81" name="object 81"/>
          <p:cNvSpPr/>
          <p:nvPr/>
        </p:nvSpPr>
        <p:spPr>
          <a:xfrm>
            <a:off x="6809447" y="5694697"/>
            <a:ext cx="1234440" cy="534353"/>
          </a:xfrm>
          <a:custGeom>
            <a:avLst/>
            <a:gdLst/>
            <a:ahLst/>
            <a:cxnLst/>
            <a:rect l="l" t="t" r="r" b="b"/>
            <a:pathLst>
              <a:path w="822960" h="356235">
                <a:moveTo>
                  <a:pt x="763626" y="0"/>
                </a:moveTo>
                <a:lnTo>
                  <a:pt x="59331" y="0"/>
                </a:lnTo>
                <a:lnTo>
                  <a:pt x="36237" y="4662"/>
                </a:lnTo>
                <a:lnTo>
                  <a:pt x="17377" y="17378"/>
                </a:lnTo>
                <a:lnTo>
                  <a:pt x="4662" y="36238"/>
                </a:lnTo>
                <a:lnTo>
                  <a:pt x="0" y="59333"/>
                </a:lnTo>
                <a:lnTo>
                  <a:pt x="0" y="296656"/>
                </a:lnTo>
                <a:lnTo>
                  <a:pt x="4662" y="319751"/>
                </a:lnTo>
                <a:lnTo>
                  <a:pt x="17377" y="338611"/>
                </a:lnTo>
                <a:lnTo>
                  <a:pt x="36237" y="351327"/>
                </a:lnTo>
                <a:lnTo>
                  <a:pt x="59331" y="355989"/>
                </a:lnTo>
                <a:lnTo>
                  <a:pt x="763626" y="355989"/>
                </a:lnTo>
                <a:lnTo>
                  <a:pt x="786721" y="351327"/>
                </a:lnTo>
                <a:lnTo>
                  <a:pt x="805581" y="338611"/>
                </a:lnTo>
                <a:lnTo>
                  <a:pt x="818296" y="319751"/>
                </a:lnTo>
                <a:lnTo>
                  <a:pt x="822958" y="296656"/>
                </a:lnTo>
                <a:lnTo>
                  <a:pt x="822958" y="59333"/>
                </a:lnTo>
                <a:lnTo>
                  <a:pt x="818296" y="36238"/>
                </a:lnTo>
                <a:lnTo>
                  <a:pt x="805581" y="17378"/>
                </a:lnTo>
                <a:lnTo>
                  <a:pt x="786721" y="4662"/>
                </a:lnTo>
                <a:lnTo>
                  <a:pt x="763626" y="0"/>
                </a:lnTo>
                <a:close/>
              </a:path>
            </a:pathLst>
          </a:custGeom>
          <a:solidFill>
            <a:srgbClr val="AFABAB"/>
          </a:solidFill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82" name="object 82"/>
          <p:cNvSpPr txBox="1"/>
          <p:nvPr/>
        </p:nvSpPr>
        <p:spPr>
          <a:xfrm>
            <a:off x="7011369" y="5718810"/>
            <a:ext cx="779145" cy="1209305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70485">
              <a:spcBef>
                <a:spcPts val="150"/>
              </a:spcBef>
            </a:pPr>
            <a:r>
              <a:rPr sz="2700" spc="-15" dirty="0">
                <a:latin typeface="Calibri"/>
                <a:cs typeface="Calibri"/>
              </a:rPr>
              <a:t>apfel</a:t>
            </a:r>
            <a:endParaRPr sz="2700">
              <a:latin typeface="Calibri"/>
              <a:cs typeface="Calibri"/>
            </a:endParaRPr>
          </a:p>
          <a:p>
            <a:pPr marL="19050">
              <a:spcBef>
                <a:spcPts val="2768"/>
              </a:spcBef>
            </a:pPr>
            <a:r>
              <a:rPr sz="2700" spc="-15" dirty="0">
                <a:latin typeface="Calibri"/>
                <a:cs typeface="Calibri"/>
              </a:rPr>
              <a:t>apfel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83" name="object 83"/>
          <p:cNvSpPr/>
          <p:nvPr/>
        </p:nvSpPr>
        <p:spPr>
          <a:xfrm>
            <a:off x="8354774" y="5694697"/>
            <a:ext cx="1680210" cy="534353"/>
          </a:xfrm>
          <a:custGeom>
            <a:avLst/>
            <a:gdLst/>
            <a:ahLst/>
            <a:cxnLst/>
            <a:rect l="l" t="t" r="r" b="b"/>
            <a:pathLst>
              <a:path w="1120140" h="356235">
                <a:moveTo>
                  <a:pt x="1060282" y="0"/>
                </a:moveTo>
                <a:lnTo>
                  <a:pt x="59331" y="0"/>
                </a:lnTo>
                <a:lnTo>
                  <a:pt x="36237" y="4662"/>
                </a:lnTo>
                <a:lnTo>
                  <a:pt x="17377" y="17378"/>
                </a:lnTo>
                <a:lnTo>
                  <a:pt x="4662" y="36238"/>
                </a:lnTo>
                <a:lnTo>
                  <a:pt x="0" y="59333"/>
                </a:lnTo>
                <a:lnTo>
                  <a:pt x="0" y="296656"/>
                </a:lnTo>
                <a:lnTo>
                  <a:pt x="4662" y="319751"/>
                </a:lnTo>
                <a:lnTo>
                  <a:pt x="17377" y="338611"/>
                </a:lnTo>
                <a:lnTo>
                  <a:pt x="36237" y="351327"/>
                </a:lnTo>
                <a:lnTo>
                  <a:pt x="59331" y="355989"/>
                </a:lnTo>
                <a:lnTo>
                  <a:pt x="1060282" y="355989"/>
                </a:lnTo>
                <a:lnTo>
                  <a:pt x="1083377" y="351327"/>
                </a:lnTo>
                <a:lnTo>
                  <a:pt x="1102236" y="338611"/>
                </a:lnTo>
                <a:lnTo>
                  <a:pt x="1114951" y="319751"/>
                </a:lnTo>
                <a:lnTo>
                  <a:pt x="1119614" y="296656"/>
                </a:lnTo>
                <a:lnTo>
                  <a:pt x="1119614" y="59333"/>
                </a:lnTo>
                <a:lnTo>
                  <a:pt x="1114951" y="36238"/>
                </a:lnTo>
                <a:lnTo>
                  <a:pt x="1102236" y="17378"/>
                </a:lnTo>
                <a:lnTo>
                  <a:pt x="1083377" y="4662"/>
                </a:lnTo>
                <a:lnTo>
                  <a:pt x="1060282" y="0"/>
                </a:lnTo>
                <a:close/>
              </a:path>
            </a:pathLst>
          </a:custGeom>
          <a:solidFill>
            <a:srgbClr val="AFABAB"/>
          </a:solidFill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84" name="object 84"/>
          <p:cNvSpPr txBox="1"/>
          <p:nvPr/>
        </p:nvSpPr>
        <p:spPr>
          <a:xfrm>
            <a:off x="8535354" y="5718811"/>
            <a:ext cx="1318260" cy="43473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sz="2700" spc="-15" dirty="0">
                <a:latin typeface="Calibri"/>
                <a:cs typeface="Calibri"/>
              </a:rPr>
              <a:t>gegessen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85" name="object 85"/>
          <p:cNvSpPr/>
          <p:nvPr/>
        </p:nvSpPr>
        <p:spPr>
          <a:xfrm>
            <a:off x="10237875" y="5694697"/>
            <a:ext cx="1234440" cy="534353"/>
          </a:xfrm>
          <a:custGeom>
            <a:avLst/>
            <a:gdLst/>
            <a:ahLst/>
            <a:cxnLst/>
            <a:rect l="l" t="t" r="r" b="b"/>
            <a:pathLst>
              <a:path w="822959" h="356235">
                <a:moveTo>
                  <a:pt x="763626" y="0"/>
                </a:moveTo>
                <a:lnTo>
                  <a:pt x="59331" y="0"/>
                </a:lnTo>
                <a:lnTo>
                  <a:pt x="36237" y="4662"/>
                </a:lnTo>
                <a:lnTo>
                  <a:pt x="17377" y="17378"/>
                </a:lnTo>
                <a:lnTo>
                  <a:pt x="4662" y="36238"/>
                </a:lnTo>
                <a:lnTo>
                  <a:pt x="0" y="59333"/>
                </a:lnTo>
                <a:lnTo>
                  <a:pt x="0" y="296656"/>
                </a:lnTo>
                <a:lnTo>
                  <a:pt x="4662" y="319751"/>
                </a:lnTo>
                <a:lnTo>
                  <a:pt x="17377" y="338611"/>
                </a:lnTo>
                <a:lnTo>
                  <a:pt x="36237" y="351327"/>
                </a:lnTo>
                <a:lnTo>
                  <a:pt x="59331" y="355989"/>
                </a:lnTo>
                <a:lnTo>
                  <a:pt x="763626" y="355989"/>
                </a:lnTo>
                <a:lnTo>
                  <a:pt x="786721" y="351327"/>
                </a:lnTo>
                <a:lnTo>
                  <a:pt x="805581" y="338611"/>
                </a:lnTo>
                <a:lnTo>
                  <a:pt x="818297" y="319751"/>
                </a:lnTo>
                <a:lnTo>
                  <a:pt x="822960" y="296656"/>
                </a:lnTo>
                <a:lnTo>
                  <a:pt x="822960" y="59333"/>
                </a:lnTo>
                <a:lnTo>
                  <a:pt x="818297" y="36238"/>
                </a:lnTo>
                <a:lnTo>
                  <a:pt x="805581" y="17378"/>
                </a:lnTo>
                <a:lnTo>
                  <a:pt x="786721" y="4662"/>
                </a:lnTo>
                <a:lnTo>
                  <a:pt x="763626" y="0"/>
                </a:lnTo>
                <a:close/>
              </a:path>
            </a:pathLst>
          </a:custGeom>
          <a:solidFill>
            <a:srgbClr val="AFABAB"/>
          </a:solidFill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86" name="object 86"/>
          <p:cNvSpPr txBox="1"/>
          <p:nvPr/>
        </p:nvSpPr>
        <p:spPr>
          <a:xfrm>
            <a:off x="10421708" y="5718811"/>
            <a:ext cx="866775" cy="43473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sz="2700" spc="-15" dirty="0">
                <a:latin typeface="Calibri"/>
                <a:cs typeface="Calibri"/>
              </a:rPr>
              <a:t>&lt;eos&gt;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87" name="object 87"/>
          <p:cNvSpPr/>
          <p:nvPr/>
        </p:nvSpPr>
        <p:spPr>
          <a:xfrm>
            <a:off x="8347809" y="6516305"/>
            <a:ext cx="1680210" cy="534353"/>
          </a:xfrm>
          <a:custGeom>
            <a:avLst/>
            <a:gdLst/>
            <a:ahLst/>
            <a:cxnLst/>
            <a:rect l="l" t="t" r="r" b="b"/>
            <a:pathLst>
              <a:path w="1120140" h="356235">
                <a:moveTo>
                  <a:pt x="1060282" y="0"/>
                </a:moveTo>
                <a:lnTo>
                  <a:pt x="59331" y="0"/>
                </a:lnTo>
                <a:lnTo>
                  <a:pt x="36237" y="4662"/>
                </a:lnTo>
                <a:lnTo>
                  <a:pt x="17377" y="17377"/>
                </a:lnTo>
                <a:lnTo>
                  <a:pt x="4662" y="36237"/>
                </a:lnTo>
                <a:lnTo>
                  <a:pt x="0" y="59331"/>
                </a:lnTo>
                <a:lnTo>
                  <a:pt x="0" y="296656"/>
                </a:lnTo>
                <a:lnTo>
                  <a:pt x="4662" y="319751"/>
                </a:lnTo>
                <a:lnTo>
                  <a:pt x="17377" y="338610"/>
                </a:lnTo>
                <a:lnTo>
                  <a:pt x="36237" y="351326"/>
                </a:lnTo>
                <a:lnTo>
                  <a:pt x="59331" y="355988"/>
                </a:lnTo>
                <a:lnTo>
                  <a:pt x="1060282" y="355988"/>
                </a:lnTo>
                <a:lnTo>
                  <a:pt x="1083377" y="351326"/>
                </a:lnTo>
                <a:lnTo>
                  <a:pt x="1102236" y="338610"/>
                </a:lnTo>
                <a:lnTo>
                  <a:pt x="1114951" y="319751"/>
                </a:lnTo>
                <a:lnTo>
                  <a:pt x="1119614" y="296656"/>
                </a:lnTo>
                <a:lnTo>
                  <a:pt x="1119614" y="59331"/>
                </a:lnTo>
                <a:lnTo>
                  <a:pt x="1114951" y="36237"/>
                </a:lnTo>
                <a:lnTo>
                  <a:pt x="1102236" y="17377"/>
                </a:lnTo>
                <a:lnTo>
                  <a:pt x="1083377" y="4662"/>
                </a:lnTo>
                <a:lnTo>
                  <a:pt x="1060282" y="0"/>
                </a:lnTo>
                <a:close/>
              </a:path>
            </a:pathLst>
          </a:custGeom>
          <a:solidFill>
            <a:srgbClr val="AFABAB"/>
          </a:solidFill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88" name="object 88"/>
          <p:cNvSpPr txBox="1"/>
          <p:nvPr/>
        </p:nvSpPr>
        <p:spPr>
          <a:xfrm>
            <a:off x="8528390" y="6537199"/>
            <a:ext cx="1318260" cy="43473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sz="2700" spc="-15" dirty="0">
                <a:latin typeface="Calibri"/>
                <a:cs typeface="Calibri"/>
              </a:rPr>
              <a:t>gegessen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89" name="object 89"/>
          <p:cNvSpPr/>
          <p:nvPr/>
        </p:nvSpPr>
        <p:spPr>
          <a:xfrm>
            <a:off x="10293350" y="6529490"/>
            <a:ext cx="1234440" cy="534353"/>
          </a:xfrm>
          <a:custGeom>
            <a:avLst/>
            <a:gdLst/>
            <a:ahLst/>
            <a:cxnLst/>
            <a:rect l="l" t="t" r="r" b="b"/>
            <a:pathLst>
              <a:path w="822959" h="356235">
                <a:moveTo>
                  <a:pt x="763628" y="0"/>
                </a:moveTo>
                <a:lnTo>
                  <a:pt x="59333" y="0"/>
                </a:lnTo>
                <a:lnTo>
                  <a:pt x="36238" y="4662"/>
                </a:lnTo>
                <a:lnTo>
                  <a:pt x="17378" y="17377"/>
                </a:lnTo>
                <a:lnTo>
                  <a:pt x="4662" y="36237"/>
                </a:lnTo>
                <a:lnTo>
                  <a:pt x="0" y="59331"/>
                </a:lnTo>
                <a:lnTo>
                  <a:pt x="0" y="296655"/>
                </a:lnTo>
                <a:lnTo>
                  <a:pt x="4662" y="319750"/>
                </a:lnTo>
                <a:lnTo>
                  <a:pt x="17378" y="338610"/>
                </a:lnTo>
                <a:lnTo>
                  <a:pt x="36238" y="351325"/>
                </a:lnTo>
                <a:lnTo>
                  <a:pt x="59333" y="355988"/>
                </a:lnTo>
                <a:lnTo>
                  <a:pt x="763628" y="355988"/>
                </a:lnTo>
                <a:lnTo>
                  <a:pt x="786722" y="351325"/>
                </a:lnTo>
                <a:lnTo>
                  <a:pt x="805582" y="338610"/>
                </a:lnTo>
                <a:lnTo>
                  <a:pt x="818297" y="319750"/>
                </a:lnTo>
                <a:lnTo>
                  <a:pt x="822960" y="296655"/>
                </a:lnTo>
                <a:lnTo>
                  <a:pt x="822960" y="59331"/>
                </a:lnTo>
                <a:lnTo>
                  <a:pt x="818297" y="36237"/>
                </a:lnTo>
                <a:lnTo>
                  <a:pt x="805582" y="17377"/>
                </a:lnTo>
                <a:lnTo>
                  <a:pt x="786722" y="4662"/>
                </a:lnTo>
                <a:lnTo>
                  <a:pt x="763628" y="0"/>
                </a:lnTo>
                <a:close/>
              </a:path>
            </a:pathLst>
          </a:custGeom>
          <a:solidFill>
            <a:srgbClr val="AFABAB"/>
          </a:solidFill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90" name="object 90"/>
          <p:cNvSpPr txBox="1"/>
          <p:nvPr/>
        </p:nvSpPr>
        <p:spPr>
          <a:xfrm>
            <a:off x="10477184" y="6550915"/>
            <a:ext cx="866775" cy="43473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sz="2700" spc="-15" dirty="0">
                <a:latin typeface="Calibri"/>
                <a:cs typeface="Calibri"/>
              </a:rPr>
              <a:t>&lt;eos&gt;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91" name="object 91"/>
          <p:cNvSpPr/>
          <p:nvPr/>
        </p:nvSpPr>
        <p:spPr>
          <a:xfrm>
            <a:off x="10293164" y="7335991"/>
            <a:ext cx="1234440" cy="534353"/>
          </a:xfrm>
          <a:custGeom>
            <a:avLst/>
            <a:gdLst/>
            <a:ahLst/>
            <a:cxnLst/>
            <a:rect l="l" t="t" r="r" b="b"/>
            <a:pathLst>
              <a:path w="822959" h="356235">
                <a:moveTo>
                  <a:pt x="763626" y="0"/>
                </a:moveTo>
                <a:lnTo>
                  <a:pt x="59333" y="0"/>
                </a:lnTo>
                <a:lnTo>
                  <a:pt x="36238" y="4662"/>
                </a:lnTo>
                <a:lnTo>
                  <a:pt x="17378" y="17378"/>
                </a:lnTo>
                <a:lnTo>
                  <a:pt x="4662" y="36238"/>
                </a:lnTo>
                <a:lnTo>
                  <a:pt x="0" y="59333"/>
                </a:lnTo>
                <a:lnTo>
                  <a:pt x="0" y="296656"/>
                </a:lnTo>
                <a:lnTo>
                  <a:pt x="4662" y="319751"/>
                </a:lnTo>
                <a:lnTo>
                  <a:pt x="17378" y="338610"/>
                </a:lnTo>
                <a:lnTo>
                  <a:pt x="36238" y="351326"/>
                </a:lnTo>
                <a:lnTo>
                  <a:pt x="59333" y="355988"/>
                </a:lnTo>
                <a:lnTo>
                  <a:pt x="763626" y="355988"/>
                </a:lnTo>
                <a:lnTo>
                  <a:pt x="786721" y="351326"/>
                </a:lnTo>
                <a:lnTo>
                  <a:pt x="805581" y="338610"/>
                </a:lnTo>
                <a:lnTo>
                  <a:pt x="818297" y="319751"/>
                </a:lnTo>
                <a:lnTo>
                  <a:pt x="822959" y="296656"/>
                </a:lnTo>
                <a:lnTo>
                  <a:pt x="822959" y="59333"/>
                </a:lnTo>
                <a:lnTo>
                  <a:pt x="818297" y="36238"/>
                </a:lnTo>
                <a:lnTo>
                  <a:pt x="805581" y="17378"/>
                </a:lnTo>
                <a:lnTo>
                  <a:pt x="786721" y="4662"/>
                </a:lnTo>
                <a:lnTo>
                  <a:pt x="763626" y="0"/>
                </a:lnTo>
                <a:close/>
              </a:path>
            </a:pathLst>
          </a:custGeom>
          <a:solidFill>
            <a:srgbClr val="AFABAB"/>
          </a:solidFill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92" name="object 92"/>
          <p:cNvSpPr txBox="1"/>
          <p:nvPr/>
        </p:nvSpPr>
        <p:spPr>
          <a:xfrm>
            <a:off x="10476996" y="7360157"/>
            <a:ext cx="866775" cy="1196481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sz="2700" spc="-15" dirty="0">
                <a:latin typeface="Calibri"/>
                <a:cs typeface="Calibri"/>
              </a:rPr>
              <a:t>&lt;eos&gt;</a:t>
            </a:r>
            <a:endParaRPr sz="2700">
              <a:latin typeface="Calibri"/>
              <a:cs typeface="Calibri"/>
            </a:endParaRPr>
          </a:p>
          <a:p>
            <a:pPr marL="19050">
              <a:spcBef>
                <a:spcPts val="2663"/>
              </a:spcBef>
            </a:pPr>
            <a:r>
              <a:rPr sz="2700" spc="-15" dirty="0">
                <a:latin typeface="Calibri"/>
                <a:cs typeface="Calibri"/>
              </a:rPr>
              <a:t>&lt;eos&gt;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94" name="object 94"/>
          <p:cNvSpPr txBox="1">
            <a:spLocks noGrp="1"/>
          </p:cNvSpPr>
          <p:nvPr>
            <p:ph type="sldNum" sz="quarter" idx="7"/>
          </p:nvPr>
        </p:nvSpPr>
        <p:spPr>
          <a:xfrm>
            <a:off x="11664267" y="6371008"/>
            <a:ext cx="322579" cy="2114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193675">
              <a:spcBef>
                <a:spcPts val="40"/>
              </a:spcBef>
            </a:pPr>
            <a:fld id="{81D60167-4931-47E6-BA6A-407CBD079E47}" type="slidenum">
              <a:rPr lang="en-GB" spc="-50" smtClean="0"/>
              <a:pPr marL="193675">
                <a:spcBef>
                  <a:spcPts val="40"/>
                </a:spcBef>
              </a:pPr>
              <a:t>81</a:t>
            </a:fld>
            <a:endParaRPr spc="-38" dirty="0"/>
          </a:p>
        </p:txBody>
      </p:sp>
      <p:sp>
        <p:nvSpPr>
          <p:cNvPr id="93" name="object 93" descr="$PPTXTitle"/>
          <p:cNvSpPr txBox="1">
            <a:spLocks noGrp="1"/>
          </p:cNvSpPr>
          <p:nvPr>
            <p:ph type="title"/>
          </p:nvPr>
        </p:nvSpPr>
        <p:spPr>
          <a:xfrm>
            <a:off x="4922029" y="653096"/>
            <a:ext cx="8478203" cy="696344"/>
          </a:xfrm>
          <a:prstGeom prst="rect">
            <a:avLst/>
          </a:prstGeom>
        </p:spPr>
        <p:txBody>
          <a:bodyPr vert="horz" wrap="square" lIns="0" tIns="19050" rIns="0" bIns="0" rtlCol="0" anchor="ctr">
            <a:spAutoFit/>
          </a:bodyPr>
          <a:lstStyle/>
          <a:p>
            <a:pPr marL="19050">
              <a:spcBef>
                <a:spcPts val="150"/>
              </a:spcBef>
            </a:pPr>
            <a:r>
              <a:rPr dirty="0"/>
              <a:t>Masked</a:t>
            </a:r>
            <a:r>
              <a:rPr spc="-165" dirty="0"/>
              <a:t> </a:t>
            </a:r>
            <a:r>
              <a:rPr dirty="0"/>
              <a:t>Multi</a:t>
            </a:r>
            <a:r>
              <a:rPr spc="-158" dirty="0"/>
              <a:t> </a:t>
            </a:r>
            <a:r>
              <a:rPr dirty="0"/>
              <a:t>Head</a:t>
            </a:r>
            <a:r>
              <a:rPr spc="-150" dirty="0"/>
              <a:t> </a:t>
            </a:r>
            <a:r>
              <a:rPr spc="-15" dirty="0"/>
              <a:t>Attention</a:t>
            </a: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1708892" y="1664207"/>
            <a:ext cx="5251131" cy="7781925"/>
            <a:chOff x="7805928" y="1109471"/>
            <a:chExt cx="3500754" cy="518795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805928" y="1109471"/>
              <a:ext cx="3493007" cy="518769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76232" y="3593591"/>
              <a:ext cx="1822703" cy="1277111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9473322" y="3591193"/>
              <a:ext cx="1828164" cy="1283970"/>
            </a:xfrm>
            <a:custGeom>
              <a:avLst/>
              <a:gdLst/>
              <a:ahLst/>
              <a:cxnLst/>
              <a:rect l="l" t="t" r="r" b="b"/>
              <a:pathLst>
                <a:path w="1828165" h="1283970">
                  <a:moveTo>
                    <a:pt x="0" y="0"/>
                  </a:moveTo>
                  <a:lnTo>
                    <a:pt x="1828051" y="0"/>
                  </a:lnTo>
                  <a:lnTo>
                    <a:pt x="1828051" y="1283521"/>
                  </a:lnTo>
                  <a:lnTo>
                    <a:pt x="0" y="1283521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700"/>
            </a:p>
          </p:txBody>
        </p:sp>
      </p:grpSp>
      <p:sp>
        <p:nvSpPr>
          <p:cNvPr id="6" name="object 6"/>
          <p:cNvSpPr/>
          <p:nvPr/>
        </p:nvSpPr>
        <p:spPr>
          <a:xfrm>
            <a:off x="2219978" y="4861733"/>
            <a:ext cx="1234440" cy="534353"/>
          </a:xfrm>
          <a:custGeom>
            <a:avLst/>
            <a:gdLst/>
            <a:ahLst/>
            <a:cxnLst/>
            <a:rect l="l" t="t" r="r" b="b"/>
            <a:pathLst>
              <a:path w="822960" h="356235">
                <a:moveTo>
                  <a:pt x="763628" y="0"/>
                </a:moveTo>
                <a:lnTo>
                  <a:pt x="59333" y="0"/>
                </a:lnTo>
                <a:lnTo>
                  <a:pt x="36238" y="4662"/>
                </a:lnTo>
                <a:lnTo>
                  <a:pt x="17378" y="17378"/>
                </a:lnTo>
                <a:lnTo>
                  <a:pt x="4662" y="36238"/>
                </a:lnTo>
                <a:lnTo>
                  <a:pt x="0" y="59333"/>
                </a:lnTo>
                <a:lnTo>
                  <a:pt x="0" y="296656"/>
                </a:lnTo>
                <a:lnTo>
                  <a:pt x="4662" y="319751"/>
                </a:lnTo>
                <a:lnTo>
                  <a:pt x="17378" y="338610"/>
                </a:lnTo>
                <a:lnTo>
                  <a:pt x="36238" y="351326"/>
                </a:lnTo>
                <a:lnTo>
                  <a:pt x="59333" y="355988"/>
                </a:lnTo>
                <a:lnTo>
                  <a:pt x="763628" y="355988"/>
                </a:lnTo>
                <a:lnTo>
                  <a:pt x="786722" y="351326"/>
                </a:lnTo>
                <a:lnTo>
                  <a:pt x="805582" y="338610"/>
                </a:lnTo>
                <a:lnTo>
                  <a:pt x="818297" y="319751"/>
                </a:lnTo>
                <a:lnTo>
                  <a:pt x="822960" y="296656"/>
                </a:lnTo>
                <a:lnTo>
                  <a:pt x="822960" y="59333"/>
                </a:lnTo>
                <a:lnTo>
                  <a:pt x="818297" y="36238"/>
                </a:lnTo>
                <a:lnTo>
                  <a:pt x="805582" y="17378"/>
                </a:lnTo>
                <a:lnTo>
                  <a:pt x="786722" y="4662"/>
                </a:lnTo>
                <a:lnTo>
                  <a:pt x="763628" y="0"/>
                </a:lnTo>
                <a:close/>
              </a:path>
            </a:pathLst>
          </a:custGeom>
          <a:solidFill>
            <a:srgbClr val="8FAADC"/>
          </a:solidFill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7" name="object 7"/>
          <p:cNvSpPr/>
          <p:nvPr/>
        </p:nvSpPr>
        <p:spPr>
          <a:xfrm>
            <a:off x="3711863" y="4861733"/>
            <a:ext cx="1234440" cy="534353"/>
          </a:xfrm>
          <a:custGeom>
            <a:avLst/>
            <a:gdLst/>
            <a:ahLst/>
            <a:cxnLst/>
            <a:rect l="l" t="t" r="r" b="b"/>
            <a:pathLst>
              <a:path w="822960" h="356235">
                <a:moveTo>
                  <a:pt x="763626" y="0"/>
                </a:moveTo>
                <a:lnTo>
                  <a:pt x="59333" y="0"/>
                </a:lnTo>
                <a:lnTo>
                  <a:pt x="36238" y="4662"/>
                </a:lnTo>
                <a:lnTo>
                  <a:pt x="17378" y="17377"/>
                </a:lnTo>
                <a:lnTo>
                  <a:pt x="4662" y="36237"/>
                </a:lnTo>
                <a:lnTo>
                  <a:pt x="0" y="59331"/>
                </a:lnTo>
                <a:lnTo>
                  <a:pt x="0" y="296655"/>
                </a:lnTo>
                <a:lnTo>
                  <a:pt x="4662" y="319750"/>
                </a:lnTo>
                <a:lnTo>
                  <a:pt x="17378" y="338610"/>
                </a:lnTo>
                <a:lnTo>
                  <a:pt x="36238" y="351325"/>
                </a:lnTo>
                <a:lnTo>
                  <a:pt x="59333" y="355988"/>
                </a:lnTo>
                <a:lnTo>
                  <a:pt x="763626" y="355988"/>
                </a:lnTo>
                <a:lnTo>
                  <a:pt x="786721" y="351325"/>
                </a:lnTo>
                <a:lnTo>
                  <a:pt x="805581" y="338610"/>
                </a:lnTo>
                <a:lnTo>
                  <a:pt x="818297" y="319750"/>
                </a:lnTo>
                <a:lnTo>
                  <a:pt x="822960" y="296655"/>
                </a:lnTo>
                <a:lnTo>
                  <a:pt x="822960" y="59331"/>
                </a:lnTo>
                <a:lnTo>
                  <a:pt x="818297" y="36237"/>
                </a:lnTo>
                <a:lnTo>
                  <a:pt x="805581" y="17377"/>
                </a:lnTo>
                <a:lnTo>
                  <a:pt x="786721" y="4662"/>
                </a:lnTo>
                <a:lnTo>
                  <a:pt x="763626" y="0"/>
                </a:lnTo>
                <a:close/>
              </a:path>
            </a:pathLst>
          </a:custGeom>
          <a:solidFill>
            <a:srgbClr val="8FAADC"/>
          </a:solidFill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8" name="object 8"/>
          <p:cNvSpPr txBox="1"/>
          <p:nvPr/>
        </p:nvSpPr>
        <p:spPr>
          <a:xfrm>
            <a:off x="3978802" y="4886705"/>
            <a:ext cx="700088" cy="43473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sz="2700" spc="-30" dirty="0">
                <a:latin typeface="Calibri"/>
                <a:cs typeface="Calibri"/>
              </a:rPr>
              <a:t>have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81437" y="4847324"/>
            <a:ext cx="1234440" cy="534353"/>
          </a:xfrm>
          <a:custGeom>
            <a:avLst/>
            <a:gdLst/>
            <a:ahLst/>
            <a:cxnLst/>
            <a:rect l="l" t="t" r="r" b="b"/>
            <a:pathLst>
              <a:path w="822960" h="356235">
                <a:moveTo>
                  <a:pt x="763627" y="0"/>
                </a:moveTo>
                <a:lnTo>
                  <a:pt x="59332" y="0"/>
                </a:lnTo>
                <a:lnTo>
                  <a:pt x="36237" y="4662"/>
                </a:lnTo>
                <a:lnTo>
                  <a:pt x="17378" y="17377"/>
                </a:lnTo>
                <a:lnTo>
                  <a:pt x="4662" y="36237"/>
                </a:lnTo>
                <a:lnTo>
                  <a:pt x="0" y="59331"/>
                </a:lnTo>
                <a:lnTo>
                  <a:pt x="0" y="296655"/>
                </a:lnTo>
                <a:lnTo>
                  <a:pt x="4662" y="319750"/>
                </a:lnTo>
                <a:lnTo>
                  <a:pt x="17378" y="338610"/>
                </a:lnTo>
                <a:lnTo>
                  <a:pt x="36237" y="351325"/>
                </a:lnTo>
                <a:lnTo>
                  <a:pt x="59332" y="355988"/>
                </a:lnTo>
                <a:lnTo>
                  <a:pt x="763627" y="355988"/>
                </a:lnTo>
                <a:lnTo>
                  <a:pt x="786722" y="351325"/>
                </a:lnTo>
                <a:lnTo>
                  <a:pt x="805581" y="338610"/>
                </a:lnTo>
                <a:lnTo>
                  <a:pt x="818297" y="319750"/>
                </a:lnTo>
                <a:lnTo>
                  <a:pt x="822959" y="296655"/>
                </a:lnTo>
                <a:lnTo>
                  <a:pt x="822959" y="59331"/>
                </a:lnTo>
                <a:lnTo>
                  <a:pt x="818297" y="36237"/>
                </a:lnTo>
                <a:lnTo>
                  <a:pt x="805581" y="17377"/>
                </a:lnTo>
                <a:lnTo>
                  <a:pt x="786722" y="4662"/>
                </a:lnTo>
                <a:lnTo>
                  <a:pt x="763627" y="0"/>
                </a:lnTo>
                <a:close/>
              </a:path>
            </a:pathLst>
          </a:custGeom>
          <a:solidFill>
            <a:srgbClr val="8FAADC"/>
          </a:solidFill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10" name="object 10"/>
          <p:cNvSpPr/>
          <p:nvPr/>
        </p:nvSpPr>
        <p:spPr>
          <a:xfrm>
            <a:off x="2219978" y="5694698"/>
            <a:ext cx="1234440" cy="534353"/>
          </a:xfrm>
          <a:custGeom>
            <a:avLst/>
            <a:gdLst/>
            <a:ahLst/>
            <a:cxnLst/>
            <a:rect l="l" t="t" r="r" b="b"/>
            <a:pathLst>
              <a:path w="822960" h="356235">
                <a:moveTo>
                  <a:pt x="763628" y="0"/>
                </a:moveTo>
                <a:lnTo>
                  <a:pt x="59333" y="0"/>
                </a:lnTo>
                <a:lnTo>
                  <a:pt x="36238" y="4662"/>
                </a:lnTo>
                <a:lnTo>
                  <a:pt x="17378" y="17378"/>
                </a:lnTo>
                <a:lnTo>
                  <a:pt x="4662" y="36238"/>
                </a:lnTo>
                <a:lnTo>
                  <a:pt x="0" y="59333"/>
                </a:lnTo>
                <a:lnTo>
                  <a:pt x="0" y="296656"/>
                </a:lnTo>
                <a:lnTo>
                  <a:pt x="4662" y="319751"/>
                </a:lnTo>
                <a:lnTo>
                  <a:pt x="17378" y="338610"/>
                </a:lnTo>
                <a:lnTo>
                  <a:pt x="36238" y="351326"/>
                </a:lnTo>
                <a:lnTo>
                  <a:pt x="59333" y="355988"/>
                </a:lnTo>
                <a:lnTo>
                  <a:pt x="763628" y="355988"/>
                </a:lnTo>
                <a:lnTo>
                  <a:pt x="786722" y="351326"/>
                </a:lnTo>
                <a:lnTo>
                  <a:pt x="805582" y="338610"/>
                </a:lnTo>
                <a:lnTo>
                  <a:pt x="818297" y="319751"/>
                </a:lnTo>
                <a:lnTo>
                  <a:pt x="822960" y="296656"/>
                </a:lnTo>
                <a:lnTo>
                  <a:pt x="822960" y="59333"/>
                </a:lnTo>
                <a:lnTo>
                  <a:pt x="818297" y="36238"/>
                </a:lnTo>
                <a:lnTo>
                  <a:pt x="805582" y="17378"/>
                </a:lnTo>
                <a:lnTo>
                  <a:pt x="786722" y="4662"/>
                </a:lnTo>
                <a:lnTo>
                  <a:pt x="763628" y="0"/>
                </a:lnTo>
                <a:close/>
              </a:path>
            </a:pathLst>
          </a:custGeom>
          <a:solidFill>
            <a:srgbClr val="8FAADC"/>
          </a:solidFill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11" name="object 11"/>
          <p:cNvSpPr/>
          <p:nvPr/>
        </p:nvSpPr>
        <p:spPr>
          <a:xfrm>
            <a:off x="3711863" y="5694697"/>
            <a:ext cx="1234440" cy="534353"/>
          </a:xfrm>
          <a:custGeom>
            <a:avLst/>
            <a:gdLst/>
            <a:ahLst/>
            <a:cxnLst/>
            <a:rect l="l" t="t" r="r" b="b"/>
            <a:pathLst>
              <a:path w="822960" h="356235">
                <a:moveTo>
                  <a:pt x="763626" y="0"/>
                </a:moveTo>
                <a:lnTo>
                  <a:pt x="59333" y="0"/>
                </a:lnTo>
                <a:lnTo>
                  <a:pt x="36238" y="4662"/>
                </a:lnTo>
                <a:lnTo>
                  <a:pt x="17378" y="17378"/>
                </a:lnTo>
                <a:lnTo>
                  <a:pt x="4662" y="36238"/>
                </a:lnTo>
                <a:lnTo>
                  <a:pt x="0" y="59333"/>
                </a:lnTo>
                <a:lnTo>
                  <a:pt x="0" y="296656"/>
                </a:lnTo>
                <a:lnTo>
                  <a:pt x="4662" y="319751"/>
                </a:lnTo>
                <a:lnTo>
                  <a:pt x="17378" y="338611"/>
                </a:lnTo>
                <a:lnTo>
                  <a:pt x="36238" y="351327"/>
                </a:lnTo>
                <a:lnTo>
                  <a:pt x="59333" y="355989"/>
                </a:lnTo>
                <a:lnTo>
                  <a:pt x="763626" y="355989"/>
                </a:lnTo>
                <a:lnTo>
                  <a:pt x="786721" y="351327"/>
                </a:lnTo>
                <a:lnTo>
                  <a:pt x="805581" y="338611"/>
                </a:lnTo>
                <a:lnTo>
                  <a:pt x="818297" y="319751"/>
                </a:lnTo>
                <a:lnTo>
                  <a:pt x="822960" y="296656"/>
                </a:lnTo>
                <a:lnTo>
                  <a:pt x="822960" y="59333"/>
                </a:lnTo>
                <a:lnTo>
                  <a:pt x="818297" y="36238"/>
                </a:lnTo>
                <a:lnTo>
                  <a:pt x="805581" y="17378"/>
                </a:lnTo>
                <a:lnTo>
                  <a:pt x="786721" y="4662"/>
                </a:lnTo>
                <a:lnTo>
                  <a:pt x="763626" y="0"/>
                </a:lnTo>
                <a:close/>
              </a:path>
            </a:pathLst>
          </a:custGeom>
          <a:solidFill>
            <a:srgbClr val="8FAADC"/>
          </a:solidFill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12" name="object 12"/>
          <p:cNvSpPr/>
          <p:nvPr/>
        </p:nvSpPr>
        <p:spPr>
          <a:xfrm>
            <a:off x="5250404" y="5694697"/>
            <a:ext cx="1234440" cy="534353"/>
          </a:xfrm>
          <a:custGeom>
            <a:avLst/>
            <a:gdLst/>
            <a:ahLst/>
            <a:cxnLst/>
            <a:rect l="l" t="t" r="r" b="b"/>
            <a:pathLst>
              <a:path w="822960" h="356235">
                <a:moveTo>
                  <a:pt x="763628" y="0"/>
                </a:moveTo>
                <a:lnTo>
                  <a:pt x="59333" y="0"/>
                </a:lnTo>
                <a:lnTo>
                  <a:pt x="36238" y="4662"/>
                </a:lnTo>
                <a:lnTo>
                  <a:pt x="17378" y="17378"/>
                </a:lnTo>
                <a:lnTo>
                  <a:pt x="4662" y="36238"/>
                </a:lnTo>
                <a:lnTo>
                  <a:pt x="0" y="59333"/>
                </a:lnTo>
                <a:lnTo>
                  <a:pt x="0" y="296656"/>
                </a:lnTo>
                <a:lnTo>
                  <a:pt x="4662" y="319751"/>
                </a:lnTo>
                <a:lnTo>
                  <a:pt x="17378" y="338611"/>
                </a:lnTo>
                <a:lnTo>
                  <a:pt x="36238" y="351327"/>
                </a:lnTo>
                <a:lnTo>
                  <a:pt x="59333" y="355989"/>
                </a:lnTo>
                <a:lnTo>
                  <a:pt x="763628" y="355989"/>
                </a:lnTo>
                <a:lnTo>
                  <a:pt x="786722" y="351327"/>
                </a:lnTo>
                <a:lnTo>
                  <a:pt x="805581" y="338611"/>
                </a:lnTo>
                <a:lnTo>
                  <a:pt x="818297" y="319751"/>
                </a:lnTo>
                <a:lnTo>
                  <a:pt x="822960" y="296656"/>
                </a:lnTo>
                <a:lnTo>
                  <a:pt x="822960" y="59333"/>
                </a:lnTo>
                <a:lnTo>
                  <a:pt x="818297" y="36238"/>
                </a:lnTo>
                <a:lnTo>
                  <a:pt x="805581" y="17378"/>
                </a:lnTo>
                <a:lnTo>
                  <a:pt x="786722" y="4662"/>
                </a:lnTo>
                <a:lnTo>
                  <a:pt x="763628" y="0"/>
                </a:lnTo>
                <a:close/>
              </a:path>
            </a:pathLst>
          </a:custGeom>
          <a:solidFill>
            <a:srgbClr val="8FAADC"/>
          </a:solidFill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13" name="object 13"/>
          <p:cNvSpPr/>
          <p:nvPr/>
        </p:nvSpPr>
        <p:spPr>
          <a:xfrm>
            <a:off x="681437" y="5680289"/>
            <a:ext cx="1234440" cy="534353"/>
          </a:xfrm>
          <a:custGeom>
            <a:avLst/>
            <a:gdLst/>
            <a:ahLst/>
            <a:cxnLst/>
            <a:rect l="l" t="t" r="r" b="b"/>
            <a:pathLst>
              <a:path w="822960" h="356235">
                <a:moveTo>
                  <a:pt x="763627" y="0"/>
                </a:moveTo>
                <a:lnTo>
                  <a:pt x="59332" y="0"/>
                </a:lnTo>
                <a:lnTo>
                  <a:pt x="36237" y="4662"/>
                </a:lnTo>
                <a:lnTo>
                  <a:pt x="17378" y="17377"/>
                </a:lnTo>
                <a:lnTo>
                  <a:pt x="4662" y="36237"/>
                </a:lnTo>
                <a:lnTo>
                  <a:pt x="0" y="59331"/>
                </a:lnTo>
                <a:lnTo>
                  <a:pt x="0" y="296655"/>
                </a:lnTo>
                <a:lnTo>
                  <a:pt x="4662" y="319750"/>
                </a:lnTo>
                <a:lnTo>
                  <a:pt x="17378" y="338610"/>
                </a:lnTo>
                <a:lnTo>
                  <a:pt x="36237" y="351325"/>
                </a:lnTo>
                <a:lnTo>
                  <a:pt x="59332" y="355988"/>
                </a:lnTo>
                <a:lnTo>
                  <a:pt x="763627" y="355988"/>
                </a:lnTo>
                <a:lnTo>
                  <a:pt x="786722" y="351325"/>
                </a:lnTo>
                <a:lnTo>
                  <a:pt x="805581" y="338610"/>
                </a:lnTo>
                <a:lnTo>
                  <a:pt x="818297" y="319750"/>
                </a:lnTo>
                <a:lnTo>
                  <a:pt x="822959" y="296655"/>
                </a:lnTo>
                <a:lnTo>
                  <a:pt x="822959" y="59331"/>
                </a:lnTo>
                <a:lnTo>
                  <a:pt x="818297" y="36237"/>
                </a:lnTo>
                <a:lnTo>
                  <a:pt x="805581" y="17377"/>
                </a:lnTo>
                <a:lnTo>
                  <a:pt x="786722" y="4662"/>
                </a:lnTo>
                <a:lnTo>
                  <a:pt x="763627" y="0"/>
                </a:lnTo>
                <a:close/>
              </a:path>
            </a:pathLst>
          </a:custGeom>
          <a:solidFill>
            <a:srgbClr val="8FAADC"/>
          </a:solidFill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14" name="object 14"/>
          <p:cNvSpPr/>
          <p:nvPr/>
        </p:nvSpPr>
        <p:spPr>
          <a:xfrm>
            <a:off x="2219978" y="6461027"/>
            <a:ext cx="1234440" cy="534353"/>
          </a:xfrm>
          <a:custGeom>
            <a:avLst/>
            <a:gdLst/>
            <a:ahLst/>
            <a:cxnLst/>
            <a:rect l="l" t="t" r="r" b="b"/>
            <a:pathLst>
              <a:path w="822960" h="356235">
                <a:moveTo>
                  <a:pt x="763628" y="0"/>
                </a:moveTo>
                <a:lnTo>
                  <a:pt x="59333" y="0"/>
                </a:lnTo>
                <a:lnTo>
                  <a:pt x="36238" y="4662"/>
                </a:lnTo>
                <a:lnTo>
                  <a:pt x="17378" y="17377"/>
                </a:lnTo>
                <a:lnTo>
                  <a:pt x="4662" y="36237"/>
                </a:lnTo>
                <a:lnTo>
                  <a:pt x="0" y="59331"/>
                </a:lnTo>
                <a:lnTo>
                  <a:pt x="0" y="296656"/>
                </a:lnTo>
                <a:lnTo>
                  <a:pt x="4662" y="319751"/>
                </a:lnTo>
                <a:lnTo>
                  <a:pt x="17378" y="338610"/>
                </a:lnTo>
                <a:lnTo>
                  <a:pt x="36238" y="351325"/>
                </a:lnTo>
                <a:lnTo>
                  <a:pt x="59333" y="355988"/>
                </a:lnTo>
                <a:lnTo>
                  <a:pt x="763628" y="355988"/>
                </a:lnTo>
                <a:lnTo>
                  <a:pt x="786722" y="351325"/>
                </a:lnTo>
                <a:lnTo>
                  <a:pt x="805582" y="338610"/>
                </a:lnTo>
                <a:lnTo>
                  <a:pt x="818297" y="319751"/>
                </a:lnTo>
                <a:lnTo>
                  <a:pt x="822960" y="296656"/>
                </a:lnTo>
                <a:lnTo>
                  <a:pt x="822960" y="59331"/>
                </a:lnTo>
                <a:lnTo>
                  <a:pt x="818297" y="36237"/>
                </a:lnTo>
                <a:lnTo>
                  <a:pt x="805582" y="17377"/>
                </a:lnTo>
                <a:lnTo>
                  <a:pt x="786722" y="4662"/>
                </a:lnTo>
                <a:lnTo>
                  <a:pt x="763628" y="0"/>
                </a:lnTo>
                <a:close/>
              </a:path>
            </a:pathLst>
          </a:custGeom>
          <a:solidFill>
            <a:srgbClr val="8FAADC"/>
          </a:solidFill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15" name="object 15"/>
          <p:cNvSpPr txBox="1"/>
          <p:nvPr/>
        </p:nvSpPr>
        <p:spPr>
          <a:xfrm>
            <a:off x="2612169" y="5718810"/>
            <a:ext cx="449580" cy="1209305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sz="2700" spc="-38" dirty="0">
                <a:latin typeface="Calibri"/>
                <a:cs typeface="Calibri"/>
              </a:rPr>
              <a:t>Ich</a:t>
            </a:r>
            <a:endParaRPr sz="2700">
              <a:latin typeface="Calibri"/>
              <a:cs typeface="Calibri"/>
            </a:endParaRPr>
          </a:p>
          <a:p>
            <a:pPr marL="19050">
              <a:spcBef>
                <a:spcPts val="2768"/>
              </a:spcBef>
            </a:pPr>
            <a:r>
              <a:rPr sz="2700" spc="-38" dirty="0">
                <a:latin typeface="Calibri"/>
                <a:cs typeface="Calibri"/>
              </a:rPr>
              <a:t>Ich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3711863" y="6461024"/>
            <a:ext cx="1234440" cy="534353"/>
          </a:xfrm>
          <a:custGeom>
            <a:avLst/>
            <a:gdLst/>
            <a:ahLst/>
            <a:cxnLst/>
            <a:rect l="l" t="t" r="r" b="b"/>
            <a:pathLst>
              <a:path w="822960" h="356235">
                <a:moveTo>
                  <a:pt x="763626" y="0"/>
                </a:moveTo>
                <a:lnTo>
                  <a:pt x="59333" y="0"/>
                </a:lnTo>
                <a:lnTo>
                  <a:pt x="36238" y="4662"/>
                </a:lnTo>
                <a:lnTo>
                  <a:pt x="17378" y="17378"/>
                </a:lnTo>
                <a:lnTo>
                  <a:pt x="4662" y="36238"/>
                </a:lnTo>
                <a:lnTo>
                  <a:pt x="0" y="59333"/>
                </a:lnTo>
                <a:lnTo>
                  <a:pt x="0" y="296656"/>
                </a:lnTo>
                <a:lnTo>
                  <a:pt x="4662" y="319751"/>
                </a:lnTo>
                <a:lnTo>
                  <a:pt x="17378" y="338610"/>
                </a:lnTo>
                <a:lnTo>
                  <a:pt x="36238" y="351326"/>
                </a:lnTo>
                <a:lnTo>
                  <a:pt x="59333" y="355988"/>
                </a:lnTo>
                <a:lnTo>
                  <a:pt x="763626" y="355988"/>
                </a:lnTo>
                <a:lnTo>
                  <a:pt x="786721" y="351326"/>
                </a:lnTo>
                <a:lnTo>
                  <a:pt x="805581" y="338610"/>
                </a:lnTo>
                <a:lnTo>
                  <a:pt x="818297" y="319751"/>
                </a:lnTo>
                <a:lnTo>
                  <a:pt x="822960" y="296656"/>
                </a:lnTo>
                <a:lnTo>
                  <a:pt x="822960" y="59333"/>
                </a:lnTo>
                <a:lnTo>
                  <a:pt x="818297" y="36238"/>
                </a:lnTo>
                <a:lnTo>
                  <a:pt x="805581" y="17378"/>
                </a:lnTo>
                <a:lnTo>
                  <a:pt x="786721" y="4662"/>
                </a:lnTo>
                <a:lnTo>
                  <a:pt x="763626" y="0"/>
                </a:lnTo>
                <a:close/>
              </a:path>
            </a:pathLst>
          </a:custGeom>
          <a:solidFill>
            <a:srgbClr val="8FAADC"/>
          </a:solidFill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17" name="object 17"/>
          <p:cNvSpPr txBox="1"/>
          <p:nvPr/>
        </p:nvSpPr>
        <p:spPr>
          <a:xfrm>
            <a:off x="3978802" y="5718810"/>
            <a:ext cx="700088" cy="1209305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sz="2700" spc="-30" dirty="0">
                <a:latin typeface="Calibri"/>
                <a:cs typeface="Calibri"/>
              </a:rPr>
              <a:t>have</a:t>
            </a:r>
            <a:endParaRPr sz="2700">
              <a:latin typeface="Calibri"/>
              <a:cs typeface="Calibri"/>
            </a:endParaRPr>
          </a:p>
          <a:p>
            <a:pPr marL="19050">
              <a:spcBef>
                <a:spcPts val="2768"/>
              </a:spcBef>
            </a:pPr>
            <a:r>
              <a:rPr sz="2700" spc="-30" dirty="0">
                <a:latin typeface="Calibri"/>
                <a:cs typeface="Calibri"/>
              </a:rPr>
              <a:t>have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5250404" y="6461024"/>
            <a:ext cx="1234440" cy="534353"/>
          </a:xfrm>
          <a:custGeom>
            <a:avLst/>
            <a:gdLst/>
            <a:ahLst/>
            <a:cxnLst/>
            <a:rect l="l" t="t" r="r" b="b"/>
            <a:pathLst>
              <a:path w="822960" h="356235">
                <a:moveTo>
                  <a:pt x="763628" y="0"/>
                </a:moveTo>
                <a:lnTo>
                  <a:pt x="59333" y="0"/>
                </a:lnTo>
                <a:lnTo>
                  <a:pt x="36238" y="4662"/>
                </a:lnTo>
                <a:lnTo>
                  <a:pt x="17378" y="17378"/>
                </a:lnTo>
                <a:lnTo>
                  <a:pt x="4662" y="36238"/>
                </a:lnTo>
                <a:lnTo>
                  <a:pt x="0" y="59333"/>
                </a:lnTo>
                <a:lnTo>
                  <a:pt x="0" y="296656"/>
                </a:lnTo>
                <a:lnTo>
                  <a:pt x="4662" y="319751"/>
                </a:lnTo>
                <a:lnTo>
                  <a:pt x="17378" y="338610"/>
                </a:lnTo>
                <a:lnTo>
                  <a:pt x="36238" y="351326"/>
                </a:lnTo>
                <a:lnTo>
                  <a:pt x="59333" y="355988"/>
                </a:lnTo>
                <a:lnTo>
                  <a:pt x="763628" y="355988"/>
                </a:lnTo>
                <a:lnTo>
                  <a:pt x="786722" y="351326"/>
                </a:lnTo>
                <a:lnTo>
                  <a:pt x="805581" y="338610"/>
                </a:lnTo>
                <a:lnTo>
                  <a:pt x="818297" y="319751"/>
                </a:lnTo>
                <a:lnTo>
                  <a:pt x="822960" y="296656"/>
                </a:lnTo>
                <a:lnTo>
                  <a:pt x="822960" y="59333"/>
                </a:lnTo>
                <a:lnTo>
                  <a:pt x="818297" y="36238"/>
                </a:lnTo>
                <a:lnTo>
                  <a:pt x="805581" y="17378"/>
                </a:lnTo>
                <a:lnTo>
                  <a:pt x="786722" y="4662"/>
                </a:lnTo>
                <a:lnTo>
                  <a:pt x="763628" y="0"/>
                </a:lnTo>
                <a:close/>
              </a:path>
            </a:pathLst>
          </a:custGeom>
          <a:solidFill>
            <a:srgbClr val="8FAADC"/>
          </a:solidFill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19" name="object 19"/>
          <p:cNvSpPr/>
          <p:nvPr/>
        </p:nvSpPr>
        <p:spPr>
          <a:xfrm>
            <a:off x="6757527" y="6461024"/>
            <a:ext cx="1234440" cy="534353"/>
          </a:xfrm>
          <a:custGeom>
            <a:avLst/>
            <a:gdLst/>
            <a:ahLst/>
            <a:cxnLst/>
            <a:rect l="l" t="t" r="r" b="b"/>
            <a:pathLst>
              <a:path w="822960" h="356235">
                <a:moveTo>
                  <a:pt x="763628" y="0"/>
                </a:moveTo>
                <a:lnTo>
                  <a:pt x="59333" y="0"/>
                </a:lnTo>
                <a:lnTo>
                  <a:pt x="36238" y="4662"/>
                </a:lnTo>
                <a:lnTo>
                  <a:pt x="17378" y="17378"/>
                </a:lnTo>
                <a:lnTo>
                  <a:pt x="4662" y="36238"/>
                </a:lnTo>
                <a:lnTo>
                  <a:pt x="0" y="59333"/>
                </a:lnTo>
                <a:lnTo>
                  <a:pt x="0" y="296656"/>
                </a:lnTo>
                <a:lnTo>
                  <a:pt x="4662" y="319751"/>
                </a:lnTo>
                <a:lnTo>
                  <a:pt x="17378" y="338610"/>
                </a:lnTo>
                <a:lnTo>
                  <a:pt x="36238" y="351326"/>
                </a:lnTo>
                <a:lnTo>
                  <a:pt x="59333" y="355988"/>
                </a:lnTo>
                <a:lnTo>
                  <a:pt x="763628" y="355988"/>
                </a:lnTo>
                <a:lnTo>
                  <a:pt x="786722" y="351326"/>
                </a:lnTo>
                <a:lnTo>
                  <a:pt x="805581" y="338610"/>
                </a:lnTo>
                <a:lnTo>
                  <a:pt x="818297" y="319751"/>
                </a:lnTo>
                <a:lnTo>
                  <a:pt x="822959" y="296656"/>
                </a:lnTo>
                <a:lnTo>
                  <a:pt x="822959" y="59333"/>
                </a:lnTo>
                <a:lnTo>
                  <a:pt x="818297" y="36238"/>
                </a:lnTo>
                <a:lnTo>
                  <a:pt x="805581" y="17378"/>
                </a:lnTo>
                <a:lnTo>
                  <a:pt x="786722" y="4662"/>
                </a:lnTo>
                <a:lnTo>
                  <a:pt x="763628" y="0"/>
                </a:lnTo>
                <a:close/>
              </a:path>
            </a:pathLst>
          </a:custGeom>
          <a:solidFill>
            <a:srgbClr val="8FAADC"/>
          </a:solidFill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20" name="object 20"/>
          <p:cNvSpPr txBox="1"/>
          <p:nvPr/>
        </p:nvSpPr>
        <p:spPr>
          <a:xfrm>
            <a:off x="7011370" y="6482333"/>
            <a:ext cx="726758" cy="43473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sz="2700" spc="-15" dirty="0">
                <a:latin typeface="Calibri"/>
                <a:cs typeface="Calibri"/>
              </a:rPr>
              <a:t>apfel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681437" y="6446615"/>
            <a:ext cx="1234440" cy="534353"/>
          </a:xfrm>
          <a:custGeom>
            <a:avLst/>
            <a:gdLst/>
            <a:ahLst/>
            <a:cxnLst/>
            <a:rect l="l" t="t" r="r" b="b"/>
            <a:pathLst>
              <a:path w="822960" h="356235">
                <a:moveTo>
                  <a:pt x="763627" y="0"/>
                </a:moveTo>
                <a:lnTo>
                  <a:pt x="59332" y="0"/>
                </a:lnTo>
                <a:lnTo>
                  <a:pt x="36237" y="4662"/>
                </a:lnTo>
                <a:lnTo>
                  <a:pt x="17378" y="17378"/>
                </a:lnTo>
                <a:lnTo>
                  <a:pt x="4662" y="36238"/>
                </a:lnTo>
                <a:lnTo>
                  <a:pt x="0" y="59333"/>
                </a:lnTo>
                <a:lnTo>
                  <a:pt x="0" y="296656"/>
                </a:lnTo>
                <a:lnTo>
                  <a:pt x="4662" y="319751"/>
                </a:lnTo>
                <a:lnTo>
                  <a:pt x="17378" y="338611"/>
                </a:lnTo>
                <a:lnTo>
                  <a:pt x="36237" y="351327"/>
                </a:lnTo>
                <a:lnTo>
                  <a:pt x="59332" y="355989"/>
                </a:lnTo>
                <a:lnTo>
                  <a:pt x="763627" y="355989"/>
                </a:lnTo>
                <a:lnTo>
                  <a:pt x="786722" y="351327"/>
                </a:lnTo>
                <a:lnTo>
                  <a:pt x="805581" y="338611"/>
                </a:lnTo>
                <a:lnTo>
                  <a:pt x="818297" y="319751"/>
                </a:lnTo>
                <a:lnTo>
                  <a:pt x="822959" y="296656"/>
                </a:lnTo>
                <a:lnTo>
                  <a:pt x="822959" y="59333"/>
                </a:lnTo>
                <a:lnTo>
                  <a:pt x="818297" y="36238"/>
                </a:lnTo>
                <a:lnTo>
                  <a:pt x="805581" y="17378"/>
                </a:lnTo>
                <a:lnTo>
                  <a:pt x="786722" y="4662"/>
                </a:lnTo>
                <a:lnTo>
                  <a:pt x="763627" y="0"/>
                </a:lnTo>
                <a:close/>
              </a:path>
            </a:pathLst>
          </a:custGeom>
          <a:solidFill>
            <a:srgbClr val="8FAADC"/>
          </a:solidFill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22" name="object 22"/>
          <p:cNvSpPr/>
          <p:nvPr/>
        </p:nvSpPr>
        <p:spPr>
          <a:xfrm>
            <a:off x="2219978" y="7293991"/>
            <a:ext cx="1234440" cy="534353"/>
          </a:xfrm>
          <a:custGeom>
            <a:avLst/>
            <a:gdLst/>
            <a:ahLst/>
            <a:cxnLst/>
            <a:rect l="l" t="t" r="r" b="b"/>
            <a:pathLst>
              <a:path w="822960" h="356235">
                <a:moveTo>
                  <a:pt x="763628" y="0"/>
                </a:moveTo>
                <a:lnTo>
                  <a:pt x="59333" y="0"/>
                </a:lnTo>
                <a:lnTo>
                  <a:pt x="36238" y="4662"/>
                </a:lnTo>
                <a:lnTo>
                  <a:pt x="17378" y="17377"/>
                </a:lnTo>
                <a:lnTo>
                  <a:pt x="4662" y="36237"/>
                </a:lnTo>
                <a:lnTo>
                  <a:pt x="0" y="59331"/>
                </a:lnTo>
                <a:lnTo>
                  <a:pt x="0" y="296656"/>
                </a:lnTo>
                <a:lnTo>
                  <a:pt x="4662" y="319751"/>
                </a:lnTo>
                <a:lnTo>
                  <a:pt x="17378" y="338610"/>
                </a:lnTo>
                <a:lnTo>
                  <a:pt x="36238" y="351325"/>
                </a:lnTo>
                <a:lnTo>
                  <a:pt x="59333" y="355988"/>
                </a:lnTo>
                <a:lnTo>
                  <a:pt x="763628" y="355988"/>
                </a:lnTo>
                <a:lnTo>
                  <a:pt x="786722" y="351325"/>
                </a:lnTo>
                <a:lnTo>
                  <a:pt x="805582" y="338610"/>
                </a:lnTo>
                <a:lnTo>
                  <a:pt x="818297" y="319751"/>
                </a:lnTo>
                <a:lnTo>
                  <a:pt x="822960" y="296656"/>
                </a:lnTo>
                <a:lnTo>
                  <a:pt x="822960" y="59331"/>
                </a:lnTo>
                <a:lnTo>
                  <a:pt x="818297" y="36237"/>
                </a:lnTo>
                <a:lnTo>
                  <a:pt x="805582" y="17377"/>
                </a:lnTo>
                <a:lnTo>
                  <a:pt x="786722" y="4662"/>
                </a:lnTo>
                <a:lnTo>
                  <a:pt x="763628" y="0"/>
                </a:lnTo>
                <a:close/>
              </a:path>
            </a:pathLst>
          </a:custGeom>
          <a:solidFill>
            <a:srgbClr val="8FAADC"/>
          </a:solidFill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23" name="object 23"/>
          <p:cNvSpPr txBox="1"/>
          <p:nvPr/>
        </p:nvSpPr>
        <p:spPr>
          <a:xfrm>
            <a:off x="2612169" y="7319011"/>
            <a:ext cx="449580" cy="43473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sz="2700" spc="-38" dirty="0">
                <a:latin typeface="Calibri"/>
                <a:cs typeface="Calibri"/>
              </a:rPr>
              <a:t>Ich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3711863" y="7293989"/>
            <a:ext cx="1234440" cy="534353"/>
          </a:xfrm>
          <a:custGeom>
            <a:avLst/>
            <a:gdLst/>
            <a:ahLst/>
            <a:cxnLst/>
            <a:rect l="l" t="t" r="r" b="b"/>
            <a:pathLst>
              <a:path w="822960" h="356235">
                <a:moveTo>
                  <a:pt x="763626" y="0"/>
                </a:moveTo>
                <a:lnTo>
                  <a:pt x="59333" y="0"/>
                </a:lnTo>
                <a:lnTo>
                  <a:pt x="36238" y="4662"/>
                </a:lnTo>
                <a:lnTo>
                  <a:pt x="17378" y="17378"/>
                </a:lnTo>
                <a:lnTo>
                  <a:pt x="4662" y="36237"/>
                </a:lnTo>
                <a:lnTo>
                  <a:pt x="0" y="59331"/>
                </a:lnTo>
                <a:lnTo>
                  <a:pt x="0" y="296656"/>
                </a:lnTo>
                <a:lnTo>
                  <a:pt x="4662" y="319751"/>
                </a:lnTo>
                <a:lnTo>
                  <a:pt x="17378" y="338610"/>
                </a:lnTo>
                <a:lnTo>
                  <a:pt x="36238" y="351326"/>
                </a:lnTo>
                <a:lnTo>
                  <a:pt x="59333" y="355988"/>
                </a:lnTo>
                <a:lnTo>
                  <a:pt x="763626" y="355988"/>
                </a:lnTo>
                <a:lnTo>
                  <a:pt x="786721" y="351326"/>
                </a:lnTo>
                <a:lnTo>
                  <a:pt x="805581" y="338610"/>
                </a:lnTo>
                <a:lnTo>
                  <a:pt x="818297" y="319751"/>
                </a:lnTo>
                <a:lnTo>
                  <a:pt x="822960" y="296656"/>
                </a:lnTo>
                <a:lnTo>
                  <a:pt x="822960" y="59331"/>
                </a:lnTo>
                <a:lnTo>
                  <a:pt x="818297" y="36237"/>
                </a:lnTo>
                <a:lnTo>
                  <a:pt x="805581" y="17378"/>
                </a:lnTo>
                <a:lnTo>
                  <a:pt x="786721" y="4662"/>
                </a:lnTo>
                <a:lnTo>
                  <a:pt x="763626" y="0"/>
                </a:lnTo>
                <a:close/>
              </a:path>
            </a:pathLst>
          </a:custGeom>
          <a:solidFill>
            <a:srgbClr val="8FAADC"/>
          </a:solidFill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25" name="object 25"/>
          <p:cNvSpPr txBox="1"/>
          <p:nvPr/>
        </p:nvSpPr>
        <p:spPr>
          <a:xfrm>
            <a:off x="3978802" y="7319011"/>
            <a:ext cx="700088" cy="43473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sz="2700" spc="-30" dirty="0">
                <a:latin typeface="Calibri"/>
                <a:cs typeface="Calibri"/>
              </a:rPr>
              <a:t>have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5250404" y="7293989"/>
            <a:ext cx="1234440" cy="534353"/>
          </a:xfrm>
          <a:custGeom>
            <a:avLst/>
            <a:gdLst/>
            <a:ahLst/>
            <a:cxnLst/>
            <a:rect l="l" t="t" r="r" b="b"/>
            <a:pathLst>
              <a:path w="822960" h="356235">
                <a:moveTo>
                  <a:pt x="763628" y="0"/>
                </a:moveTo>
                <a:lnTo>
                  <a:pt x="59333" y="0"/>
                </a:lnTo>
                <a:lnTo>
                  <a:pt x="36238" y="4662"/>
                </a:lnTo>
                <a:lnTo>
                  <a:pt x="17378" y="17378"/>
                </a:lnTo>
                <a:lnTo>
                  <a:pt x="4662" y="36237"/>
                </a:lnTo>
                <a:lnTo>
                  <a:pt x="0" y="59331"/>
                </a:lnTo>
                <a:lnTo>
                  <a:pt x="0" y="296656"/>
                </a:lnTo>
                <a:lnTo>
                  <a:pt x="4662" y="319751"/>
                </a:lnTo>
                <a:lnTo>
                  <a:pt x="17378" y="338610"/>
                </a:lnTo>
                <a:lnTo>
                  <a:pt x="36238" y="351326"/>
                </a:lnTo>
                <a:lnTo>
                  <a:pt x="59333" y="355988"/>
                </a:lnTo>
                <a:lnTo>
                  <a:pt x="763628" y="355988"/>
                </a:lnTo>
                <a:lnTo>
                  <a:pt x="786722" y="351326"/>
                </a:lnTo>
                <a:lnTo>
                  <a:pt x="805581" y="338610"/>
                </a:lnTo>
                <a:lnTo>
                  <a:pt x="818297" y="319751"/>
                </a:lnTo>
                <a:lnTo>
                  <a:pt x="822960" y="296656"/>
                </a:lnTo>
                <a:lnTo>
                  <a:pt x="822960" y="59331"/>
                </a:lnTo>
                <a:lnTo>
                  <a:pt x="818297" y="36237"/>
                </a:lnTo>
                <a:lnTo>
                  <a:pt x="805581" y="17378"/>
                </a:lnTo>
                <a:lnTo>
                  <a:pt x="786722" y="4662"/>
                </a:lnTo>
                <a:lnTo>
                  <a:pt x="763628" y="0"/>
                </a:lnTo>
                <a:close/>
              </a:path>
            </a:pathLst>
          </a:custGeom>
          <a:solidFill>
            <a:srgbClr val="8FAADC"/>
          </a:solidFill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27" name="object 27"/>
          <p:cNvSpPr txBox="1"/>
          <p:nvPr/>
        </p:nvSpPr>
        <p:spPr>
          <a:xfrm>
            <a:off x="5456859" y="7319011"/>
            <a:ext cx="821055" cy="43473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sz="2700" spc="-15" dirty="0">
                <a:latin typeface="Calibri"/>
                <a:cs typeface="Calibri"/>
              </a:rPr>
              <a:t>einen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6757527" y="7293989"/>
            <a:ext cx="1234440" cy="534353"/>
          </a:xfrm>
          <a:custGeom>
            <a:avLst/>
            <a:gdLst/>
            <a:ahLst/>
            <a:cxnLst/>
            <a:rect l="l" t="t" r="r" b="b"/>
            <a:pathLst>
              <a:path w="822960" h="356235">
                <a:moveTo>
                  <a:pt x="763628" y="0"/>
                </a:moveTo>
                <a:lnTo>
                  <a:pt x="59333" y="0"/>
                </a:lnTo>
                <a:lnTo>
                  <a:pt x="36238" y="4662"/>
                </a:lnTo>
                <a:lnTo>
                  <a:pt x="17378" y="17378"/>
                </a:lnTo>
                <a:lnTo>
                  <a:pt x="4662" y="36237"/>
                </a:lnTo>
                <a:lnTo>
                  <a:pt x="0" y="59331"/>
                </a:lnTo>
                <a:lnTo>
                  <a:pt x="0" y="296656"/>
                </a:lnTo>
                <a:lnTo>
                  <a:pt x="4662" y="319751"/>
                </a:lnTo>
                <a:lnTo>
                  <a:pt x="17378" y="338610"/>
                </a:lnTo>
                <a:lnTo>
                  <a:pt x="36238" y="351326"/>
                </a:lnTo>
                <a:lnTo>
                  <a:pt x="59333" y="355988"/>
                </a:lnTo>
                <a:lnTo>
                  <a:pt x="763628" y="355988"/>
                </a:lnTo>
                <a:lnTo>
                  <a:pt x="786722" y="351326"/>
                </a:lnTo>
                <a:lnTo>
                  <a:pt x="805581" y="338610"/>
                </a:lnTo>
                <a:lnTo>
                  <a:pt x="818297" y="319751"/>
                </a:lnTo>
                <a:lnTo>
                  <a:pt x="822959" y="296656"/>
                </a:lnTo>
                <a:lnTo>
                  <a:pt x="822959" y="59331"/>
                </a:lnTo>
                <a:lnTo>
                  <a:pt x="818297" y="36237"/>
                </a:lnTo>
                <a:lnTo>
                  <a:pt x="805581" y="17378"/>
                </a:lnTo>
                <a:lnTo>
                  <a:pt x="786722" y="4662"/>
                </a:lnTo>
                <a:lnTo>
                  <a:pt x="763628" y="0"/>
                </a:lnTo>
                <a:close/>
              </a:path>
            </a:pathLst>
          </a:custGeom>
          <a:solidFill>
            <a:srgbClr val="8FAADC"/>
          </a:solidFill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29" name="object 29"/>
          <p:cNvSpPr txBox="1"/>
          <p:nvPr/>
        </p:nvSpPr>
        <p:spPr>
          <a:xfrm>
            <a:off x="7011370" y="7319011"/>
            <a:ext cx="726758" cy="43473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sz="2700" spc="-15" dirty="0">
                <a:latin typeface="Calibri"/>
                <a:cs typeface="Calibri"/>
              </a:rPr>
              <a:t>apfel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8302854" y="7293989"/>
            <a:ext cx="1680210" cy="534353"/>
          </a:xfrm>
          <a:custGeom>
            <a:avLst/>
            <a:gdLst/>
            <a:ahLst/>
            <a:cxnLst/>
            <a:rect l="l" t="t" r="r" b="b"/>
            <a:pathLst>
              <a:path w="1120140" h="356235">
                <a:moveTo>
                  <a:pt x="1060283" y="0"/>
                </a:moveTo>
                <a:lnTo>
                  <a:pt x="59331" y="0"/>
                </a:lnTo>
                <a:lnTo>
                  <a:pt x="36237" y="4662"/>
                </a:lnTo>
                <a:lnTo>
                  <a:pt x="17378" y="17377"/>
                </a:lnTo>
                <a:lnTo>
                  <a:pt x="4662" y="36237"/>
                </a:lnTo>
                <a:lnTo>
                  <a:pt x="0" y="59331"/>
                </a:lnTo>
                <a:lnTo>
                  <a:pt x="0" y="296656"/>
                </a:lnTo>
                <a:lnTo>
                  <a:pt x="4662" y="319751"/>
                </a:lnTo>
                <a:lnTo>
                  <a:pt x="17378" y="338610"/>
                </a:lnTo>
                <a:lnTo>
                  <a:pt x="36237" y="351326"/>
                </a:lnTo>
                <a:lnTo>
                  <a:pt x="59331" y="355988"/>
                </a:lnTo>
                <a:lnTo>
                  <a:pt x="1060283" y="355988"/>
                </a:lnTo>
                <a:lnTo>
                  <a:pt x="1083377" y="351326"/>
                </a:lnTo>
                <a:lnTo>
                  <a:pt x="1102237" y="338610"/>
                </a:lnTo>
                <a:lnTo>
                  <a:pt x="1114952" y="319751"/>
                </a:lnTo>
                <a:lnTo>
                  <a:pt x="1119615" y="296656"/>
                </a:lnTo>
                <a:lnTo>
                  <a:pt x="1119615" y="59331"/>
                </a:lnTo>
                <a:lnTo>
                  <a:pt x="1114952" y="36237"/>
                </a:lnTo>
                <a:lnTo>
                  <a:pt x="1102237" y="17377"/>
                </a:lnTo>
                <a:lnTo>
                  <a:pt x="1083377" y="4662"/>
                </a:lnTo>
                <a:lnTo>
                  <a:pt x="1060283" y="0"/>
                </a:lnTo>
                <a:close/>
              </a:path>
            </a:pathLst>
          </a:custGeom>
          <a:solidFill>
            <a:srgbClr val="8FAADC"/>
          </a:solidFill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31" name="object 31"/>
          <p:cNvSpPr txBox="1"/>
          <p:nvPr/>
        </p:nvSpPr>
        <p:spPr>
          <a:xfrm>
            <a:off x="8483436" y="7319011"/>
            <a:ext cx="1318260" cy="43473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sz="2700" spc="-15" dirty="0">
                <a:latin typeface="Calibri"/>
                <a:cs typeface="Calibri"/>
              </a:rPr>
              <a:t>gegessen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681437" y="7279580"/>
            <a:ext cx="1234440" cy="534353"/>
          </a:xfrm>
          <a:custGeom>
            <a:avLst/>
            <a:gdLst/>
            <a:ahLst/>
            <a:cxnLst/>
            <a:rect l="l" t="t" r="r" b="b"/>
            <a:pathLst>
              <a:path w="822960" h="356235">
                <a:moveTo>
                  <a:pt x="763627" y="0"/>
                </a:moveTo>
                <a:lnTo>
                  <a:pt x="59332" y="0"/>
                </a:lnTo>
                <a:lnTo>
                  <a:pt x="36237" y="4662"/>
                </a:lnTo>
                <a:lnTo>
                  <a:pt x="17378" y="17378"/>
                </a:lnTo>
                <a:lnTo>
                  <a:pt x="4662" y="36238"/>
                </a:lnTo>
                <a:lnTo>
                  <a:pt x="0" y="59333"/>
                </a:lnTo>
                <a:lnTo>
                  <a:pt x="0" y="296656"/>
                </a:lnTo>
                <a:lnTo>
                  <a:pt x="4662" y="319751"/>
                </a:lnTo>
                <a:lnTo>
                  <a:pt x="17378" y="338611"/>
                </a:lnTo>
                <a:lnTo>
                  <a:pt x="36237" y="351327"/>
                </a:lnTo>
                <a:lnTo>
                  <a:pt x="59332" y="355989"/>
                </a:lnTo>
                <a:lnTo>
                  <a:pt x="763627" y="355989"/>
                </a:lnTo>
                <a:lnTo>
                  <a:pt x="786722" y="351327"/>
                </a:lnTo>
                <a:lnTo>
                  <a:pt x="805581" y="338611"/>
                </a:lnTo>
                <a:lnTo>
                  <a:pt x="818297" y="319751"/>
                </a:lnTo>
                <a:lnTo>
                  <a:pt x="822959" y="296656"/>
                </a:lnTo>
                <a:lnTo>
                  <a:pt x="822959" y="59333"/>
                </a:lnTo>
                <a:lnTo>
                  <a:pt x="818297" y="36238"/>
                </a:lnTo>
                <a:lnTo>
                  <a:pt x="805581" y="17378"/>
                </a:lnTo>
                <a:lnTo>
                  <a:pt x="786722" y="4662"/>
                </a:lnTo>
                <a:lnTo>
                  <a:pt x="763627" y="0"/>
                </a:lnTo>
                <a:close/>
              </a:path>
            </a:pathLst>
          </a:custGeom>
          <a:solidFill>
            <a:srgbClr val="8FAADC"/>
          </a:solidFill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33" name="object 33"/>
          <p:cNvSpPr/>
          <p:nvPr/>
        </p:nvSpPr>
        <p:spPr>
          <a:xfrm>
            <a:off x="681437" y="3244013"/>
            <a:ext cx="1234440" cy="534353"/>
          </a:xfrm>
          <a:custGeom>
            <a:avLst/>
            <a:gdLst/>
            <a:ahLst/>
            <a:cxnLst/>
            <a:rect l="l" t="t" r="r" b="b"/>
            <a:pathLst>
              <a:path w="822960" h="356235">
                <a:moveTo>
                  <a:pt x="763627" y="0"/>
                </a:moveTo>
                <a:lnTo>
                  <a:pt x="59332" y="0"/>
                </a:lnTo>
                <a:lnTo>
                  <a:pt x="36237" y="4662"/>
                </a:lnTo>
                <a:lnTo>
                  <a:pt x="17378" y="17377"/>
                </a:lnTo>
                <a:lnTo>
                  <a:pt x="4662" y="36237"/>
                </a:lnTo>
                <a:lnTo>
                  <a:pt x="0" y="59331"/>
                </a:lnTo>
                <a:lnTo>
                  <a:pt x="0" y="296655"/>
                </a:lnTo>
                <a:lnTo>
                  <a:pt x="4662" y="319750"/>
                </a:lnTo>
                <a:lnTo>
                  <a:pt x="17378" y="338610"/>
                </a:lnTo>
                <a:lnTo>
                  <a:pt x="36237" y="351325"/>
                </a:lnTo>
                <a:lnTo>
                  <a:pt x="59332" y="355988"/>
                </a:lnTo>
                <a:lnTo>
                  <a:pt x="763627" y="355988"/>
                </a:lnTo>
                <a:lnTo>
                  <a:pt x="786722" y="351325"/>
                </a:lnTo>
                <a:lnTo>
                  <a:pt x="805581" y="338610"/>
                </a:lnTo>
                <a:lnTo>
                  <a:pt x="818297" y="319750"/>
                </a:lnTo>
                <a:lnTo>
                  <a:pt x="822959" y="296655"/>
                </a:lnTo>
                <a:lnTo>
                  <a:pt x="822959" y="59331"/>
                </a:lnTo>
                <a:lnTo>
                  <a:pt x="818297" y="36237"/>
                </a:lnTo>
                <a:lnTo>
                  <a:pt x="805581" y="17377"/>
                </a:lnTo>
                <a:lnTo>
                  <a:pt x="786722" y="4662"/>
                </a:lnTo>
                <a:lnTo>
                  <a:pt x="763627" y="0"/>
                </a:lnTo>
                <a:close/>
              </a:path>
            </a:pathLst>
          </a:custGeom>
          <a:solidFill>
            <a:srgbClr val="8FAADC"/>
          </a:solidFill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34" name="object 34"/>
          <p:cNvSpPr/>
          <p:nvPr/>
        </p:nvSpPr>
        <p:spPr>
          <a:xfrm>
            <a:off x="2219978" y="4091387"/>
            <a:ext cx="1234440" cy="534353"/>
          </a:xfrm>
          <a:custGeom>
            <a:avLst/>
            <a:gdLst/>
            <a:ahLst/>
            <a:cxnLst/>
            <a:rect l="l" t="t" r="r" b="b"/>
            <a:pathLst>
              <a:path w="822960" h="356235">
                <a:moveTo>
                  <a:pt x="763628" y="0"/>
                </a:moveTo>
                <a:lnTo>
                  <a:pt x="59333" y="0"/>
                </a:lnTo>
                <a:lnTo>
                  <a:pt x="36238" y="4662"/>
                </a:lnTo>
                <a:lnTo>
                  <a:pt x="17378" y="17378"/>
                </a:lnTo>
                <a:lnTo>
                  <a:pt x="4662" y="36238"/>
                </a:lnTo>
                <a:lnTo>
                  <a:pt x="0" y="59333"/>
                </a:lnTo>
                <a:lnTo>
                  <a:pt x="0" y="296656"/>
                </a:lnTo>
                <a:lnTo>
                  <a:pt x="4662" y="319751"/>
                </a:lnTo>
                <a:lnTo>
                  <a:pt x="17378" y="338610"/>
                </a:lnTo>
                <a:lnTo>
                  <a:pt x="36238" y="351326"/>
                </a:lnTo>
                <a:lnTo>
                  <a:pt x="59333" y="355988"/>
                </a:lnTo>
                <a:lnTo>
                  <a:pt x="763628" y="355988"/>
                </a:lnTo>
                <a:lnTo>
                  <a:pt x="786722" y="351326"/>
                </a:lnTo>
                <a:lnTo>
                  <a:pt x="805582" y="338610"/>
                </a:lnTo>
                <a:lnTo>
                  <a:pt x="818297" y="319751"/>
                </a:lnTo>
                <a:lnTo>
                  <a:pt x="822960" y="296656"/>
                </a:lnTo>
                <a:lnTo>
                  <a:pt x="822960" y="59333"/>
                </a:lnTo>
                <a:lnTo>
                  <a:pt x="818297" y="36238"/>
                </a:lnTo>
                <a:lnTo>
                  <a:pt x="805582" y="17378"/>
                </a:lnTo>
                <a:lnTo>
                  <a:pt x="786722" y="4662"/>
                </a:lnTo>
                <a:lnTo>
                  <a:pt x="763628" y="0"/>
                </a:lnTo>
                <a:close/>
              </a:path>
            </a:pathLst>
          </a:custGeom>
          <a:solidFill>
            <a:srgbClr val="8FAADC"/>
          </a:solidFill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35" name="object 35"/>
          <p:cNvSpPr txBox="1"/>
          <p:nvPr/>
        </p:nvSpPr>
        <p:spPr>
          <a:xfrm>
            <a:off x="2612169" y="4114037"/>
            <a:ext cx="449580" cy="1209305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sz="2700" spc="-38" dirty="0">
                <a:latin typeface="Calibri"/>
                <a:cs typeface="Calibri"/>
              </a:rPr>
              <a:t>Ich</a:t>
            </a:r>
            <a:endParaRPr sz="2700">
              <a:latin typeface="Calibri"/>
              <a:cs typeface="Calibri"/>
            </a:endParaRPr>
          </a:p>
          <a:p>
            <a:pPr marL="19050">
              <a:spcBef>
                <a:spcPts val="2843"/>
              </a:spcBef>
            </a:pPr>
            <a:r>
              <a:rPr sz="2700" spc="-38" dirty="0">
                <a:latin typeface="Calibri"/>
                <a:cs typeface="Calibri"/>
              </a:rPr>
              <a:t>Ich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681437" y="4076978"/>
            <a:ext cx="1234440" cy="534353"/>
          </a:xfrm>
          <a:custGeom>
            <a:avLst/>
            <a:gdLst/>
            <a:ahLst/>
            <a:cxnLst/>
            <a:rect l="l" t="t" r="r" b="b"/>
            <a:pathLst>
              <a:path w="822960" h="356235">
                <a:moveTo>
                  <a:pt x="763627" y="0"/>
                </a:moveTo>
                <a:lnTo>
                  <a:pt x="59332" y="0"/>
                </a:lnTo>
                <a:lnTo>
                  <a:pt x="36237" y="4662"/>
                </a:lnTo>
                <a:lnTo>
                  <a:pt x="17378" y="17377"/>
                </a:lnTo>
                <a:lnTo>
                  <a:pt x="4662" y="36237"/>
                </a:lnTo>
                <a:lnTo>
                  <a:pt x="0" y="59331"/>
                </a:lnTo>
                <a:lnTo>
                  <a:pt x="0" y="296655"/>
                </a:lnTo>
                <a:lnTo>
                  <a:pt x="4662" y="319750"/>
                </a:lnTo>
                <a:lnTo>
                  <a:pt x="17378" y="338610"/>
                </a:lnTo>
                <a:lnTo>
                  <a:pt x="36237" y="351325"/>
                </a:lnTo>
                <a:lnTo>
                  <a:pt x="59332" y="355988"/>
                </a:lnTo>
                <a:lnTo>
                  <a:pt x="763627" y="355988"/>
                </a:lnTo>
                <a:lnTo>
                  <a:pt x="786722" y="351325"/>
                </a:lnTo>
                <a:lnTo>
                  <a:pt x="805581" y="338610"/>
                </a:lnTo>
                <a:lnTo>
                  <a:pt x="818297" y="319750"/>
                </a:lnTo>
                <a:lnTo>
                  <a:pt x="822959" y="296655"/>
                </a:lnTo>
                <a:lnTo>
                  <a:pt x="822959" y="59331"/>
                </a:lnTo>
                <a:lnTo>
                  <a:pt x="818297" y="36237"/>
                </a:lnTo>
                <a:lnTo>
                  <a:pt x="805581" y="17377"/>
                </a:lnTo>
                <a:lnTo>
                  <a:pt x="786722" y="4662"/>
                </a:lnTo>
                <a:lnTo>
                  <a:pt x="763627" y="0"/>
                </a:lnTo>
                <a:close/>
              </a:path>
            </a:pathLst>
          </a:custGeom>
          <a:solidFill>
            <a:srgbClr val="8FAADC"/>
          </a:solidFill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37" name="object 37"/>
          <p:cNvSpPr/>
          <p:nvPr/>
        </p:nvSpPr>
        <p:spPr>
          <a:xfrm>
            <a:off x="2219978" y="8087702"/>
            <a:ext cx="1234440" cy="534353"/>
          </a:xfrm>
          <a:custGeom>
            <a:avLst/>
            <a:gdLst/>
            <a:ahLst/>
            <a:cxnLst/>
            <a:rect l="l" t="t" r="r" b="b"/>
            <a:pathLst>
              <a:path w="822960" h="356235">
                <a:moveTo>
                  <a:pt x="763628" y="0"/>
                </a:moveTo>
                <a:lnTo>
                  <a:pt x="59333" y="0"/>
                </a:lnTo>
                <a:lnTo>
                  <a:pt x="36238" y="4662"/>
                </a:lnTo>
                <a:lnTo>
                  <a:pt x="17378" y="17377"/>
                </a:lnTo>
                <a:lnTo>
                  <a:pt x="4662" y="36237"/>
                </a:lnTo>
                <a:lnTo>
                  <a:pt x="0" y="59331"/>
                </a:lnTo>
                <a:lnTo>
                  <a:pt x="0" y="296655"/>
                </a:lnTo>
                <a:lnTo>
                  <a:pt x="4662" y="319750"/>
                </a:lnTo>
                <a:lnTo>
                  <a:pt x="17378" y="338610"/>
                </a:lnTo>
                <a:lnTo>
                  <a:pt x="36238" y="351325"/>
                </a:lnTo>
                <a:lnTo>
                  <a:pt x="59333" y="355988"/>
                </a:lnTo>
                <a:lnTo>
                  <a:pt x="763628" y="355988"/>
                </a:lnTo>
                <a:lnTo>
                  <a:pt x="786722" y="351325"/>
                </a:lnTo>
                <a:lnTo>
                  <a:pt x="805582" y="338610"/>
                </a:lnTo>
                <a:lnTo>
                  <a:pt x="818297" y="319750"/>
                </a:lnTo>
                <a:lnTo>
                  <a:pt x="822960" y="296655"/>
                </a:lnTo>
                <a:lnTo>
                  <a:pt x="822960" y="59331"/>
                </a:lnTo>
                <a:lnTo>
                  <a:pt x="818297" y="36237"/>
                </a:lnTo>
                <a:lnTo>
                  <a:pt x="805582" y="17377"/>
                </a:lnTo>
                <a:lnTo>
                  <a:pt x="786722" y="4662"/>
                </a:lnTo>
                <a:lnTo>
                  <a:pt x="763628" y="0"/>
                </a:lnTo>
                <a:close/>
              </a:path>
            </a:pathLst>
          </a:custGeom>
          <a:solidFill>
            <a:srgbClr val="8FAADC"/>
          </a:solidFill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38" name="object 38"/>
          <p:cNvSpPr txBox="1"/>
          <p:nvPr/>
        </p:nvSpPr>
        <p:spPr>
          <a:xfrm>
            <a:off x="2612169" y="8109967"/>
            <a:ext cx="449580" cy="43473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sz="2700" spc="-38" dirty="0">
                <a:latin typeface="Calibri"/>
                <a:cs typeface="Calibri"/>
              </a:rPr>
              <a:t>Ich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3711863" y="8087701"/>
            <a:ext cx="1234440" cy="534353"/>
          </a:xfrm>
          <a:custGeom>
            <a:avLst/>
            <a:gdLst/>
            <a:ahLst/>
            <a:cxnLst/>
            <a:rect l="l" t="t" r="r" b="b"/>
            <a:pathLst>
              <a:path w="822960" h="356235">
                <a:moveTo>
                  <a:pt x="763626" y="0"/>
                </a:moveTo>
                <a:lnTo>
                  <a:pt x="59333" y="0"/>
                </a:lnTo>
                <a:lnTo>
                  <a:pt x="36238" y="4662"/>
                </a:lnTo>
                <a:lnTo>
                  <a:pt x="17378" y="17377"/>
                </a:lnTo>
                <a:lnTo>
                  <a:pt x="4662" y="36237"/>
                </a:lnTo>
                <a:lnTo>
                  <a:pt x="0" y="59331"/>
                </a:lnTo>
                <a:lnTo>
                  <a:pt x="0" y="296656"/>
                </a:lnTo>
                <a:lnTo>
                  <a:pt x="4662" y="319751"/>
                </a:lnTo>
                <a:lnTo>
                  <a:pt x="17378" y="338610"/>
                </a:lnTo>
                <a:lnTo>
                  <a:pt x="36238" y="351325"/>
                </a:lnTo>
                <a:lnTo>
                  <a:pt x="59333" y="355988"/>
                </a:lnTo>
                <a:lnTo>
                  <a:pt x="763626" y="355988"/>
                </a:lnTo>
                <a:lnTo>
                  <a:pt x="786721" y="351325"/>
                </a:lnTo>
                <a:lnTo>
                  <a:pt x="805581" y="338610"/>
                </a:lnTo>
                <a:lnTo>
                  <a:pt x="818297" y="319751"/>
                </a:lnTo>
                <a:lnTo>
                  <a:pt x="822960" y="296656"/>
                </a:lnTo>
                <a:lnTo>
                  <a:pt x="822960" y="59331"/>
                </a:lnTo>
                <a:lnTo>
                  <a:pt x="818297" y="36237"/>
                </a:lnTo>
                <a:lnTo>
                  <a:pt x="805581" y="17377"/>
                </a:lnTo>
                <a:lnTo>
                  <a:pt x="786721" y="4662"/>
                </a:lnTo>
                <a:lnTo>
                  <a:pt x="763626" y="0"/>
                </a:lnTo>
                <a:close/>
              </a:path>
            </a:pathLst>
          </a:custGeom>
          <a:solidFill>
            <a:srgbClr val="8FAADC"/>
          </a:solidFill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40" name="object 40"/>
          <p:cNvSpPr txBox="1"/>
          <p:nvPr/>
        </p:nvSpPr>
        <p:spPr>
          <a:xfrm>
            <a:off x="3978802" y="8109967"/>
            <a:ext cx="700088" cy="43473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sz="2700" spc="-30" dirty="0">
                <a:latin typeface="Calibri"/>
                <a:cs typeface="Calibri"/>
              </a:rPr>
              <a:t>have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5250404" y="8087701"/>
            <a:ext cx="1234440" cy="534353"/>
          </a:xfrm>
          <a:custGeom>
            <a:avLst/>
            <a:gdLst/>
            <a:ahLst/>
            <a:cxnLst/>
            <a:rect l="l" t="t" r="r" b="b"/>
            <a:pathLst>
              <a:path w="822960" h="356235">
                <a:moveTo>
                  <a:pt x="763628" y="0"/>
                </a:moveTo>
                <a:lnTo>
                  <a:pt x="59333" y="0"/>
                </a:lnTo>
                <a:lnTo>
                  <a:pt x="36238" y="4662"/>
                </a:lnTo>
                <a:lnTo>
                  <a:pt x="17378" y="17377"/>
                </a:lnTo>
                <a:lnTo>
                  <a:pt x="4662" y="36237"/>
                </a:lnTo>
                <a:lnTo>
                  <a:pt x="0" y="59331"/>
                </a:lnTo>
                <a:lnTo>
                  <a:pt x="0" y="296656"/>
                </a:lnTo>
                <a:lnTo>
                  <a:pt x="4662" y="319751"/>
                </a:lnTo>
                <a:lnTo>
                  <a:pt x="17378" y="338610"/>
                </a:lnTo>
                <a:lnTo>
                  <a:pt x="36238" y="351325"/>
                </a:lnTo>
                <a:lnTo>
                  <a:pt x="59333" y="355988"/>
                </a:lnTo>
                <a:lnTo>
                  <a:pt x="763628" y="355988"/>
                </a:lnTo>
                <a:lnTo>
                  <a:pt x="786722" y="351325"/>
                </a:lnTo>
                <a:lnTo>
                  <a:pt x="805581" y="338610"/>
                </a:lnTo>
                <a:lnTo>
                  <a:pt x="818297" y="319751"/>
                </a:lnTo>
                <a:lnTo>
                  <a:pt x="822960" y="296656"/>
                </a:lnTo>
                <a:lnTo>
                  <a:pt x="822960" y="59331"/>
                </a:lnTo>
                <a:lnTo>
                  <a:pt x="818297" y="36237"/>
                </a:lnTo>
                <a:lnTo>
                  <a:pt x="805581" y="17377"/>
                </a:lnTo>
                <a:lnTo>
                  <a:pt x="786722" y="4662"/>
                </a:lnTo>
                <a:lnTo>
                  <a:pt x="763628" y="0"/>
                </a:lnTo>
                <a:close/>
              </a:path>
            </a:pathLst>
          </a:custGeom>
          <a:solidFill>
            <a:srgbClr val="8FAADC"/>
          </a:solidFill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42" name="object 42"/>
          <p:cNvSpPr txBox="1"/>
          <p:nvPr/>
        </p:nvSpPr>
        <p:spPr>
          <a:xfrm>
            <a:off x="5456859" y="8109967"/>
            <a:ext cx="821055" cy="43473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sz="2700" spc="-15" dirty="0">
                <a:latin typeface="Calibri"/>
                <a:cs typeface="Calibri"/>
              </a:rPr>
              <a:t>einen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6757527" y="8087701"/>
            <a:ext cx="1234440" cy="534353"/>
          </a:xfrm>
          <a:custGeom>
            <a:avLst/>
            <a:gdLst/>
            <a:ahLst/>
            <a:cxnLst/>
            <a:rect l="l" t="t" r="r" b="b"/>
            <a:pathLst>
              <a:path w="822960" h="356235">
                <a:moveTo>
                  <a:pt x="763628" y="0"/>
                </a:moveTo>
                <a:lnTo>
                  <a:pt x="59333" y="0"/>
                </a:lnTo>
                <a:lnTo>
                  <a:pt x="36238" y="4662"/>
                </a:lnTo>
                <a:lnTo>
                  <a:pt x="17378" y="17377"/>
                </a:lnTo>
                <a:lnTo>
                  <a:pt x="4662" y="36237"/>
                </a:lnTo>
                <a:lnTo>
                  <a:pt x="0" y="59331"/>
                </a:lnTo>
                <a:lnTo>
                  <a:pt x="0" y="296656"/>
                </a:lnTo>
                <a:lnTo>
                  <a:pt x="4662" y="319751"/>
                </a:lnTo>
                <a:lnTo>
                  <a:pt x="17378" y="338610"/>
                </a:lnTo>
                <a:lnTo>
                  <a:pt x="36238" y="351325"/>
                </a:lnTo>
                <a:lnTo>
                  <a:pt x="59333" y="355988"/>
                </a:lnTo>
                <a:lnTo>
                  <a:pt x="763628" y="355988"/>
                </a:lnTo>
                <a:lnTo>
                  <a:pt x="786722" y="351325"/>
                </a:lnTo>
                <a:lnTo>
                  <a:pt x="805581" y="338610"/>
                </a:lnTo>
                <a:lnTo>
                  <a:pt x="818297" y="319751"/>
                </a:lnTo>
                <a:lnTo>
                  <a:pt x="822959" y="296656"/>
                </a:lnTo>
                <a:lnTo>
                  <a:pt x="822959" y="59331"/>
                </a:lnTo>
                <a:lnTo>
                  <a:pt x="818297" y="36237"/>
                </a:lnTo>
                <a:lnTo>
                  <a:pt x="805581" y="17377"/>
                </a:lnTo>
                <a:lnTo>
                  <a:pt x="786722" y="4662"/>
                </a:lnTo>
                <a:lnTo>
                  <a:pt x="763628" y="0"/>
                </a:lnTo>
                <a:close/>
              </a:path>
            </a:pathLst>
          </a:custGeom>
          <a:solidFill>
            <a:srgbClr val="8FAADC"/>
          </a:solidFill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44" name="object 44"/>
          <p:cNvSpPr txBox="1"/>
          <p:nvPr/>
        </p:nvSpPr>
        <p:spPr>
          <a:xfrm>
            <a:off x="7011370" y="8109967"/>
            <a:ext cx="726758" cy="43473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sz="2700" spc="-15" dirty="0">
                <a:latin typeface="Calibri"/>
                <a:cs typeface="Calibri"/>
              </a:rPr>
              <a:t>apfel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8302854" y="8087701"/>
            <a:ext cx="1680210" cy="534353"/>
          </a:xfrm>
          <a:custGeom>
            <a:avLst/>
            <a:gdLst/>
            <a:ahLst/>
            <a:cxnLst/>
            <a:rect l="l" t="t" r="r" b="b"/>
            <a:pathLst>
              <a:path w="1120140" h="356235">
                <a:moveTo>
                  <a:pt x="1060283" y="0"/>
                </a:moveTo>
                <a:lnTo>
                  <a:pt x="59331" y="0"/>
                </a:lnTo>
                <a:lnTo>
                  <a:pt x="36237" y="4662"/>
                </a:lnTo>
                <a:lnTo>
                  <a:pt x="17378" y="17377"/>
                </a:lnTo>
                <a:lnTo>
                  <a:pt x="4662" y="36237"/>
                </a:lnTo>
                <a:lnTo>
                  <a:pt x="0" y="59331"/>
                </a:lnTo>
                <a:lnTo>
                  <a:pt x="0" y="296656"/>
                </a:lnTo>
                <a:lnTo>
                  <a:pt x="4662" y="319751"/>
                </a:lnTo>
                <a:lnTo>
                  <a:pt x="17378" y="338610"/>
                </a:lnTo>
                <a:lnTo>
                  <a:pt x="36237" y="351326"/>
                </a:lnTo>
                <a:lnTo>
                  <a:pt x="59331" y="355988"/>
                </a:lnTo>
                <a:lnTo>
                  <a:pt x="1060283" y="355988"/>
                </a:lnTo>
                <a:lnTo>
                  <a:pt x="1083377" y="351326"/>
                </a:lnTo>
                <a:lnTo>
                  <a:pt x="1102237" y="338610"/>
                </a:lnTo>
                <a:lnTo>
                  <a:pt x="1114952" y="319751"/>
                </a:lnTo>
                <a:lnTo>
                  <a:pt x="1119615" y="296656"/>
                </a:lnTo>
                <a:lnTo>
                  <a:pt x="1119615" y="59331"/>
                </a:lnTo>
                <a:lnTo>
                  <a:pt x="1114952" y="36237"/>
                </a:lnTo>
                <a:lnTo>
                  <a:pt x="1102237" y="17377"/>
                </a:lnTo>
                <a:lnTo>
                  <a:pt x="1083377" y="4662"/>
                </a:lnTo>
                <a:lnTo>
                  <a:pt x="1060283" y="0"/>
                </a:lnTo>
                <a:close/>
              </a:path>
            </a:pathLst>
          </a:custGeom>
          <a:solidFill>
            <a:srgbClr val="8FAADC"/>
          </a:solidFill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46" name="object 46"/>
          <p:cNvSpPr txBox="1"/>
          <p:nvPr/>
        </p:nvSpPr>
        <p:spPr>
          <a:xfrm>
            <a:off x="8483436" y="8109967"/>
            <a:ext cx="1318260" cy="43473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sz="2700" spc="-15" dirty="0">
                <a:latin typeface="Calibri"/>
                <a:cs typeface="Calibri"/>
              </a:rPr>
              <a:t>gegessen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10293164" y="8087701"/>
            <a:ext cx="1234440" cy="534353"/>
          </a:xfrm>
          <a:custGeom>
            <a:avLst/>
            <a:gdLst/>
            <a:ahLst/>
            <a:cxnLst/>
            <a:rect l="l" t="t" r="r" b="b"/>
            <a:pathLst>
              <a:path w="822959" h="356235">
                <a:moveTo>
                  <a:pt x="763626" y="0"/>
                </a:moveTo>
                <a:lnTo>
                  <a:pt x="59333" y="0"/>
                </a:lnTo>
                <a:lnTo>
                  <a:pt x="36238" y="4662"/>
                </a:lnTo>
                <a:lnTo>
                  <a:pt x="17378" y="17377"/>
                </a:lnTo>
                <a:lnTo>
                  <a:pt x="4662" y="36237"/>
                </a:lnTo>
                <a:lnTo>
                  <a:pt x="0" y="59331"/>
                </a:lnTo>
                <a:lnTo>
                  <a:pt x="0" y="296656"/>
                </a:lnTo>
                <a:lnTo>
                  <a:pt x="4662" y="319751"/>
                </a:lnTo>
                <a:lnTo>
                  <a:pt x="17378" y="338610"/>
                </a:lnTo>
                <a:lnTo>
                  <a:pt x="36238" y="351325"/>
                </a:lnTo>
                <a:lnTo>
                  <a:pt x="59333" y="355988"/>
                </a:lnTo>
                <a:lnTo>
                  <a:pt x="763626" y="355988"/>
                </a:lnTo>
                <a:lnTo>
                  <a:pt x="786721" y="351325"/>
                </a:lnTo>
                <a:lnTo>
                  <a:pt x="805581" y="338610"/>
                </a:lnTo>
                <a:lnTo>
                  <a:pt x="818297" y="319751"/>
                </a:lnTo>
                <a:lnTo>
                  <a:pt x="822959" y="296656"/>
                </a:lnTo>
                <a:lnTo>
                  <a:pt x="822959" y="59331"/>
                </a:lnTo>
                <a:lnTo>
                  <a:pt x="818297" y="36237"/>
                </a:lnTo>
                <a:lnTo>
                  <a:pt x="805581" y="17377"/>
                </a:lnTo>
                <a:lnTo>
                  <a:pt x="786721" y="4662"/>
                </a:lnTo>
                <a:lnTo>
                  <a:pt x="763626" y="0"/>
                </a:lnTo>
                <a:close/>
              </a:path>
            </a:pathLst>
          </a:custGeom>
          <a:solidFill>
            <a:srgbClr val="8FAADC"/>
          </a:solidFill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48" name="object 48"/>
          <p:cNvSpPr txBox="1"/>
          <p:nvPr/>
        </p:nvSpPr>
        <p:spPr>
          <a:xfrm>
            <a:off x="10476996" y="8109967"/>
            <a:ext cx="866775" cy="43473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sz="2700" spc="-15" dirty="0">
                <a:latin typeface="Calibri"/>
                <a:cs typeface="Calibri"/>
              </a:rPr>
              <a:t>&lt;eos&gt;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681437" y="8073290"/>
            <a:ext cx="1234440" cy="534353"/>
          </a:xfrm>
          <a:custGeom>
            <a:avLst/>
            <a:gdLst/>
            <a:ahLst/>
            <a:cxnLst/>
            <a:rect l="l" t="t" r="r" b="b"/>
            <a:pathLst>
              <a:path w="822960" h="356235">
                <a:moveTo>
                  <a:pt x="763627" y="0"/>
                </a:moveTo>
                <a:lnTo>
                  <a:pt x="59332" y="0"/>
                </a:lnTo>
                <a:lnTo>
                  <a:pt x="36237" y="4662"/>
                </a:lnTo>
                <a:lnTo>
                  <a:pt x="17378" y="17377"/>
                </a:lnTo>
                <a:lnTo>
                  <a:pt x="4662" y="36237"/>
                </a:lnTo>
                <a:lnTo>
                  <a:pt x="0" y="59331"/>
                </a:lnTo>
                <a:lnTo>
                  <a:pt x="0" y="296656"/>
                </a:lnTo>
                <a:lnTo>
                  <a:pt x="4662" y="319751"/>
                </a:lnTo>
                <a:lnTo>
                  <a:pt x="17378" y="338610"/>
                </a:lnTo>
                <a:lnTo>
                  <a:pt x="36237" y="351326"/>
                </a:lnTo>
                <a:lnTo>
                  <a:pt x="59332" y="355988"/>
                </a:lnTo>
                <a:lnTo>
                  <a:pt x="763627" y="355988"/>
                </a:lnTo>
                <a:lnTo>
                  <a:pt x="786722" y="351326"/>
                </a:lnTo>
                <a:lnTo>
                  <a:pt x="805581" y="338610"/>
                </a:lnTo>
                <a:lnTo>
                  <a:pt x="818297" y="319751"/>
                </a:lnTo>
                <a:lnTo>
                  <a:pt x="822959" y="296656"/>
                </a:lnTo>
                <a:lnTo>
                  <a:pt x="822959" y="59331"/>
                </a:lnTo>
                <a:lnTo>
                  <a:pt x="818297" y="36237"/>
                </a:lnTo>
                <a:lnTo>
                  <a:pt x="805581" y="17377"/>
                </a:lnTo>
                <a:lnTo>
                  <a:pt x="786722" y="4662"/>
                </a:lnTo>
                <a:lnTo>
                  <a:pt x="763627" y="0"/>
                </a:lnTo>
                <a:close/>
              </a:path>
            </a:pathLst>
          </a:custGeom>
          <a:solidFill>
            <a:srgbClr val="8FAADC"/>
          </a:solidFill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50" name="object 50"/>
          <p:cNvSpPr txBox="1"/>
          <p:nvPr/>
        </p:nvSpPr>
        <p:spPr>
          <a:xfrm>
            <a:off x="337106" y="4077462"/>
            <a:ext cx="212408" cy="43473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sz="2700" spc="-75" dirty="0">
                <a:latin typeface="Calibri"/>
                <a:cs typeface="Calibri"/>
              </a:rPr>
              <a:t>2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347020" y="4859273"/>
            <a:ext cx="212408" cy="43473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sz="2700" spc="-75" dirty="0">
                <a:latin typeface="Calibri"/>
                <a:cs typeface="Calibri"/>
              </a:rPr>
              <a:t>3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336386" y="5700521"/>
            <a:ext cx="212408" cy="43473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sz="2700" spc="-75" dirty="0">
                <a:latin typeface="Calibri"/>
                <a:cs typeface="Calibri"/>
              </a:rPr>
              <a:t>4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315839" y="7305293"/>
            <a:ext cx="212408" cy="43473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sz="2700" spc="-75" dirty="0">
                <a:latin typeface="Calibri"/>
                <a:cs typeface="Calibri"/>
              </a:rPr>
              <a:t>6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336386" y="3243833"/>
            <a:ext cx="1385888" cy="5354030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  <a:tabLst>
                <a:tab pos="557213" algn="l"/>
              </a:tabLst>
            </a:pPr>
            <a:r>
              <a:rPr sz="2700" spc="-75" dirty="0">
                <a:latin typeface="Calibri"/>
                <a:cs typeface="Calibri"/>
              </a:rPr>
              <a:t>1</a:t>
            </a:r>
            <a:r>
              <a:rPr sz="2700" dirty="0">
                <a:latin typeface="Calibri"/>
                <a:cs typeface="Calibri"/>
              </a:rPr>
              <a:t>	</a:t>
            </a:r>
            <a:r>
              <a:rPr sz="2700" spc="-15" dirty="0">
                <a:latin typeface="Calibri"/>
                <a:cs typeface="Calibri"/>
              </a:rPr>
              <a:t>&lt;sos</a:t>
            </a:r>
            <a:r>
              <a:rPr sz="3000" spc="-15" dirty="0">
                <a:latin typeface="Calibri"/>
                <a:cs typeface="Calibri"/>
              </a:rPr>
              <a:t>&gt;</a:t>
            </a:r>
            <a:endParaRPr sz="3000">
              <a:latin typeface="Calibri"/>
              <a:cs typeface="Calibri"/>
            </a:endParaRPr>
          </a:p>
          <a:p>
            <a:pPr marL="557213">
              <a:spcBef>
                <a:spcPts val="2946"/>
              </a:spcBef>
            </a:pPr>
            <a:r>
              <a:rPr sz="2700" spc="-15" dirty="0">
                <a:latin typeface="Calibri"/>
                <a:cs typeface="Calibri"/>
              </a:rPr>
              <a:t>&lt;sos</a:t>
            </a:r>
            <a:r>
              <a:rPr sz="3000" spc="-15" dirty="0">
                <a:latin typeface="Calibri"/>
                <a:cs typeface="Calibri"/>
              </a:rPr>
              <a:t>&gt;</a:t>
            </a:r>
            <a:endParaRPr sz="3000">
              <a:latin typeface="Calibri"/>
              <a:cs typeface="Calibri"/>
            </a:endParaRPr>
          </a:p>
          <a:p>
            <a:pPr marL="557213">
              <a:spcBef>
                <a:spcPts val="2483"/>
              </a:spcBef>
            </a:pPr>
            <a:r>
              <a:rPr sz="2700" spc="-15" dirty="0">
                <a:latin typeface="Calibri"/>
                <a:cs typeface="Calibri"/>
              </a:rPr>
              <a:t>&lt;sos</a:t>
            </a:r>
            <a:r>
              <a:rPr sz="3000" spc="-15" dirty="0">
                <a:latin typeface="Calibri"/>
                <a:cs typeface="Calibri"/>
              </a:rPr>
              <a:t>&gt;</a:t>
            </a:r>
            <a:endParaRPr sz="3000">
              <a:latin typeface="Calibri"/>
              <a:cs typeface="Calibri"/>
            </a:endParaRPr>
          </a:p>
          <a:p>
            <a:pPr marL="557213">
              <a:spcBef>
                <a:spcPts val="2955"/>
              </a:spcBef>
            </a:pPr>
            <a:r>
              <a:rPr sz="2700" spc="-15" dirty="0">
                <a:latin typeface="Calibri"/>
                <a:cs typeface="Calibri"/>
              </a:rPr>
              <a:t>&lt;sos</a:t>
            </a:r>
            <a:r>
              <a:rPr sz="3000" spc="-15" dirty="0">
                <a:latin typeface="Calibri"/>
                <a:cs typeface="Calibri"/>
              </a:rPr>
              <a:t>&gt;</a:t>
            </a:r>
            <a:endParaRPr sz="3000">
              <a:latin typeface="Calibri"/>
              <a:cs typeface="Calibri"/>
            </a:endParaRPr>
          </a:p>
          <a:p>
            <a:pPr marL="19050">
              <a:spcBef>
                <a:spcPts val="2453"/>
              </a:spcBef>
              <a:tabLst>
                <a:tab pos="557213" algn="l"/>
              </a:tabLst>
            </a:pPr>
            <a:r>
              <a:rPr sz="4050" spc="-113" baseline="1543" dirty="0">
                <a:latin typeface="Calibri"/>
                <a:cs typeface="Calibri"/>
              </a:rPr>
              <a:t>5</a:t>
            </a:r>
            <a:r>
              <a:rPr sz="4050" baseline="1543" dirty="0">
                <a:latin typeface="Calibri"/>
                <a:cs typeface="Calibri"/>
              </a:rPr>
              <a:t>	</a:t>
            </a:r>
            <a:r>
              <a:rPr sz="2700" spc="-15" dirty="0">
                <a:latin typeface="Calibri"/>
                <a:cs typeface="Calibri"/>
              </a:rPr>
              <a:t>&lt;sos</a:t>
            </a:r>
            <a:r>
              <a:rPr sz="3000" spc="-15" dirty="0">
                <a:latin typeface="Calibri"/>
                <a:cs typeface="Calibri"/>
              </a:rPr>
              <a:t>&gt;</a:t>
            </a:r>
            <a:endParaRPr sz="3000">
              <a:latin typeface="Calibri"/>
              <a:cs typeface="Calibri"/>
            </a:endParaRPr>
          </a:p>
          <a:p>
            <a:pPr marL="557213">
              <a:spcBef>
                <a:spcPts val="2946"/>
              </a:spcBef>
            </a:pPr>
            <a:r>
              <a:rPr sz="2700" spc="-15" dirty="0">
                <a:latin typeface="Calibri"/>
                <a:cs typeface="Calibri"/>
              </a:rPr>
              <a:t>&lt;sos</a:t>
            </a:r>
            <a:r>
              <a:rPr sz="3000" spc="-15" dirty="0">
                <a:latin typeface="Calibri"/>
                <a:cs typeface="Calibri"/>
              </a:rPr>
              <a:t>&gt;</a:t>
            </a:r>
            <a:endParaRPr sz="3000">
              <a:latin typeface="Calibri"/>
              <a:cs typeface="Calibri"/>
            </a:endParaRPr>
          </a:p>
          <a:p>
            <a:pPr marL="29528">
              <a:spcBef>
                <a:spcPts val="2633"/>
              </a:spcBef>
              <a:tabLst>
                <a:tab pos="557213" algn="l"/>
              </a:tabLst>
            </a:pPr>
            <a:r>
              <a:rPr sz="2700" spc="-75" dirty="0">
                <a:latin typeface="Calibri"/>
                <a:cs typeface="Calibri"/>
              </a:rPr>
              <a:t>7</a:t>
            </a:r>
            <a:r>
              <a:rPr sz="2700" dirty="0">
                <a:latin typeface="Calibri"/>
                <a:cs typeface="Calibri"/>
              </a:rPr>
              <a:t>	</a:t>
            </a:r>
            <a:r>
              <a:rPr sz="2700" spc="-15" dirty="0">
                <a:latin typeface="Calibri"/>
                <a:cs typeface="Calibri"/>
              </a:rPr>
              <a:t>&lt;sos</a:t>
            </a:r>
            <a:r>
              <a:rPr sz="3000" spc="-15" dirty="0">
                <a:latin typeface="Calibri"/>
                <a:cs typeface="Calibri"/>
              </a:rPr>
              <a:t>&gt;</a:t>
            </a:r>
            <a:endParaRPr sz="3000">
              <a:latin typeface="Calibri"/>
              <a:cs typeface="Calibri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5861186" y="1808226"/>
            <a:ext cx="7348538" cy="480901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sz="3000" dirty="0">
                <a:solidFill>
                  <a:srgbClr val="FF0000"/>
                </a:solidFill>
                <a:latin typeface="Calibri"/>
                <a:cs typeface="Calibri"/>
              </a:rPr>
              <a:t>Decoding</a:t>
            </a:r>
            <a:r>
              <a:rPr sz="3000" spc="113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FF0000"/>
                </a:solidFill>
                <a:latin typeface="Calibri"/>
                <a:cs typeface="Calibri"/>
              </a:rPr>
              <a:t>step</a:t>
            </a:r>
            <a:r>
              <a:rPr sz="3000" spc="13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FF0000"/>
                </a:solidFill>
                <a:latin typeface="Calibri"/>
                <a:cs typeface="Calibri"/>
              </a:rPr>
              <a:t>by</a:t>
            </a:r>
            <a:r>
              <a:rPr sz="3000" spc="13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FF0000"/>
                </a:solidFill>
                <a:latin typeface="Calibri"/>
                <a:cs typeface="Calibri"/>
              </a:rPr>
              <a:t>step</a:t>
            </a:r>
            <a:r>
              <a:rPr sz="3000" spc="13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FF0000"/>
                </a:solidFill>
                <a:latin typeface="Calibri"/>
                <a:cs typeface="Calibri"/>
              </a:rPr>
              <a:t>(using</a:t>
            </a:r>
            <a:r>
              <a:rPr sz="3000" spc="13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FF0000"/>
                </a:solidFill>
                <a:latin typeface="Calibri"/>
                <a:cs typeface="Calibri"/>
              </a:rPr>
              <a:t>Teacher</a:t>
            </a:r>
            <a:r>
              <a:rPr sz="3000" spc="13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000" spc="-15" dirty="0">
                <a:solidFill>
                  <a:srgbClr val="FF0000"/>
                </a:solidFill>
                <a:latin typeface="Calibri"/>
                <a:cs typeface="Calibri"/>
              </a:rPr>
              <a:t>Forcing)</a:t>
            </a:r>
            <a:endParaRPr sz="3000">
              <a:latin typeface="Calibri"/>
              <a:cs typeface="Calibri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2219978" y="3239602"/>
            <a:ext cx="1234440" cy="534353"/>
          </a:xfrm>
          <a:custGeom>
            <a:avLst/>
            <a:gdLst/>
            <a:ahLst/>
            <a:cxnLst/>
            <a:rect l="l" t="t" r="r" b="b"/>
            <a:pathLst>
              <a:path w="822960" h="356235">
                <a:moveTo>
                  <a:pt x="763628" y="0"/>
                </a:moveTo>
                <a:lnTo>
                  <a:pt x="59333" y="0"/>
                </a:lnTo>
                <a:lnTo>
                  <a:pt x="36238" y="4662"/>
                </a:lnTo>
                <a:lnTo>
                  <a:pt x="17378" y="17378"/>
                </a:lnTo>
                <a:lnTo>
                  <a:pt x="4662" y="36237"/>
                </a:lnTo>
                <a:lnTo>
                  <a:pt x="0" y="59331"/>
                </a:lnTo>
                <a:lnTo>
                  <a:pt x="0" y="296656"/>
                </a:lnTo>
                <a:lnTo>
                  <a:pt x="4662" y="319751"/>
                </a:lnTo>
                <a:lnTo>
                  <a:pt x="17378" y="338610"/>
                </a:lnTo>
                <a:lnTo>
                  <a:pt x="36238" y="351326"/>
                </a:lnTo>
                <a:lnTo>
                  <a:pt x="59333" y="355988"/>
                </a:lnTo>
                <a:lnTo>
                  <a:pt x="763628" y="355988"/>
                </a:lnTo>
                <a:lnTo>
                  <a:pt x="786722" y="351326"/>
                </a:lnTo>
                <a:lnTo>
                  <a:pt x="805582" y="338610"/>
                </a:lnTo>
                <a:lnTo>
                  <a:pt x="818297" y="319751"/>
                </a:lnTo>
                <a:lnTo>
                  <a:pt x="822960" y="296656"/>
                </a:lnTo>
                <a:lnTo>
                  <a:pt x="822960" y="59331"/>
                </a:lnTo>
                <a:lnTo>
                  <a:pt x="818297" y="36237"/>
                </a:lnTo>
                <a:lnTo>
                  <a:pt x="805582" y="17378"/>
                </a:lnTo>
                <a:lnTo>
                  <a:pt x="786722" y="4662"/>
                </a:lnTo>
                <a:lnTo>
                  <a:pt x="763628" y="0"/>
                </a:lnTo>
                <a:close/>
              </a:path>
            </a:pathLst>
          </a:custGeom>
          <a:solidFill>
            <a:srgbClr val="AFABAB"/>
          </a:solidFill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57" name="object 57"/>
          <p:cNvSpPr txBox="1"/>
          <p:nvPr/>
        </p:nvSpPr>
        <p:spPr>
          <a:xfrm>
            <a:off x="2364157" y="3263646"/>
            <a:ext cx="143828" cy="43473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sz="2700" spc="-75" dirty="0">
                <a:latin typeface="Calibri"/>
                <a:cs typeface="Calibri"/>
              </a:rPr>
              <a:t>-</a:t>
            </a:r>
            <a:endParaRPr sz="2700">
              <a:latin typeface="Calibri"/>
              <a:cs typeface="Calibri"/>
            </a:endParaRPr>
          </a:p>
        </p:txBody>
      </p:sp>
      <p:pic>
        <p:nvPicPr>
          <p:cNvPr id="58" name="object 5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578608" y="3287267"/>
            <a:ext cx="516636" cy="512063"/>
          </a:xfrm>
          <a:prstGeom prst="rect">
            <a:avLst/>
          </a:prstGeom>
        </p:spPr>
      </p:pic>
      <p:sp>
        <p:nvSpPr>
          <p:cNvPr id="59" name="object 59"/>
          <p:cNvSpPr/>
          <p:nvPr/>
        </p:nvSpPr>
        <p:spPr>
          <a:xfrm>
            <a:off x="3704895" y="3268157"/>
            <a:ext cx="1234440" cy="534353"/>
          </a:xfrm>
          <a:custGeom>
            <a:avLst/>
            <a:gdLst/>
            <a:ahLst/>
            <a:cxnLst/>
            <a:rect l="l" t="t" r="r" b="b"/>
            <a:pathLst>
              <a:path w="822960" h="356235">
                <a:moveTo>
                  <a:pt x="763626" y="0"/>
                </a:moveTo>
                <a:lnTo>
                  <a:pt x="59331" y="0"/>
                </a:lnTo>
                <a:lnTo>
                  <a:pt x="36237" y="4662"/>
                </a:lnTo>
                <a:lnTo>
                  <a:pt x="17377" y="17378"/>
                </a:lnTo>
                <a:lnTo>
                  <a:pt x="4662" y="36238"/>
                </a:lnTo>
                <a:lnTo>
                  <a:pt x="0" y="59333"/>
                </a:lnTo>
                <a:lnTo>
                  <a:pt x="0" y="296656"/>
                </a:lnTo>
                <a:lnTo>
                  <a:pt x="4662" y="319751"/>
                </a:lnTo>
                <a:lnTo>
                  <a:pt x="17377" y="338611"/>
                </a:lnTo>
                <a:lnTo>
                  <a:pt x="36237" y="351327"/>
                </a:lnTo>
                <a:lnTo>
                  <a:pt x="59331" y="355989"/>
                </a:lnTo>
                <a:lnTo>
                  <a:pt x="763626" y="355989"/>
                </a:lnTo>
                <a:lnTo>
                  <a:pt x="786721" y="351327"/>
                </a:lnTo>
                <a:lnTo>
                  <a:pt x="805581" y="338611"/>
                </a:lnTo>
                <a:lnTo>
                  <a:pt x="818297" y="319751"/>
                </a:lnTo>
                <a:lnTo>
                  <a:pt x="822959" y="296656"/>
                </a:lnTo>
                <a:lnTo>
                  <a:pt x="822959" y="59333"/>
                </a:lnTo>
                <a:lnTo>
                  <a:pt x="818297" y="36238"/>
                </a:lnTo>
                <a:lnTo>
                  <a:pt x="805581" y="17378"/>
                </a:lnTo>
                <a:lnTo>
                  <a:pt x="786721" y="4662"/>
                </a:lnTo>
                <a:lnTo>
                  <a:pt x="763626" y="0"/>
                </a:lnTo>
                <a:close/>
              </a:path>
            </a:pathLst>
          </a:custGeom>
          <a:solidFill>
            <a:srgbClr val="AFABAB"/>
          </a:solidFill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60" name="object 60"/>
          <p:cNvSpPr txBox="1"/>
          <p:nvPr/>
        </p:nvSpPr>
        <p:spPr>
          <a:xfrm>
            <a:off x="3849071" y="3291078"/>
            <a:ext cx="143828" cy="43473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sz="2700" spc="-75" dirty="0">
                <a:latin typeface="Calibri"/>
                <a:cs typeface="Calibri"/>
              </a:rPr>
              <a:t>-</a:t>
            </a:r>
            <a:endParaRPr sz="2700">
              <a:latin typeface="Calibri"/>
              <a:cs typeface="Calibri"/>
            </a:endParaRPr>
          </a:p>
        </p:txBody>
      </p:sp>
      <p:pic>
        <p:nvPicPr>
          <p:cNvPr id="61" name="object 6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064508" y="3314701"/>
            <a:ext cx="516636" cy="512063"/>
          </a:xfrm>
          <a:prstGeom prst="rect">
            <a:avLst/>
          </a:prstGeom>
        </p:spPr>
      </p:pic>
      <p:sp>
        <p:nvSpPr>
          <p:cNvPr id="62" name="object 62"/>
          <p:cNvSpPr/>
          <p:nvPr/>
        </p:nvSpPr>
        <p:spPr>
          <a:xfrm>
            <a:off x="5246829" y="3256241"/>
            <a:ext cx="1234440" cy="534353"/>
          </a:xfrm>
          <a:custGeom>
            <a:avLst/>
            <a:gdLst/>
            <a:ahLst/>
            <a:cxnLst/>
            <a:rect l="l" t="t" r="r" b="b"/>
            <a:pathLst>
              <a:path w="822960" h="356235">
                <a:moveTo>
                  <a:pt x="763626" y="0"/>
                </a:moveTo>
                <a:lnTo>
                  <a:pt x="59331" y="0"/>
                </a:lnTo>
                <a:lnTo>
                  <a:pt x="36237" y="4662"/>
                </a:lnTo>
                <a:lnTo>
                  <a:pt x="17377" y="17377"/>
                </a:lnTo>
                <a:lnTo>
                  <a:pt x="4662" y="36237"/>
                </a:lnTo>
                <a:lnTo>
                  <a:pt x="0" y="59331"/>
                </a:lnTo>
                <a:lnTo>
                  <a:pt x="0" y="296655"/>
                </a:lnTo>
                <a:lnTo>
                  <a:pt x="4662" y="319750"/>
                </a:lnTo>
                <a:lnTo>
                  <a:pt x="17377" y="338610"/>
                </a:lnTo>
                <a:lnTo>
                  <a:pt x="36237" y="351325"/>
                </a:lnTo>
                <a:lnTo>
                  <a:pt x="59331" y="355988"/>
                </a:lnTo>
                <a:lnTo>
                  <a:pt x="763626" y="355988"/>
                </a:lnTo>
                <a:lnTo>
                  <a:pt x="786721" y="351325"/>
                </a:lnTo>
                <a:lnTo>
                  <a:pt x="805581" y="338610"/>
                </a:lnTo>
                <a:lnTo>
                  <a:pt x="818297" y="319750"/>
                </a:lnTo>
                <a:lnTo>
                  <a:pt x="822960" y="296655"/>
                </a:lnTo>
                <a:lnTo>
                  <a:pt x="822960" y="59331"/>
                </a:lnTo>
                <a:lnTo>
                  <a:pt x="818297" y="36237"/>
                </a:lnTo>
                <a:lnTo>
                  <a:pt x="805581" y="17377"/>
                </a:lnTo>
                <a:lnTo>
                  <a:pt x="786721" y="4662"/>
                </a:lnTo>
                <a:lnTo>
                  <a:pt x="763626" y="0"/>
                </a:lnTo>
                <a:close/>
              </a:path>
            </a:pathLst>
          </a:custGeom>
          <a:solidFill>
            <a:srgbClr val="AFABAB"/>
          </a:solidFill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63" name="object 63"/>
          <p:cNvSpPr txBox="1"/>
          <p:nvPr/>
        </p:nvSpPr>
        <p:spPr>
          <a:xfrm>
            <a:off x="5391005" y="3277362"/>
            <a:ext cx="143828" cy="43473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sz="2700" spc="-75" dirty="0">
                <a:latin typeface="Calibri"/>
                <a:cs typeface="Calibri"/>
              </a:rPr>
              <a:t>-</a:t>
            </a:r>
            <a:endParaRPr sz="2700">
              <a:latin typeface="Calibri"/>
              <a:cs typeface="Calibri"/>
            </a:endParaRPr>
          </a:p>
        </p:txBody>
      </p:sp>
      <p:pic>
        <p:nvPicPr>
          <p:cNvPr id="64" name="object 6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605271" y="3300983"/>
            <a:ext cx="516636" cy="516636"/>
          </a:xfrm>
          <a:prstGeom prst="rect">
            <a:avLst/>
          </a:prstGeom>
        </p:spPr>
      </p:pic>
      <p:sp>
        <p:nvSpPr>
          <p:cNvPr id="65" name="object 65"/>
          <p:cNvSpPr/>
          <p:nvPr/>
        </p:nvSpPr>
        <p:spPr>
          <a:xfrm>
            <a:off x="6731744" y="3269237"/>
            <a:ext cx="1234440" cy="534353"/>
          </a:xfrm>
          <a:custGeom>
            <a:avLst/>
            <a:gdLst/>
            <a:ahLst/>
            <a:cxnLst/>
            <a:rect l="l" t="t" r="r" b="b"/>
            <a:pathLst>
              <a:path w="822960" h="356235">
                <a:moveTo>
                  <a:pt x="763628" y="0"/>
                </a:moveTo>
                <a:lnTo>
                  <a:pt x="59333" y="0"/>
                </a:lnTo>
                <a:lnTo>
                  <a:pt x="36238" y="4662"/>
                </a:lnTo>
                <a:lnTo>
                  <a:pt x="17378" y="17377"/>
                </a:lnTo>
                <a:lnTo>
                  <a:pt x="4662" y="36237"/>
                </a:lnTo>
                <a:lnTo>
                  <a:pt x="0" y="59331"/>
                </a:lnTo>
                <a:lnTo>
                  <a:pt x="0" y="296655"/>
                </a:lnTo>
                <a:lnTo>
                  <a:pt x="4662" y="319750"/>
                </a:lnTo>
                <a:lnTo>
                  <a:pt x="17378" y="338610"/>
                </a:lnTo>
                <a:lnTo>
                  <a:pt x="36238" y="351325"/>
                </a:lnTo>
                <a:lnTo>
                  <a:pt x="59333" y="355988"/>
                </a:lnTo>
                <a:lnTo>
                  <a:pt x="763628" y="355988"/>
                </a:lnTo>
                <a:lnTo>
                  <a:pt x="786722" y="351325"/>
                </a:lnTo>
                <a:lnTo>
                  <a:pt x="805582" y="338610"/>
                </a:lnTo>
                <a:lnTo>
                  <a:pt x="818297" y="319750"/>
                </a:lnTo>
                <a:lnTo>
                  <a:pt x="822959" y="296655"/>
                </a:lnTo>
                <a:lnTo>
                  <a:pt x="822959" y="59331"/>
                </a:lnTo>
                <a:lnTo>
                  <a:pt x="818297" y="36237"/>
                </a:lnTo>
                <a:lnTo>
                  <a:pt x="805582" y="17377"/>
                </a:lnTo>
                <a:lnTo>
                  <a:pt x="786722" y="4662"/>
                </a:lnTo>
                <a:lnTo>
                  <a:pt x="763628" y="0"/>
                </a:lnTo>
                <a:close/>
              </a:path>
            </a:pathLst>
          </a:custGeom>
          <a:solidFill>
            <a:srgbClr val="AFABAB"/>
          </a:solidFill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66" name="object 66"/>
          <p:cNvSpPr txBox="1"/>
          <p:nvPr/>
        </p:nvSpPr>
        <p:spPr>
          <a:xfrm>
            <a:off x="6875923" y="3291078"/>
            <a:ext cx="143828" cy="43473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sz="2700" spc="-75" dirty="0">
                <a:latin typeface="Calibri"/>
                <a:cs typeface="Calibri"/>
              </a:rPr>
              <a:t>-</a:t>
            </a:r>
            <a:endParaRPr sz="2700">
              <a:latin typeface="Calibri"/>
              <a:cs typeface="Calibri"/>
            </a:endParaRPr>
          </a:p>
        </p:txBody>
      </p:sp>
      <p:pic>
        <p:nvPicPr>
          <p:cNvPr id="67" name="object 6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091171" y="3314700"/>
            <a:ext cx="516636" cy="516636"/>
          </a:xfrm>
          <a:prstGeom prst="rect">
            <a:avLst/>
          </a:prstGeom>
        </p:spPr>
      </p:pic>
      <p:sp>
        <p:nvSpPr>
          <p:cNvPr id="68" name="object 68"/>
          <p:cNvSpPr/>
          <p:nvPr/>
        </p:nvSpPr>
        <p:spPr>
          <a:xfrm>
            <a:off x="8387216" y="3286115"/>
            <a:ext cx="1578293" cy="534353"/>
          </a:xfrm>
          <a:custGeom>
            <a:avLst/>
            <a:gdLst/>
            <a:ahLst/>
            <a:cxnLst/>
            <a:rect l="l" t="t" r="r" b="b"/>
            <a:pathLst>
              <a:path w="1052195" h="356235">
                <a:moveTo>
                  <a:pt x="992513" y="0"/>
                </a:moveTo>
                <a:lnTo>
                  <a:pt x="59333" y="0"/>
                </a:lnTo>
                <a:lnTo>
                  <a:pt x="36238" y="4662"/>
                </a:lnTo>
                <a:lnTo>
                  <a:pt x="17378" y="17378"/>
                </a:lnTo>
                <a:lnTo>
                  <a:pt x="4662" y="36238"/>
                </a:lnTo>
                <a:lnTo>
                  <a:pt x="0" y="59333"/>
                </a:lnTo>
                <a:lnTo>
                  <a:pt x="0" y="296655"/>
                </a:lnTo>
                <a:lnTo>
                  <a:pt x="4662" y="319751"/>
                </a:lnTo>
                <a:lnTo>
                  <a:pt x="17378" y="338611"/>
                </a:lnTo>
                <a:lnTo>
                  <a:pt x="36238" y="351327"/>
                </a:lnTo>
                <a:lnTo>
                  <a:pt x="59333" y="355989"/>
                </a:lnTo>
                <a:lnTo>
                  <a:pt x="992513" y="355989"/>
                </a:lnTo>
                <a:lnTo>
                  <a:pt x="1015608" y="351327"/>
                </a:lnTo>
                <a:lnTo>
                  <a:pt x="1034468" y="338611"/>
                </a:lnTo>
                <a:lnTo>
                  <a:pt x="1047184" y="319751"/>
                </a:lnTo>
                <a:lnTo>
                  <a:pt x="1051847" y="296655"/>
                </a:lnTo>
                <a:lnTo>
                  <a:pt x="1051847" y="59333"/>
                </a:lnTo>
                <a:lnTo>
                  <a:pt x="1047184" y="36238"/>
                </a:lnTo>
                <a:lnTo>
                  <a:pt x="1034468" y="17378"/>
                </a:lnTo>
                <a:lnTo>
                  <a:pt x="1015608" y="4662"/>
                </a:lnTo>
                <a:lnTo>
                  <a:pt x="992513" y="0"/>
                </a:lnTo>
                <a:close/>
              </a:path>
            </a:pathLst>
          </a:custGeom>
          <a:solidFill>
            <a:srgbClr val="AFABAB"/>
          </a:solidFill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69" name="object 69"/>
          <p:cNvSpPr txBox="1"/>
          <p:nvPr/>
        </p:nvSpPr>
        <p:spPr>
          <a:xfrm>
            <a:off x="8531392" y="3309366"/>
            <a:ext cx="143828" cy="43473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sz="2700" spc="-75" dirty="0">
                <a:latin typeface="Calibri"/>
                <a:cs typeface="Calibri"/>
              </a:rPr>
              <a:t>-</a:t>
            </a:r>
            <a:endParaRPr sz="2700">
              <a:latin typeface="Calibri"/>
              <a:cs typeface="Calibri"/>
            </a:endParaRPr>
          </a:p>
        </p:txBody>
      </p:sp>
      <p:pic>
        <p:nvPicPr>
          <p:cNvPr id="70" name="object 7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846819" y="3332989"/>
            <a:ext cx="658368" cy="512063"/>
          </a:xfrm>
          <a:prstGeom prst="rect">
            <a:avLst/>
          </a:prstGeom>
        </p:spPr>
      </p:pic>
      <p:sp>
        <p:nvSpPr>
          <p:cNvPr id="71" name="object 71"/>
          <p:cNvSpPr/>
          <p:nvPr/>
        </p:nvSpPr>
        <p:spPr>
          <a:xfrm>
            <a:off x="10263987" y="3268157"/>
            <a:ext cx="1234440" cy="534353"/>
          </a:xfrm>
          <a:custGeom>
            <a:avLst/>
            <a:gdLst/>
            <a:ahLst/>
            <a:cxnLst/>
            <a:rect l="l" t="t" r="r" b="b"/>
            <a:pathLst>
              <a:path w="822959" h="356235">
                <a:moveTo>
                  <a:pt x="763628" y="0"/>
                </a:moveTo>
                <a:lnTo>
                  <a:pt x="59333" y="0"/>
                </a:lnTo>
                <a:lnTo>
                  <a:pt x="36238" y="4662"/>
                </a:lnTo>
                <a:lnTo>
                  <a:pt x="17378" y="17378"/>
                </a:lnTo>
                <a:lnTo>
                  <a:pt x="4662" y="36238"/>
                </a:lnTo>
                <a:lnTo>
                  <a:pt x="0" y="59333"/>
                </a:lnTo>
                <a:lnTo>
                  <a:pt x="0" y="296656"/>
                </a:lnTo>
                <a:lnTo>
                  <a:pt x="4662" y="319751"/>
                </a:lnTo>
                <a:lnTo>
                  <a:pt x="17378" y="338611"/>
                </a:lnTo>
                <a:lnTo>
                  <a:pt x="36238" y="351327"/>
                </a:lnTo>
                <a:lnTo>
                  <a:pt x="59333" y="355989"/>
                </a:lnTo>
                <a:lnTo>
                  <a:pt x="763628" y="355989"/>
                </a:lnTo>
                <a:lnTo>
                  <a:pt x="786722" y="351327"/>
                </a:lnTo>
                <a:lnTo>
                  <a:pt x="805582" y="338611"/>
                </a:lnTo>
                <a:lnTo>
                  <a:pt x="818297" y="319751"/>
                </a:lnTo>
                <a:lnTo>
                  <a:pt x="822959" y="296656"/>
                </a:lnTo>
                <a:lnTo>
                  <a:pt x="822959" y="59333"/>
                </a:lnTo>
                <a:lnTo>
                  <a:pt x="818297" y="36238"/>
                </a:lnTo>
                <a:lnTo>
                  <a:pt x="805582" y="17378"/>
                </a:lnTo>
                <a:lnTo>
                  <a:pt x="786722" y="4662"/>
                </a:lnTo>
                <a:lnTo>
                  <a:pt x="763628" y="0"/>
                </a:lnTo>
                <a:close/>
              </a:path>
            </a:pathLst>
          </a:custGeom>
          <a:solidFill>
            <a:srgbClr val="AFABAB"/>
          </a:solidFill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72" name="object 72"/>
          <p:cNvSpPr txBox="1"/>
          <p:nvPr/>
        </p:nvSpPr>
        <p:spPr>
          <a:xfrm>
            <a:off x="10408166" y="3291078"/>
            <a:ext cx="143828" cy="43473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sz="2700" spc="-75" dirty="0">
                <a:latin typeface="Calibri"/>
                <a:cs typeface="Calibri"/>
              </a:rPr>
              <a:t>-</a:t>
            </a:r>
            <a:endParaRPr sz="2700">
              <a:latin typeface="Calibri"/>
              <a:cs typeface="Calibri"/>
            </a:endParaRPr>
          </a:p>
        </p:txBody>
      </p:sp>
      <p:pic>
        <p:nvPicPr>
          <p:cNvPr id="73" name="object 73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0625329" y="3314701"/>
            <a:ext cx="512063" cy="512063"/>
          </a:xfrm>
          <a:prstGeom prst="rect">
            <a:avLst/>
          </a:prstGeom>
        </p:spPr>
      </p:pic>
      <p:sp>
        <p:nvSpPr>
          <p:cNvPr id="74" name="object 74"/>
          <p:cNvSpPr/>
          <p:nvPr/>
        </p:nvSpPr>
        <p:spPr>
          <a:xfrm>
            <a:off x="3704895" y="4091153"/>
            <a:ext cx="1234440" cy="534353"/>
          </a:xfrm>
          <a:custGeom>
            <a:avLst/>
            <a:gdLst/>
            <a:ahLst/>
            <a:cxnLst/>
            <a:rect l="l" t="t" r="r" b="b"/>
            <a:pathLst>
              <a:path w="822960" h="356235">
                <a:moveTo>
                  <a:pt x="763626" y="0"/>
                </a:moveTo>
                <a:lnTo>
                  <a:pt x="59331" y="0"/>
                </a:lnTo>
                <a:lnTo>
                  <a:pt x="36237" y="4662"/>
                </a:lnTo>
                <a:lnTo>
                  <a:pt x="17377" y="17378"/>
                </a:lnTo>
                <a:lnTo>
                  <a:pt x="4662" y="36238"/>
                </a:lnTo>
                <a:lnTo>
                  <a:pt x="0" y="59333"/>
                </a:lnTo>
                <a:lnTo>
                  <a:pt x="0" y="296656"/>
                </a:lnTo>
                <a:lnTo>
                  <a:pt x="4662" y="319751"/>
                </a:lnTo>
                <a:lnTo>
                  <a:pt x="17377" y="338611"/>
                </a:lnTo>
                <a:lnTo>
                  <a:pt x="36237" y="351327"/>
                </a:lnTo>
                <a:lnTo>
                  <a:pt x="59331" y="355989"/>
                </a:lnTo>
                <a:lnTo>
                  <a:pt x="763626" y="355989"/>
                </a:lnTo>
                <a:lnTo>
                  <a:pt x="786721" y="351327"/>
                </a:lnTo>
                <a:lnTo>
                  <a:pt x="805581" y="338611"/>
                </a:lnTo>
                <a:lnTo>
                  <a:pt x="818297" y="319751"/>
                </a:lnTo>
                <a:lnTo>
                  <a:pt x="822959" y="296656"/>
                </a:lnTo>
                <a:lnTo>
                  <a:pt x="822959" y="59333"/>
                </a:lnTo>
                <a:lnTo>
                  <a:pt x="818297" y="36238"/>
                </a:lnTo>
                <a:lnTo>
                  <a:pt x="805581" y="17378"/>
                </a:lnTo>
                <a:lnTo>
                  <a:pt x="786721" y="4662"/>
                </a:lnTo>
                <a:lnTo>
                  <a:pt x="763626" y="0"/>
                </a:lnTo>
                <a:close/>
              </a:path>
            </a:pathLst>
          </a:custGeom>
          <a:solidFill>
            <a:srgbClr val="AFABAB"/>
          </a:solidFill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75" name="object 75"/>
          <p:cNvSpPr txBox="1"/>
          <p:nvPr/>
        </p:nvSpPr>
        <p:spPr>
          <a:xfrm>
            <a:off x="3849071" y="4114037"/>
            <a:ext cx="143828" cy="43473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sz="2700" spc="-75" dirty="0">
                <a:latin typeface="Calibri"/>
                <a:cs typeface="Calibri"/>
              </a:rPr>
              <a:t>-</a:t>
            </a:r>
            <a:endParaRPr sz="2700">
              <a:latin typeface="Calibri"/>
              <a:cs typeface="Calibri"/>
            </a:endParaRPr>
          </a:p>
        </p:txBody>
      </p:sp>
      <p:pic>
        <p:nvPicPr>
          <p:cNvPr id="76" name="object 76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4064508" y="4137659"/>
            <a:ext cx="516636" cy="512063"/>
          </a:xfrm>
          <a:prstGeom prst="rect">
            <a:avLst/>
          </a:prstGeom>
        </p:spPr>
      </p:pic>
      <p:sp>
        <p:nvSpPr>
          <p:cNvPr id="77" name="object 77"/>
          <p:cNvSpPr/>
          <p:nvPr/>
        </p:nvSpPr>
        <p:spPr>
          <a:xfrm>
            <a:off x="5246829" y="4079236"/>
            <a:ext cx="1234440" cy="534353"/>
          </a:xfrm>
          <a:custGeom>
            <a:avLst/>
            <a:gdLst/>
            <a:ahLst/>
            <a:cxnLst/>
            <a:rect l="l" t="t" r="r" b="b"/>
            <a:pathLst>
              <a:path w="822960" h="356235">
                <a:moveTo>
                  <a:pt x="763626" y="0"/>
                </a:moveTo>
                <a:lnTo>
                  <a:pt x="59331" y="0"/>
                </a:lnTo>
                <a:lnTo>
                  <a:pt x="36237" y="4662"/>
                </a:lnTo>
                <a:lnTo>
                  <a:pt x="17377" y="17378"/>
                </a:lnTo>
                <a:lnTo>
                  <a:pt x="4662" y="36238"/>
                </a:lnTo>
                <a:lnTo>
                  <a:pt x="0" y="59333"/>
                </a:lnTo>
                <a:lnTo>
                  <a:pt x="0" y="296656"/>
                </a:lnTo>
                <a:lnTo>
                  <a:pt x="4662" y="319751"/>
                </a:lnTo>
                <a:lnTo>
                  <a:pt x="17377" y="338611"/>
                </a:lnTo>
                <a:lnTo>
                  <a:pt x="36237" y="351327"/>
                </a:lnTo>
                <a:lnTo>
                  <a:pt x="59331" y="355989"/>
                </a:lnTo>
                <a:lnTo>
                  <a:pt x="763626" y="355989"/>
                </a:lnTo>
                <a:lnTo>
                  <a:pt x="786721" y="351327"/>
                </a:lnTo>
                <a:lnTo>
                  <a:pt x="805581" y="338611"/>
                </a:lnTo>
                <a:lnTo>
                  <a:pt x="818297" y="319751"/>
                </a:lnTo>
                <a:lnTo>
                  <a:pt x="822960" y="296656"/>
                </a:lnTo>
                <a:lnTo>
                  <a:pt x="822960" y="59333"/>
                </a:lnTo>
                <a:lnTo>
                  <a:pt x="818297" y="36238"/>
                </a:lnTo>
                <a:lnTo>
                  <a:pt x="805581" y="17378"/>
                </a:lnTo>
                <a:lnTo>
                  <a:pt x="786721" y="4662"/>
                </a:lnTo>
                <a:lnTo>
                  <a:pt x="763626" y="0"/>
                </a:lnTo>
                <a:close/>
              </a:path>
            </a:pathLst>
          </a:custGeom>
          <a:solidFill>
            <a:srgbClr val="AFABAB"/>
          </a:solidFill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78" name="object 78"/>
          <p:cNvSpPr txBox="1"/>
          <p:nvPr/>
        </p:nvSpPr>
        <p:spPr>
          <a:xfrm>
            <a:off x="5391005" y="4100321"/>
            <a:ext cx="143828" cy="43473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sz="2700" spc="-75" dirty="0">
                <a:latin typeface="Calibri"/>
                <a:cs typeface="Calibri"/>
              </a:rPr>
              <a:t>-</a:t>
            </a:r>
            <a:endParaRPr sz="2700">
              <a:latin typeface="Calibri"/>
              <a:cs typeface="Calibri"/>
            </a:endParaRPr>
          </a:p>
        </p:txBody>
      </p:sp>
      <p:pic>
        <p:nvPicPr>
          <p:cNvPr id="79" name="object 79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5605271" y="4123943"/>
            <a:ext cx="516636" cy="516636"/>
          </a:xfrm>
          <a:prstGeom prst="rect">
            <a:avLst/>
          </a:prstGeom>
        </p:spPr>
      </p:pic>
      <p:sp>
        <p:nvSpPr>
          <p:cNvPr id="80" name="object 80"/>
          <p:cNvSpPr/>
          <p:nvPr/>
        </p:nvSpPr>
        <p:spPr>
          <a:xfrm>
            <a:off x="6731744" y="4092232"/>
            <a:ext cx="1234440" cy="534353"/>
          </a:xfrm>
          <a:custGeom>
            <a:avLst/>
            <a:gdLst/>
            <a:ahLst/>
            <a:cxnLst/>
            <a:rect l="l" t="t" r="r" b="b"/>
            <a:pathLst>
              <a:path w="822960" h="356235">
                <a:moveTo>
                  <a:pt x="763628" y="0"/>
                </a:moveTo>
                <a:lnTo>
                  <a:pt x="59333" y="0"/>
                </a:lnTo>
                <a:lnTo>
                  <a:pt x="36238" y="4662"/>
                </a:lnTo>
                <a:lnTo>
                  <a:pt x="17378" y="17378"/>
                </a:lnTo>
                <a:lnTo>
                  <a:pt x="4662" y="36238"/>
                </a:lnTo>
                <a:lnTo>
                  <a:pt x="0" y="59333"/>
                </a:lnTo>
                <a:lnTo>
                  <a:pt x="0" y="296656"/>
                </a:lnTo>
                <a:lnTo>
                  <a:pt x="4662" y="319751"/>
                </a:lnTo>
                <a:lnTo>
                  <a:pt x="17378" y="338611"/>
                </a:lnTo>
                <a:lnTo>
                  <a:pt x="36238" y="351327"/>
                </a:lnTo>
                <a:lnTo>
                  <a:pt x="59333" y="355989"/>
                </a:lnTo>
                <a:lnTo>
                  <a:pt x="763628" y="355989"/>
                </a:lnTo>
                <a:lnTo>
                  <a:pt x="786722" y="351327"/>
                </a:lnTo>
                <a:lnTo>
                  <a:pt x="805582" y="338611"/>
                </a:lnTo>
                <a:lnTo>
                  <a:pt x="818297" y="319751"/>
                </a:lnTo>
                <a:lnTo>
                  <a:pt x="822959" y="296656"/>
                </a:lnTo>
                <a:lnTo>
                  <a:pt x="822959" y="59333"/>
                </a:lnTo>
                <a:lnTo>
                  <a:pt x="818297" y="36238"/>
                </a:lnTo>
                <a:lnTo>
                  <a:pt x="805582" y="17378"/>
                </a:lnTo>
                <a:lnTo>
                  <a:pt x="786722" y="4662"/>
                </a:lnTo>
                <a:lnTo>
                  <a:pt x="763628" y="0"/>
                </a:lnTo>
                <a:close/>
              </a:path>
            </a:pathLst>
          </a:custGeom>
          <a:solidFill>
            <a:srgbClr val="AFABAB"/>
          </a:solidFill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81" name="object 81"/>
          <p:cNvSpPr txBox="1"/>
          <p:nvPr/>
        </p:nvSpPr>
        <p:spPr>
          <a:xfrm>
            <a:off x="6875923" y="4114037"/>
            <a:ext cx="143828" cy="43473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sz="2700" spc="-75" dirty="0">
                <a:latin typeface="Calibri"/>
                <a:cs typeface="Calibri"/>
              </a:rPr>
              <a:t>-</a:t>
            </a:r>
            <a:endParaRPr sz="2700">
              <a:latin typeface="Calibri"/>
              <a:cs typeface="Calibri"/>
            </a:endParaRPr>
          </a:p>
        </p:txBody>
      </p:sp>
      <p:pic>
        <p:nvPicPr>
          <p:cNvPr id="82" name="object 82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7091171" y="4137659"/>
            <a:ext cx="516636" cy="516636"/>
          </a:xfrm>
          <a:prstGeom prst="rect">
            <a:avLst/>
          </a:prstGeom>
        </p:spPr>
      </p:pic>
      <p:sp>
        <p:nvSpPr>
          <p:cNvPr id="83" name="object 83"/>
          <p:cNvSpPr/>
          <p:nvPr/>
        </p:nvSpPr>
        <p:spPr>
          <a:xfrm>
            <a:off x="8387216" y="4109111"/>
            <a:ext cx="1578293" cy="534353"/>
          </a:xfrm>
          <a:custGeom>
            <a:avLst/>
            <a:gdLst/>
            <a:ahLst/>
            <a:cxnLst/>
            <a:rect l="l" t="t" r="r" b="b"/>
            <a:pathLst>
              <a:path w="1052195" h="356235">
                <a:moveTo>
                  <a:pt x="992513" y="0"/>
                </a:moveTo>
                <a:lnTo>
                  <a:pt x="59333" y="0"/>
                </a:lnTo>
                <a:lnTo>
                  <a:pt x="36238" y="4662"/>
                </a:lnTo>
                <a:lnTo>
                  <a:pt x="17378" y="17378"/>
                </a:lnTo>
                <a:lnTo>
                  <a:pt x="4662" y="36238"/>
                </a:lnTo>
                <a:lnTo>
                  <a:pt x="0" y="59333"/>
                </a:lnTo>
                <a:lnTo>
                  <a:pt x="0" y="296655"/>
                </a:lnTo>
                <a:lnTo>
                  <a:pt x="4662" y="319751"/>
                </a:lnTo>
                <a:lnTo>
                  <a:pt x="17378" y="338610"/>
                </a:lnTo>
                <a:lnTo>
                  <a:pt x="36238" y="351326"/>
                </a:lnTo>
                <a:lnTo>
                  <a:pt x="59333" y="355988"/>
                </a:lnTo>
                <a:lnTo>
                  <a:pt x="992513" y="355988"/>
                </a:lnTo>
                <a:lnTo>
                  <a:pt x="1015608" y="351326"/>
                </a:lnTo>
                <a:lnTo>
                  <a:pt x="1034468" y="338610"/>
                </a:lnTo>
                <a:lnTo>
                  <a:pt x="1047184" y="319751"/>
                </a:lnTo>
                <a:lnTo>
                  <a:pt x="1051847" y="296655"/>
                </a:lnTo>
                <a:lnTo>
                  <a:pt x="1051847" y="59333"/>
                </a:lnTo>
                <a:lnTo>
                  <a:pt x="1047184" y="36238"/>
                </a:lnTo>
                <a:lnTo>
                  <a:pt x="1034468" y="17378"/>
                </a:lnTo>
                <a:lnTo>
                  <a:pt x="1015608" y="4662"/>
                </a:lnTo>
                <a:lnTo>
                  <a:pt x="992513" y="0"/>
                </a:lnTo>
                <a:close/>
              </a:path>
            </a:pathLst>
          </a:custGeom>
          <a:solidFill>
            <a:srgbClr val="AFABAB"/>
          </a:solidFill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84" name="object 84"/>
          <p:cNvSpPr txBox="1"/>
          <p:nvPr/>
        </p:nvSpPr>
        <p:spPr>
          <a:xfrm>
            <a:off x="8531392" y="4132326"/>
            <a:ext cx="143828" cy="43473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sz="2700" spc="-75" dirty="0">
                <a:latin typeface="Calibri"/>
                <a:cs typeface="Calibri"/>
              </a:rPr>
              <a:t>-</a:t>
            </a:r>
            <a:endParaRPr sz="2700">
              <a:latin typeface="Calibri"/>
              <a:cs typeface="Calibri"/>
            </a:endParaRPr>
          </a:p>
        </p:txBody>
      </p:sp>
      <p:pic>
        <p:nvPicPr>
          <p:cNvPr id="85" name="object 85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8846819" y="4155949"/>
            <a:ext cx="658368" cy="512063"/>
          </a:xfrm>
          <a:prstGeom prst="rect">
            <a:avLst/>
          </a:prstGeom>
        </p:spPr>
      </p:pic>
      <p:sp>
        <p:nvSpPr>
          <p:cNvPr id="86" name="object 86"/>
          <p:cNvSpPr/>
          <p:nvPr/>
        </p:nvSpPr>
        <p:spPr>
          <a:xfrm>
            <a:off x="10263987" y="4091153"/>
            <a:ext cx="1234440" cy="534353"/>
          </a:xfrm>
          <a:custGeom>
            <a:avLst/>
            <a:gdLst/>
            <a:ahLst/>
            <a:cxnLst/>
            <a:rect l="l" t="t" r="r" b="b"/>
            <a:pathLst>
              <a:path w="822959" h="356235">
                <a:moveTo>
                  <a:pt x="763628" y="0"/>
                </a:moveTo>
                <a:lnTo>
                  <a:pt x="59333" y="0"/>
                </a:lnTo>
                <a:lnTo>
                  <a:pt x="36238" y="4662"/>
                </a:lnTo>
                <a:lnTo>
                  <a:pt x="17378" y="17378"/>
                </a:lnTo>
                <a:lnTo>
                  <a:pt x="4662" y="36238"/>
                </a:lnTo>
                <a:lnTo>
                  <a:pt x="0" y="59333"/>
                </a:lnTo>
                <a:lnTo>
                  <a:pt x="0" y="296656"/>
                </a:lnTo>
                <a:lnTo>
                  <a:pt x="4662" y="319751"/>
                </a:lnTo>
                <a:lnTo>
                  <a:pt x="17378" y="338611"/>
                </a:lnTo>
                <a:lnTo>
                  <a:pt x="36238" y="351327"/>
                </a:lnTo>
                <a:lnTo>
                  <a:pt x="59333" y="355989"/>
                </a:lnTo>
                <a:lnTo>
                  <a:pt x="763628" y="355989"/>
                </a:lnTo>
                <a:lnTo>
                  <a:pt x="786722" y="351327"/>
                </a:lnTo>
                <a:lnTo>
                  <a:pt x="805582" y="338611"/>
                </a:lnTo>
                <a:lnTo>
                  <a:pt x="818297" y="319751"/>
                </a:lnTo>
                <a:lnTo>
                  <a:pt x="822959" y="296656"/>
                </a:lnTo>
                <a:lnTo>
                  <a:pt x="822959" y="59333"/>
                </a:lnTo>
                <a:lnTo>
                  <a:pt x="818297" y="36238"/>
                </a:lnTo>
                <a:lnTo>
                  <a:pt x="805582" y="17378"/>
                </a:lnTo>
                <a:lnTo>
                  <a:pt x="786722" y="4662"/>
                </a:lnTo>
                <a:lnTo>
                  <a:pt x="763628" y="0"/>
                </a:lnTo>
                <a:close/>
              </a:path>
            </a:pathLst>
          </a:custGeom>
          <a:solidFill>
            <a:srgbClr val="AFABAB"/>
          </a:solidFill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87" name="object 87"/>
          <p:cNvSpPr txBox="1"/>
          <p:nvPr/>
        </p:nvSpPr>
        <p:spPr>
          <a:xfrm>
            <a:off x="10408166" y="4114037"/>
            <a:ext cx="143828" cy="43473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sz="2700" spc="-75" dirty="0">
                <a:latin typeface="Calibri"/>
                <a:cs typeface="Calibri"/>
              </a:rPr>
              <a:t>-</a:t>
            </a:r>
            <a:endParaRPr sz="2700">
              <a:latin typeface="Calibri"/>
              <a:cs typeface="Calibri"/>
            </a:endParaRPr>
          </a:p>
        </p:txBody>
      </p:sp>
      <p:pic>
        <p:nvPicPr>
          <p:cNvPr id="88" name="object 88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0625329" y="4137659"/>
            <a:ext cx="512063" cy="512063"/>
          </a:xfrm>
          <a:prstGeom prst="rect">
            <a:avLst/>
          </a:prstGeom>
        </p:spPr>
      </p:pic>
      <p:sp>
        <p:nvSpPr>
          <p:cNvPr id="89" name="object 89"/>
          <p:cNvSpPr/>
          <p:nvPr/>
        </p:nvSpPr>
        <p:spPr>
          <a:xfrm>
            <a:off x="5289636" y="4889279"/>
            <a:ext cx="1234440" cy="534353"/>
          </a:xfrm>
          <a:custGeom>
            <a:avLst/>
            <a:gdLst/>
            <a:ahLst/>
            <a:cxnLst/>
            <a:rect l="l" t="t" r="r" b="b"/>
            <a:pathLst>
              <a:path w="822960" h="356235">
                <a:moveTo>
                  <a:pt x="763626" y="0"/>
                </a:moveTo>
                <a:lnTo>
                  <a:pt x="59331" y="0"/>
                </a:lnTo>
                <a:lnTo>
                  <a:pt x="36237" y="4662"/>
                </a:lnTo>
                <a:lnTo>
                  <a:pt x="17377" y="17378"/>
                </a:lnTo>
                <a:lnTo>
                  <a:pt x="4662" y="36238"/>
                </a:lnTo>
                <a:lnTo>
                  <a:pt x="0" y="59333"/>
                </a:lnTo>
                <a:lnTo>
                  <a:pt x="0" y="296656"/>
                </a:lnTo>
                <a:lnTo>
                  <a:pt x="4662" y="319751"/>
                </a:lnTo>
                <a:lnTo>
                  <a:pt x="17377" y="338611"/>
                </a:lnTo>
                <a:lnTo>
                  <a:pt x="36237" y="351327"/>
                </a:lnTo>
                <a:lnTo>
                  <a:pt x="59331" y="355989"/>
                </a:lnTo>
                <a:lnTo>
                  <a:pt x="763626" y="355989"/>
                </a:lnTo>
                <a:lnTo>
                  <a:pt x="786721" y="351327"/>
                </a:lnTo>
                <a:lnTo>
                  <a:pt x="805581" y="338611"/>
                </a:lnTo>
                <a:lnTo>
                  <a:pt x="818297" y="319751"/>
                </a:lnTo>
                <a:lnTo>
                  <a:pt x="822960" y="296656"/>
                </a:lnTo>
                <a:lnTo>
                  <a:pt x="822960" y="59333"/>
                </a:lnTo>
                <a:lnTo>
                  <a:pt x="818297" y="36238"/>
                </a:lnTo>
                <a:lnTo>
                  <a:pt x="805581" y="17378"/>
                </a:lnTo>
                <a:lnTo>
                  <a:pt x="786721" y="4662"/>
                </a:lnTo>
                <a:lnTo>
                  <a:pt x="763626" y="0"/>
                </a:lnTo>
                <a:close/>
              </a:path>
            </a:pathLst>
          </a:custGeom>
          <a:solidFill>
            <a:srgbClr val="AFABAB"/>
          </a:solidFill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90" name="object 90"/>
          <p:cNvSpPr txBox="1"/>
          <p:nvPr/>
        </p:nvSpPr>
        <p:spPr>
          <a:xfrm>
            <a:off x="5433812" y="4914137"/>
            <a:ext cx="143828" cy="43473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sz="2700" spc="-75" dirty="0">
                <a:latin typeface="Calibri"/>
                <a:cs typeface="Calibri"/>
              </a:rPr>
              <a:t>-</a:t>
            </a:r>
            <a:endParaRPr sz="2700">
              <a:latin typeface="Calibri"/>
              <a:cs typeface="Calibri"/>
            </a:endParaRPr>
          </a:p>
        </p:txBody>
      </p:sp>
      <p:pic>
        <p:nvPicPr>
          <p:cNvPr id="91" name="object 91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5650993" y="4933187"/>
            <a:ext cx="512063" cy="516635"/>
          </a:xfrm>
          <a:prstGeom prst="rect">
            <a:avLst/>
          </a:prstGeom>
        </p:spPr>
      </p:pic>
      <p:sp>
        <p:nvSpPr>
          <p:cNvPr id="92" name="object 92"/>
          <p:cNvSpPr/>
          <p:nvPr/>
        </p:nvSpPr>
        <p:spPr>
          <a:xfrm>
            <a:off x="6774551" y="4902275"/>
            <a:ext cx="1234440" cy="534353"/>
          </a:xfrm>
          <a:custGeom>
            <a:avLst/>
            <a:gdLst/>
            <a:ahLst/>
            <a:cxnLst/>
            <a:rect l="l" t="t" r="r" b="b"/>
            <a:pathLst>
              <a:path w="822960" h="356235">
                <a:moveTo>
                  <a:pt x="763628" y="0"/>
                </a:moveTo>
                <a:lnTo>
                  <a:pt x="59333" y="0"/>
                </a:lnTo>
                <a:lnTo>
                  <a:pt x="36238" y="4662"/>
                </a:lnTo>
                <a:lnTo>
                  <a:pt x="17378" y="17378"/>
                </a:lnTo>
                <a:lnTo>
                  <a:pt x="4662" y="36238"/>
                </a:lnTo>
                <a:lnTo>
                  <a:pt x="0" y="59333"/>
                </a:lnTo>
                <a:lnTo>
                  <a:pt x="0" y="296656"/>
                </a:lnTo>
                <a:lnTo>
                  <a:pt x="4662" y="319751"/>
                </a:lnTo>
                <a:lnTo>
                  <a:pt x="17378" y="338611"/>
                </a:lnTo>
                <a:lnTo>
                  <a:pt x="36238" y="351327"/>
                </a:lnTo>
                <a:lnTo>
                  <a:pt x="59333" y="355989"/>
                </a:lnTo>
                <a:lnTo>
                  <a:pt x="763628" y="355989"/>
                </a:lnTo>
                <a:lnTo>
                  <a:pt x="786722" y="351327"/>
                </a:lnTo>
                <a:lnTo>
                  <a:pt x="805582" y="338611"/>
                </a:lnTo>
                <a:lnTo>
                  <a:pt x="818297" y="319751"/>
                </a:lnTo>
                <a:lnTo>
                  <a:pt x="822960" y="296656"/>
                </a:lnTo>
                <a:lnTo>
                  <a:pt x="822960" y="59333"/>
                </a:lnTo>
                <a:lnTo>
                  <a:pt x="818297" y="36238"/>
                </a:lnTo>
                <a:lnTo>
                  <a:pt x="805582" y="17378"/>
                </a:lnTo>
                <a:lnTo>
                  <a:pt x="786722" y="4662"/>
                </a:lnTo>
                <a:lnTo>
                  <a:pt x="763628" y="0"/>
                </a:lnTo>
                <a:close/>
              </a:path>
            </a:pathLst>
          </a:custGeom>
          <a:solidFill>
            <a:srgbClr val="AFABAB"/>
          </a:solidFill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93" name="object 93"/>
          <p:cNvSpPr txBox="1"/>
          <p:nvPr/>
        </p:nvSpPr>
        <p:spPr>
          <a:xfrm>
            <a:off x="6918730" y="4923282"/>
            <a:ext cx="143828" cy="43473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sz="2700" spc="-75" dirty="0">
                <a:latin typeface="Calibri"/>
                <a:cs typeface="Calibri"/>
              </a:rPr>
              <a:t>-</a:t>
            </a:r>
            <a:endParaRPr sz="2700">
              <a:latin typeface="Calibri"/>
              <a:cs typeface="Calibri"/>
            </a:endParaRPr>
          </a:p>
        </p:txBody>
      </p:sp>
      <p:pic>
        <p:nvPicPr>
          <p:cNvPr id="94" name="object 94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7132319" y="4946903"/>
            <a:ext cx="516636" cy="516636"/>
          </a:xfrm>
          <a:prstGeom prst="rect">
            <a:avLst/>
          </a:prstGeom>
        </p:spPr>
      </p:pic>
      <p:sp>
        <p:nvSpPr>
          <p:cNvPr id="95" name="object 95"/>
          <p:cNvSpPr/>
          <p:nvPr/>
        </p:nvSpPr>
        <p:spPr>
          <a:xfrm>
            <a:off x="8430022" y="4919156"/>
            <a:ext cx="1578293" cy="534353"/>
          </a:xfrm>
          <a:custGeom>
            <a:avLst/>
            <a:gdLst/>
            <a:ahLst/>
            <a:cxnLst/>
            <a:rect l="l" t="t" r="r" b="b"/>
            <a:pathLst>
              <a:path w="1052195" h="356235">
                <a:moveTo>
                  <a:pt x="992513" y="0"/>
                </a:moveTo>
                <a:lnTo>
                  <a:pt x="59334" y="0"/>
                </a:lnTo>
                <a:lnTo>
                  <a:pt x="36238" y="4662"/>
                </a:lnTo>
                <a:lnTo>
                  <a:pt x="17378" y="17378"/>
                </a:lnTo>
                <a:lnTo>
                  <a:pt x="4662" y="36238"/>
                </a:lnTo>
                <a:lnTo>
                  <a:pt x="0" y="59333"/>
                </a:lnTo>
                <a:lnTo>
                  <a:pt x="0" y="296655"/>
                </a:lnTo>
                <a:lnTo>
                  <a:pt x="4662" y="319750"/>
                </a:lnTo>
                <a:lnTo>
                  <a:pt x="17378" y="338610"/>
                </a:lnTo>
                <a:lnTo>
                  <a:pt x="36238" y="351325"/>
                </a:lnTo>
                <a:lnTo>
                  <a:pt x="59334" y="355988"/>
                </a:lnTo>
                <a:lnTo>
                  <a:pt x="992513" y="355988"/>
                </a:lnTo>
                <a:lnTo>
                  <a:pt x="1015609" y="351325"/>
                </a:lnTo>
                <a:lnTo>
                  <a:pt x="1034469" y="338610"/>
                </a:lnTo>
                <a:lnTo>
                  <a:pt x="1047184" y="319750"/>
                </a:lnTo>
                <a:lnTo>
                  <a:pt x="1051847" y="296655"/>
                </a:lnTo>
                <a:lnTo>
                  <a:pt x="1051847" y="59333"/>
                </a:lnTo>
                <a:lnTo>
                  <a:pt x="1047184" y="36238"/>
                </a:lnTo>
                <a:lnTo>
                  <a:pt x="1034469" y="17378"/>
                </a:lnTo>
                <a:lnTo>
                  <a:pt x="1015609" y="4662"/>
                </a:lnTo>
                <a:lnTo>
                  <a:pt x="992513" y="0"/>
                </a:lnTo>
                <a:close/>
              </a:path>
            </a:pathLst>
          </a:custGeom>
          <a:solidFill>
            <a:srgbClr val="AFABAB"/>
          </a:solidFill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96" name="object 96"/>
          <p:cNvSpPr txBox="1"/>
          <p:nvPr/>
        </p:nvSpPr>
        <p:spPr>
          <a:xfrm>
            <a:off x="8574199" y="4941569"/>
            <a:ext cx="143828" cy="43473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sz="2700" spc="-75" dirty="0">
                <a:latin typeface="Calibri"/>
                <a:cs typeface="Calibri"/>
              </a:rPr>
              <a:t>-</a:t>
            </a:r>
            <a:endParaRPr sz="2700">
              <a:latin typeface="Calibri"/>
              <a:cs typeface="Calibri"/>
            </a:endParaRPr>
          </a:p>
        </p:txBody>
      </p:sp>
      <p:pic>
        <p:nvPicPr>
          <p:cNvPr id="97" name="object 97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8892539" y="4965192"/>
            <a:ext cx="653795" cy="512064"/>
          </a:xfrm>
          <a:prstGeom prst="rect">
            <a:avLst/>
          </a:prstGeom>
        </p:spPr>
      </p:pic>
      <p:sp>
        <p:nvSpPr>
          <p:cNvPr id="98" name="object 98"/>
          <p:cNvSpPr/>
          <p:nvPr/>
        </p:nvSpPr>
        <p:spPr>
          <a:xfrm>
            <a:off x="10306794" y="4901197"/>
            <a:ext cx="1234440" cy="534353"/>
          </a:xfrm>
          <a:custGeom>
            <a:avLst/>
            <a:gdLst/>
            <a:ahLst/>
            <a:cxnLst/>
            <a:rect l="l" t="t" r="r" b="b"/>
            <a:pathLst>
              <a:path w="822959" h="356235">
                <a:moveTo>
                  <a:pt x="763628" y="0"/>
                </a:moveTo>
                <a:lnTo>
                  <a:pt x="59333" y="0"/>
                </a:lnTo>
                <a:lnTo>
                  <a:pt x="36238" y="4662"/>
                </a:lnTo>
                <a:lnTo>
                  <a:pt x="17378" y="17378"/>
                </a:lnTo>
                <a:lnTo>
                  <a:pt x="4662" y="36238"/>
                </a:lnTo>
                <a:lnTo>
                  <a:pt x="0" y="59333"/>
                </a:lnTo>
                <a:lnTo>
                  <a:pt x="0" y="296656"/>
                </a:lnTo>
                <a:lnTo>
                  <a:pt x="4662" y="319751"/>
                </a:lnTo>
                <a:lnTo>
                  <a:pt x="17378" y="338610"/>
                </a:lnTo>
                <a:lnTo>
                  <a:pt x="36238" y="351326"/>
                </a:lnTo>
                <a:lnTo>
                  <a:pt x="59333" y="355988"/>
                </a:lnTo>
                <a:lnTo>
                  <a:pt x="763628" y="355988"/>
                </a:lnTo>
                <a:lnTo>
                  <a:pt x="786722" y="351326"/>
                </a:lnTo>
                <a:lnTo>
                  <a:pt x="805582" y="338610"/>
                </a:lnTo>
                <a:lnTo>
                  <a:pt x="818297" y="319751"/>
                </a:lnTo>
                <a:lnTo>
                  <a:pt x="822960" y="296656"/>
                </a:lnTo>
                <a:lnTo>
                  <a:pt x="822960" y="59333"/>
                </a:lnTo>
                <a:lnTo>
                  <a:pt x="818297" y="36238"/>
                </a:lnTo>
                <a:lnTo>
                  <a:pt x="805582" y="17378"/>
                </a:lnTo>
                <a:lnTo>
                  <a:pt x="786722" y="4662"/>
                </a:lnTo>
                <a:lnTo>
                  <a:pt x="763628" y="0"/>
                </a:lnTo>
                <a:close/>
              </a:path>
            </a:pathLst>
          </a:custGeom>
          <a:solidFill>
            <a:srgbClr val="AFABAB"/>
          </a:solidFill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99" name="object 99"/>
          <p:cNvSpPr txBox="1"/>
          <p:nvPr/>
        </p:nvSpPr>
        <p:spPr>
          <a:xfrm>
            <a:off x="10450973" y="4923282"/>
            <a:ext cx="143828" cy="43473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sz="2700" spc="-75" dirty="0">
                <a:latin typeface="Calibri"/>
                <a:cs typeface="Calibri"/>
              </a:rPr>
              <a:t>-</a:t>
            </a:r>
            <a:endParaRPr sz="2700">
              <a:latin typeface="Calibri"/>
              <a:cs typeface="Calibri"/>
            </a:endParaRPr>
          </a:p>
        </p:txBody>
      </p:sp>
      <p:pic>
        <p:nvPicPr>
          <p:cNvPr id="100" name="object 100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10666475" y="4946903"/>
            <a:ext cx="516636" cy="516636"/>
          </a:xfrm>
          <a:prstGeom prst="rect">
            <a:avLst/>
          </a:prstGeom>
        </p:spPr>
      </p:pic>
      <p:sp>
        <p:nvSpPr>
          <p:cNvPr id="101" name="object 101"/>
          <p:cNvSpPr/>
          <p:nvPr/>
        </p:nvSpPr>
        <p:spPr>
          <a:xfrm>
            <a:off x="6759399" y="5710193"/>
            <a:ext cx="1234440" cy="534353"/>
          </a:xfrm>
          <a:custGeom>
            <a:avLst/>
            <a:gdLst/>
            <a:ahLst/>
            <a:cxnLst/>
            <a:rect l="l" t="t" r="r" b="b"/>
            <a:pathLst>
              <a:path w="822960" h="356235">
                <a:moveTo>
                  <a:pt x="763626" y="0"/>
                </a:moveTo>
                <a:lnTo>
                  <a:pt x="59331" y="0"/>
                </a:lnTo>
                <a:lnTo>
                  <a:pt x="36237" y="4662"/>
                </a:lnTo>
                <a:lnTo>
                  <a:pt x="17377" y="17378"/>
                </a:lnTo>
                <a:lnTo>
                  <a:pt x="4662" y="36238"/>
                </a:lnTo>
                <a:lnTo>
                  <a:pt x="0" y="59333"/>
                </a:lnTo>
                <a:lnTo>
                  <a:pt x="0" y="296656"/>
                </a:lnTo>
                <a:lnTo>
                  <a:pt x="4662" y="319751"/>
                </a:lnTo>
                <a:lnTo>
                  <a:pt x="17377" y="338610"/>
                </a:lnTo>
                <a:lnTo>
                  <a:pt x="36237" y="351326"/>
                </a:lnTo>
                <a:lnTo>
                  <a:pt x="59331" y="355988"/>
                </a:lnTo>
                <a:lnTo>
                  <a:pt x="763626" y="355988"/>
                </a:lnTo>
                <a:lnTo>
                  <a:pt x="786721" y="351326"/>
                </a:lnTo>
                <a:lnTo>
                  <a:pt x="805581" y="338610"/>
                </a:lnTo>
                <a:lnTo>
                  <a:pt x="818297" y="319751"/>
                </a:lnTo>
                <a:lnTo>
                  <a:pt x="822960" y="296656"/>
                </a:lnTo>
                <a:lnTo>
                  <a:pt x="822960" y="59333"/>
                </a:lnTo>
                <a:lnTo>
                  <a:pt x="818297" y="36238"/>
                </a:lnTo>
                <a:lnTo>
                  <a:pt x="805581" y="17378"/>
                </a:lnTo>
                <a:lnTo>
                  <a:pt x="786721" y="4662"/>
                </a:lnTo>
                <a:lnTo>
                  <a:pt x="763626" y="0"/>
                </a:lnTo>
                <a:close/>
              </a:path>
            </a:pathLst>
          </a:custGeom>
          <a:solidFill>
            <a:srgbClr val="AFABAB"/>
          </a:solidFill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102" name="object 102"/>
          <p:cNvSpPr txBox="1"/>
          <p:nvPr/>
        </p:nvSpPr>
        <p:spPr>
          <a:xfrm>
            <a:off x="5456859" y="5732525"/>
            <a:ext cx="1590675" cy="1196481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  <a:tabLst>
                <a:tab pos="1464945" algn="l"/>
              </a:tabLst>
            </a:pPr>
            <a:r>
              <a:rPr sz="4050" spc="-23" baseline="1543" dirty="0">
                <a:latin typeface="Calibri"/>
                <a:cs typeface="Calibri"/>
              </a:rPr>
              <a:t>einen</a:t>
            </a:r>
            <a:r>
              <a:rPr sz="4050" baseline="1543" dirty="0">
                <a:latin typeface="Calibri"/>
                <a:cs typeface="Calibri"/>
              </a:rPr>
              <a:t>	</a:t>
            </a:r>
            <a:r>
              <a:rPr sz="2700" spc="-75" dirty="0">
                <a:latin typeface="Calibri"/>
                <a:cs typeface="Calibri"/>
              </a:rPr>
              <a:t>-</a:t>
            </a:r>
            <a:endParaRPr sz="2700">
              <a:latin typeface="Calibri"/>
              <a:cs typeface="Calibri"/>
            </a:endParaRPr>
          </a:p>
          <a:p>
            <a:pPr marL="19050">
              <a:spcBef>
                <a:spcPts val="2663"/>
              </a:spcBef>
            </a:pPr>
            <a:r>
              <a:rPr sz="2700" spc="-15" dirty="0">
                <a:latin typeface="Calibri"/>
                <a:cs typeface="Calibri"/>
              </a:rPr>
              <a:t>einen</a:t>
            </a:r>
            <a:endParaRPr sz="2700">
              <a:latin typeface="Calibri"/>
              <a:cs typeface="Calibri"/>
            </a:endParaRPr>
          </a:p>
        </p:txBody>
      </p:sp>
      <p:pic>
        <p:nvPicPr>
          <p:cNvPr id="103" name="object 103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7118603" y="5756149"/>
            <a:ext cx="516636" cy="512063"/>
          </a:xfrm>
          <a:prstGeom prst="rect">
            <a:avLst/>
          </a:prstGeom>
        </p:spPr>
      </p:pic>
      <p:sp>
        <p:nvSpPr>
          <p:cNvPr id="104" name="object 104"/>
          <p:cNvSpPr/>
          <p:nvPr/>
        </p:nvSpPr>
        <p:spPr>
          <a:xfrm>
            <a:off x="8414869" y="5727074"/>
            <a:ext cx="1578293" cy="534353"/>
          </a:xfrm>
          <a:custGeom>
            <a:avLst/>
            <a:gdLst/>
            <a:ahLst/>
            <a:cxnLst/>
            <a:rect l="l" t="t" r="r" b="b"/>
            <a:pathLst>
              <a:path w="1052195" h="356235">
                <a:moveTo>
                  <a:pt x="992513" y="0"/>
                </a:moveTo>
                <a:lnTo>
                  <a:pt x="59333" y="0"/>
                </a:lnTo>
                <a:lnTo>
                  <a:pt x="36238" y="4662"/>
                </a:lnTo>
                <a:lnTo>
                  <a:pt x="17378" y="17378"/>
                </a:lnTo>
                <a:lnTo>
                  <a:pt x="4662" y="36238"/>
                </a:lnTo>
                <a:lnTo>
                  <a:pt x="0" y="59333"/>
                </a:lnTo>
                <a:lnTo>
                  <a:pt x="0" y="296655"/>
                </a:lnTo>
                <a:lnTo>
                  <a:pt x="4662" y="319750"/>
                </a:lnTo>
                <a:lnTo>
                  <a:pt x="17378" y="338610"/>
                </a:lnTo>
                <a:lnTo>
                  <a:pt x="36238" y="351325"/>
                </a:lnTo>
                <a:lnTo>
                  <a:pt x="59333" y="355988"/>
                </a:lnTo>
                <a:lnTo>
                  <a:pt x="992513" y="355988"/>
                </a:lnTo>
                <a:lnTo>
                  <a:pt x="1015608" y="351325"/>
                </a:lnTo>
                <a:lnTo>
                  <a:pt x="1034468" y="338610"/>
                </a:lnTo>
                <a:lnTo>
                  <a:pt x="1047184" y="319750"/>
                </a:lnTo>
                <a:lnTo>
                  <a:pt x="1051847" y="296655"/>
                </a:lnTo>
                <a:lnTo>
                  <a:pt x="1051847" y="59333"/>
                </a:lnTo>
                <a:lnTo>
                  <a:pt x="1047184" y="36238"/>
                </a:lnTo>
                <a:lnTo>
                  <a:pt x="1034468" y="17378"/>
                </a:lnTo>
                <a:lnTo>
                  <a:pt x="1015608" y="4662"/>
                </a:lnTo>
                <a:lnTo>
                  <a:pt x="992513" y="0"/>
                </a:lnTo>
                <a:close/>
              </a:path>
            </a:pathLst>
          </a:custGeom>
          <a:solidFill>
            <a:srgbClr val="AFABAB"/>
          </a:solidFill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105" name="object 105"/>
          <p:cNvSpPr txBox="1"/>
          <p:nvPr/>
        </p:nvSpPr>
        <p:spPr>
          <a:xfrm>
            <a:off x="8559047" y="5750814"/>
            <a:ext cx="143828" cy="43473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sz="2700" spc="-75" dirty="0">
                <a:latin typeface="Calibri"/>
                <a:cs typeface="Calibri"/>
              </a:rPr>
              <a:t>-</a:t>
            </a:r>
            <a:endParaRPr sz="2700">
              <a:latin typeface="Calibri"/>
              <a:cs typeface="Calibri"/>
            </a:endParaRPr>
          </a:p>
        </p:txBody>
      </p:sp>
      <p:pic>
        <p:nvPicPr>
          <p:cNvPr id="106" name="object 106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8874251" y="5774435"/>
            <a:ext cx="658368" cy="512063"/>
          </a:xfrm>
          <a:prstGeom prst="rect">
            <a:avLst/>
          </a:prstGeom>
        </p:spPr>
      </p:pic>
      <p:sp>
        <p:nvSpPr>
          <p:cNvPr id="107" name="object 107"/>
          <p:cNvSpPr/>
          <p:nvPr/>
        </p:nvSpPr>
        <p:spPr>
          <a:xfrm>
            <a:off x="10291643" y="5709115"/>
            <a:ext cx="1234440" cy="534353"/>
          </a:xfrm>
          <a:custGeom>
            <a:avLst/>
            <a:gdLst/>
            <a:ahLst/>
            <a:cxnLst/>
            <a:rect l="l" t="t" r="r" b="b"/>
            <a:pathLst>
              <a:path w="822959" h="356235">
                <a:moveTo>
                  <a:pt x="763626" y="0"/>
                </a:moveTo>
                <a:lnTo>
                  <a:pt x="59331" y="0"/>
                </a:lnTo>
                <a:lnTo>
                  <a:pt x="36237" y="4662"/>
                </a:lnTo>
                <a:lnTo>
                  <a:pt x="17377" y="17377"/>
                </a:lnTo>
                <a:lnTo>
                  <a:pt x="4662" y="36237"/>
                </a:lnTo>
                <a:lnTo>
                  <a:pt x="0" y="59331"/>
                </a:lnTo>
                <a:lnTo>
                  <a:pt x="0" y="296656"/>
                </a:lnTo>
                <a:lnTo>
                  <a:pt x="4662" y="319751"/>
                </a:lnTo>
                <a:lnTo>
                  <a:pt x="17377" y="338610"/>
                </a:lnTo>
                <a:lnTo>
                  <a:pt x="36237" y="351326"/>
                </a:lnTo>
                <a:lnTo>
                  <a:pt x="59331" y="355988"/>
                </a:lnTo>
                <a:lnTo>
                  <a:pt x="763626" y="355988"/>
                </a:lnTo>
                <a:lnTo>
                  <a:pt x="786721" y="351326"/>
                </a:lnTo>
                <a:lnTo>
                  <a:pt x="805581" y="338610"/>
                </a:lnTo>
                <a:lnTo>
                  <a:pt x="818297" y="319751"/>
                </a:lnTo>
                <a:lnTo>
                  <a:pt x="822959" y="296656"/>
                </a:lnTo>
                <a:lnTo>
                  <a:pt x="822959" y="59331"/>
                </a:lnTo>
                <a:lnTo>
                  <a:pt x="818297" y="36237"/>
                </a:lnTo>
                <a:lnTo>
                  <a:pt x="805581" y="17377"/>
                </a:lnTo>
                <a:lnTo>
                  <a:pt x="786721" y="4662"/>
                </a:lnTo>
                <a:lnTo>
                  <a:pt x="763626" y="0"/>
                </a:lnTo>
                <a:close/>
              </a:path>
            </a:pathLst>
          </a:custGeom>
          <a:solidFill>
            <a:srgbClr val="AFABAB"/>
          </a:solidFill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108" name="object 108"/>
          <p:cNvSpPr txBox="1"/>
          <p:nvPr/>
        </p:nvSpPr>
        <p:spPr>
          <a:xfrm>
            <a:off x="10435819" y="5732525"/>
            <a:ext cx="143828" cy="43473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sz="2700" spc="-75" dirty="0">
                <a:latin typeface="Calibri"/>
                <a:cs typeface="Calibri"/>
              </a:rPr>
              <a:t>-</a:t>
            </a:r>
            <a:endParaRPr sz="2700">
              <a:latin typeface="Calibri"/>
              <a:cs typeface="Calibri"/>
            </a:endParaRPr>
          </a:p>
        </p:txBody>
      </p:sp>
      <p:pic>
        <p:nvPicPr>
          <p:cNvPr id="109" name="object 109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10652761" y="5756149"/>
            <a:ext cx="512063" cy="512063"/>
          </a:xfrm>
          <a:prstGeom prst="rect">
            <a:avLst/>
          </a:prstGeom>
        </p:spPr>
      </p:pic>
      <p:sp>
        <p:nvSpPr>
          <p:cNvPr id="110" name="object 110"/>
          <p:cNvSpPr/>
          <p:nvPr/>
        </p:nvSpPr>
        <p:spPr>
          <a:xfrm>
            <a:off x="8347543" y="6509558"/>
            <a:ext cx="1578293" cy="534353"/>
          </a:xfrm>
          <a:custGeom>
            <a:avLst/>
            <a:gdLst/>
            <a:ahLst/>
            <a:cxnLst/>
            <a:rect l="l" t="t" r="r" b="b"/>
            <a:pathLst>
              <a:path w="1052195" h="356235">
                <a:moveTo>
                  <a:pt x="992513" y="0"/>
                </a:moveTo>
                <a:lnTo>
                  <a:pt x="59333" y="0"/>
                </a:lnTo>
                <a:lnTo>
                  <a:pt x="36238" y="4662"/>
                </a:lnTo>
                <a:lnTo>
                  <a:pt x="17378" y="17378"/>
                </a:lnTo>
                <a:lnTo>
                  <a:pt x="4662" y="36238"/>
                </a:lnTo>
                <a:lnTo>
                  <a:pt x="0" y="59333"/>
                </a:lnTo>
                <a:lnTo>
                  <a:pt x="0" y="296656"/>
                </a:lnTo>
                <a:lnTo>
                  <a:pt x="4662" y="319751"/>
                </a:lnTo>
                <a:lnTo>
                  <a:pt x="17378" y="338611"/>
                </a:lnTo>
                <a:lnTo>
                  <a:pt x="36238" y="351327"/>
                </a:lnTo>
                <a:lnTo>
                  <a:pt x="59333" y="355989"/>
                </a:lnTo>
                <a:lnTo>
                  <a:pt x="992513" y="355989"/>
                </a:lnTo>
                <a:lnTo>
                  <a:pt x="1015608" y="351327"/>
                </a:lnTo>
                <a:lnTo>
                  <a:pt x="1034468" y="338611"/>
                </a:lnTo>
                <a:lnTo>
                  <a:pt x="1047184" y="319751"/>
                </a:lnTo>
                <a:lnTo>
                  <a:pt x="1051847" y="296656"/>
                </a:lnTo>
                <a:lnTo>
                  <a:pt x="1051847" y="59333"/>
                </a:lnTo>
                <a:lnTo>
                  <a:pt x="1047184" y="36238"/>
                </a:lnTo>
                <a:lnTo>
                  <a:pt x="1034468" y="17378"/>
                </a:lnTo>
                <a:lnTo>
                  <a:pt x="1015608" y="4662"/>
                </a:lnTo>
                <a:lnTo>
                  <a:pt x="992513" y="0"/>
                </a:lnTo>
                <a:close/>
              </a:path>
            </a:pathLst>
          </a:custGeom>
          <a:solidFill>
            <a:srgbClr val="AFABAB"/>
          </a:solidFill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111" name="object 111"/>
          <p:cNvSpPr txBox="1"/>
          <p:nvPr/>
        </p:nvSpPr>
        <p:spPr>
          <a:xfrm>
            <a:off x="8491718" y="6532625"/>
            <a:ext cx="143828" cy="43473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sz="2700" spc="-75" dirty="0">
                <a:latin typeface="Calibri"/>
                <a:cs typeface="Calibri"/>
              </a:rPr>
              <a:t>-</a:t>
            </a:r>
            <a:endParaRPr sz="2700">
              <a:latin typeface="Calibri"/>
              <a:cs typeface="Calibri"/>
            </a:endParaRPr>
          </a:p>
        </p:txBody>
      </p:sp>
      <p:pic>
        <p:nvPicPr>
          <p:cNvPr id="112" name="object 112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8810245" y="6556249"/>
            <a:ext cx="653795" cy="512063"/>
          </a:xfrm>
          <a:prstGeom prst="rect">
            <a:avLst/>
          </a:prstGeom>
        </p:spPr>
      </p:pic>
      <p:sp>
        <p:nvSpPr>
          <p:cNvPr id="113" name="object 113"/>
          <p:cNvSpPr/>
          <p:nvPr/>
        </p:nvSpPr>
        <p:spPr>
          <a:xfrm>
            <a:off x="10224314" y="6491600"/>
            <a:ext cx="1234440" cy="534353"/>
          </a:xfrm>
          <a:custGeom>
            <a:avLst/>
            <a:gdLst/>
            <a:ahLst/>
            <a:cxnLst/>
            <a:rect l="l" t="t" r="r" b="b"/>
            <a:pathLst>
              <a:path w="822959" h="356235">
                <a:moveTo>
                  <a:pt x="763628" y="0"/>
                </a:moveTo>
                <a:lnTo>
                  <a:pt x="59333" y="0"/>
                </a:lnTo>
                <a:lnTo>
                  <a:pt x="36238" y="4662"/>
                </a:lnTo>
                <a:lnTo>
                  <a:pt x="17378" y="17378"/>
                </a:lnTo>
                <a:lnTo>
                  <a:pt x="4662" y="36238"/>
                </a:lnTo>
                <a:lnTo>
                  <a:pt x="0" y="59333"/>
                </a:lnTo>
                <a:lnTo>
                  <a:pt x="0" y="296656"/>
                </a:lnTo>
                <a:lnTo>
                  <a:pt x="4662" y="319751"/>
                </a:lnTo>
                <a:lnTo>
                  <a:pt x="17378" y="338611"/>
                </a:lnTo>
                <a:lnTo>
                  <a:pt x="36238" y="351327"/>
                </a:lnTo>
                <a:lnTo>
                  <a:pt x="59333" y="355989"/>
                </a:lnTo>
                <a:lnTo>
                  <a:pt x="763628" y="355989"/>
                </a:lnTo>
                <a:lnTo>
                  <a:pt x="786722" y="351327"/>
                </a:lnTo>
                <a:lnTo>
                  <a:pt x="805582" y="338611"/>
                </a:lnTo>
                <a:lnTo>
                  <a:pt x="818297" y="319751"/>
                </a:lnTo>
                <a:lnTo>
                  <a:pt x="822960" y="296656"/>
                </a:lnTo>
                <a:lnTo>
                  <a:pt x="822960" y="59333"/>
                </a:lnTo>
                <a:lnTo>
                  <a:pt x="818297" y="36238"/>
                </a:lnTo>
                <a:lnTo>
                  <a:pt x="805582" y="17378"/>
                </a:lnTo>
                <a:lnTo>
                  <a:pt x="786722" y="4662"/>
                </a:lnTo>
                <a:lnTo>
                  <a:pt x="763628" y="0"/>
                </a:lnTo>
                <a:close/>
              </a:path>
            </a:pathLst>
          </a:custGeom>
          <a:solidFill>
            <a:srgbClr val="AFABAB"/>
          </a:solidFill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114" name="object 114"/>
          <p:cNvSpPr txBox="1"/>
          <p:nvPr/>
        </p:nvSpPr>
        <p:spPr>
          <a:xfrm>
            <a:off x="10368491" y="6514338"/>
            <a:ext cx="143828" cy="43473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sz="2700" spc="-75" dirty="0">
                <a:latin typeface="Calibri"/>
                <a:cs typeface="Calibri"/>
              </a:rPr>
              <a:t>-</a:t>
            </a:r>
            <a:endParaRPr sz="2700">
              <a:latin typeface="Calibri"/>
              <a:cs typeface="Calibri"/>
            </a:endParaRPr>
          </a:p>
        </p:txBody>
      </p:sp>
      <p:pic>
        <p:nvPicPr>
          <p:cNvPr id="115" name="object 115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10584179" y="6537961"/>
            <a:ext cx="516636" cy="512063"/>
          </a:xfrm>
          <a:prstGeom prst="rect">
            <a:avLst/>
          </a:prstGeom>
        </p:spPr>
      </p:pic>
      <p:sp>
        <p:nvSpPr>
          <p:cNvPr id="116" name="object 116"/>
          <p:cNvSpPr/>
          <p:nvPr/>
        </p:nvSpPr>
        <p:spPr>
          <a:xfrm>
            <a:off x="10258739" y="7270156"/>
            <a:ext cx="1234440" cy="534353"/>
          </a:xfrm>
          <a:custGeom>
            <a:avLst/>
            <a:gdLst/>
            <a:ahLst/>
            <a:cxnLst/>
            <a:rect l="l" t="t" r="r" b="b"/>
            <a:pathLst>
              <a:path w="822959" h="356235">
                <a:moveTo>
                  <a:pt x="763628" y="0"/>
                </a:moveTo>
                <a:lnTo>
                  <a:pt x="59333" y="0"/>
                </a:lnTo>
                <a:lnTo>
                  <a:pt x="36238" y="4662"/>
                </a:lnTo>
                <a:lnTo>
                  <a:pt x="17378" y="17378"/>
                </a:lnTo>
                <a:lnTo>
                  <a:pt x="4662" y="36238"/>
                </a:lnTo>
                <a:lnTo>
                  <a:pt x="0" y="59333"/>
                </a:lnTo>
                <a:lnTo>
                  <a:pt x="0" y="296656"/>
                </a:lnTo>
                <a:lnTo>
                  <a:pt x="4662" y="319751"/>
                </a:lnTo>
                <a:lnTo>
                  <a:pt x="17378" y="338610"/>
                </a:lnTo>
                <a:lnTo>
                  <a:pt x="36238" y="351326"/>
                </a:lnTo>
                <a:lnTo>
                  <a:pt x="59333" y="355988"/>
                </a:lnTo>
                <a:lnTo>
                  <a:pt x="763628" y="355988"/>
                </a:lnTo>
                <a:lnTo>
                  <a:pt x="786722" y="351326"/>
                </a:lnTo>
                <a:lnTo>
                  <a:pt x="805581" y="338610"/>
                </a:lnTo>
                <a:lnTo>
                  <a:pt x="818297" y="319751"/>
                </a:lnTo>
                <a:lnTo>
                  <a:pt x="822960" y="296656"/>
                </a:lnTo>
                <a:lnTo>
                  <a:pt x="822960" y="59333"/>
                </a:lnTo>
                <a:lnTo>
                  <a:pt x="818297" y="36238"/>
                </a:lnTo>
                <a:lnTo>
                  <a:pt x="805581" y="17378"/>
                </a:lnTo>
                <a:lnTo>
                  <a:pt x="786722" y="4662"/>
                </a:lnTo>
                <a:lnTo>
                  <a:pt x="763628" y="0"/>
                </a:lnTo>
                <a:close/>
              </a:path>
            </a:pathLst>
          </a:custGeom>
          <a:solidFill>
            <a:srgbClr val="AFABAB"/>
          </a:solidFill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117" name="object 117"/>
          <p:cNvSpPr txBox="1"/>
          <p:nvPr/>
        </p:nvSpPr>
        <p:spPr>
          <a:xfrm>
            <a:off x="10402918" y="7291578"/>
            <a:ext cx="143828" cy="43473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sz="2700" spc="-75" dirty="0">
                <a:latin typeface="Calibri"/>
                <a:cs typeface="Calibri"/>
              </a:rPr>
              <a:t>-</a:t>
            </a:r>
            <a:endParaRPr sz="2700">
              <a:latin typeface="Calibri"/>
              <a:cs typeface="Calibri"/>
            </a:endParaRPr>
          </a:p>
        </p:txBody>
      </p:sp>
      <p:pic>
        <p:nvPicPr>
          <p:cNvPr id="118" name="object 118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10620757" y="7315200"/>
            <a:ext cx="512063" cy="516636"/>
          </a:xfrm>
          <a:prstGeom prst="rect">
            <a:avLst/>
          </a:prstGeom>
        </p:spPr>
      </p:pic>
      <p:sp>
        <p:nvSpPr>
          <p:cNvPr id="119" name="object 119" descr="$PPTXTitle"/>
          <p:cNvSpPr txBox="1">
            <a:spLocks noGrp="1"/>
          </p:cNvSpPr>
          <p:nvPr>
            <p:ph type="title"/>
          </p:nvPr>
        </p:nvSpPr>
        <p:spPr>
          <a:xfrm>
            <a:off x="4922029" y="653096"/>
            <a:ext cx="8478203" cy="696344"/>
          </a:xfrm>
          <a:prstGeom prst="rect">
            <a:avLst/>
          </a:prstGeom>
        </p:spPr>
        <p:txBody>
          <a:bodyPr vert="horz" wrap="square" lIns="0" tIns="19050" rIns="0" bIns="0" rtlCol="0" anchor="ctr">
            <a:spAutoFit/>
          </a:bodyPr>
          <a:lstStyle/>
          <a:p>
            <a:pPr marL="19050">
              <a:spcBef>
                <a:spcPts val="150"/>
              </a:spcBef>
            </a:pPr>
            <a:r>
              <a:rPr dirty="0"/>
              <a:t>Masked</a:t>
            </a:r>
            <a:r>
              <a:rPr spc="-165" dirty="0"/>
              <a:t> </a:t>
            </a:r>
            <a:r>
              <a:rPr dirty="0"/>
              <a:t>Multi</a:t>
            </a:r>
            <a:r>
              <a:rPr spc="-158" dirty="0"/>
              <a:t> </a:t>
            </a:r>
            <a:r>
              <a:rPr dirty="0"/>
              <a:t>Head</a:t>
            </a:r>
            <a:r>
              <a:rPr spc="-150" dirty="0"/>
              <a:t> </a:t>
            </a:r>
            <a:r>
              <a:rPr spc="-15" dirty="0"/>
              <a:t>Attention</a:t>
            </a:r>
          </a:p>
        </p:txBody>
      </p:sp>
      <p:sp>
        <p:nvSpPr>
          <p:cNvPr id="120" name="object 120"/>
          <p:cNvSpPr txBox="1">
            <a:spLocks noGrp="1"/>
          </p:cNvSpPr>
          <p:nvPr>
            <p:ph type="sldNum" sz="quarter" idx="7"/>
          </p:nvPr>
        </p:nvSpPr>
        <p:spPr>
          <a:xfrm>
            <a:off x="11664267" y="6371008"/>
            <a:ext cx="322579" cy="2114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193675">
              <a:spcBef>
                <a:spcPts val="40"/>
              </a:spcBef>
            </a:pPr>
            <a:fld id="{81D60167-4931-47E6-BA6A-407CBD079E47}" type="slidenum">
              <a:rPr lang="en-GB" spc="-50" smtClean="0"/>
              <a:pPr marL="193675">
                <a:spcBef>
                  <a:spcPts val="40"/>
                </a:spcBef>
              </a:pPr>
              <a:t>82</a:t>
            </a:fld>
            <a:endParaRPr spc="-38" dirty="0"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1708892" y="1664207"/>
            <a:ext cx="5251131" cy="7781925"/>
            <a:chOff x="7805928" y="1109471"/>
            <a:chExt cx="3500754" cy="518795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805928" y="1109471"/>
              <a:ext cx="3493007" cy="518769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76232" y="3593591"/>
              <a:ext cx="1822703" cy="1277111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9473322" y="3591193"/>
              <a:ext cx="1828164" cy="1283970"/>
            </a:xfrm>
            <a:custGeom>
              <a:avLst/>
              <a:gdLst/>
              <a:ahLst/>
              <a:cxnLst/>
              <a:rect l="l" t="t" r="r" b="b"/>
              <a:pathLst>
                <a:path w="1828165" h="1283970">
                  <a:moveTo>
                    <a:pt x="0" y="0"/>
                  </a:moveTo>
                  <a:lnTo>
                    <a:pt x="1828051" y="0"/>
                  </a:lnTo>
                  <a:lnTo>
                    <a:pt x="1828051" y="1283521"/>
                  </a:lnTo>
                  <a:lnTo>
                    <a:pt x="0" y="1283521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700"/>
            </a:p>
          </p:txBody>
        </p:sp>
      </p:grpSp>
      <p:sp>
        <p:nvSpPr>
          <p:cNvPr id="6" name="object 6"/>
          <p:cNvSpPr/>
          <p:nvPr/>
        </p:nvSpPr>
        <p:spPr>
          <a:xfrm>
            <a:off x="2219978" y="4861733"/>
            <a:ext cx="1234440" cy="534353"/>
          </a:xfrm>
          <a:custGeom>
            <a:avLst/>
            <a:gdLst/>
            <a:ahLst/>
            <a:cxnLst/>
            <a:rect l="l" t="t" r="r" b="b"/>
            <a:pathLst>
              <a:path w="822960" h="356235">
                <a:moveTo>
                  <a:pt x="763628" y="0"/>
                </a:moveTo>
                <a:lnTo>
                  <a:pt x="59333" y="0"/>
                </a:lnTo>
                <a:lnTo>
                  <a:pt x="36238" y="4662"/>
                </a:lnTo>
                <a:lnTo>
                  <a:pt x="17378" y="17378"/>
                </a:lnTo>
                <a:lnTo>
                  <a:pt x="4662" y="36238"/>
                </a:lnTo>
                <a:lnTo>
                  <a:pt x="0" y="59333"/>
                </a:lnTo>
                <a:lnTo>
                  <a:pt x="0" y="296656"/>
                </a:lnTo>
                <a:lnTo>
                  <a:pt x="4662" y="319751"/>
                </a:lnTo>
                <a:lnTo>
                  <a:pt x="17378" y="338610"/>
                </a:lnTo>
                <a:lnTo>
                  <a:pt x="36238" y="351326"/>
                </a:lnTo>
                <a:lnTo>
                  <a:pt x="59333" y="355988"/>
                </a:lnTo>
                <a:lnTo>
                  <a:pt x="763628" y="355988"/>
                </a:lnTo>
                <a:lnTo>
                  <a:pt x="786722" y="351326"/>
                </a:lnTo>
                <a:lnTo>
                  <a:pt x="805582" y="338610"/>
                </a:lnTo>
                <a:lnTo>
                  <a:pt x="818297" y="319751"/>
                </a:lnTo>
                <a:lnTo>
                  <a:pt x="822960" y="296656"/>
                </a:lnTo>
                <a:lnTo>
                  <a:pt x="822960" y="59333"/>
                </a:lnTo>
                <a:lnTo>
                  <a:pt x="818297" y="36238"/>
                </a:lnTo>
                <a:lnTo>
                  <a:pt x="805582" y="17378"/>
                </a:lnTo>
                <a:lnTo>
                  <a:pt x="786722" y="4662"/>
                </a:lnTo>
                <a:lnTo>
                  <a:pt x="763628" y="0"/>
                </a:lnTo>
                <a:close/>
              </a:path>
            </a:pathLst>
          </a:custGeom>
          <a:solidFill>
            <a:srgbClr val="8FAADC"/>
          </a:solidFill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7" name="object 7"/>
          <p:cNvSpPr/>
          <p:nvPr/>
        </p:nvSpPr>
        <p:spPr>
          <a:xfrm>
            <a:off x="3711863" y="4861733"/>
            <a:ext cx="1234440" cy="534353"/>
          </a:xfrm>
          <a:custGeom>
            <a:avLst/>
            <a:gdLst/>
            <a:ahLst/>
            <a:cxnLst/>
            <a:rect l="l" t="t" r="r" b="b"/>
            <a:pathLst>
              <a:path w="822960" h="356235">
                <a:moveTo>
                  <a:pt x="763626" y="0"/>
                </a:moveTo>
                <a:lnTo>
                  <a:pt x="59333" y="0"/>
                </a:lnTo>
                <a:lnTo>
                  <a:pt x="36238" y="4662"/>
                </a:lnTo>
                <a:lnTo>
                  <a:pt x="17378" y="17377"/>
                </a:lnTo>
                <a:lnTo>
                  <a:pt x="4662" y="36237"/>
                </a:lnTo>
                <a:lnTo>
                  <a:pt x="0" y="59331"/>
                </a:lnTo>
                <a:lnTo>
                  <a:pt x="0" y="296655"/>
                </a:lnTo>
                <a:lnTo>
                  <a:pt x="4662" y="319750"/>
                </a:lnTo>
                <a:lnTo>
                  <a:pt x="17378" y="338610"/>
                </a:lnTo>
                <a:lnTo>
                  <a:pt x="36238" y="351325"/>
                </a:lnTo>
                <a:lnTo>
                  <a:pt x="59333" y="355988"/>
                </a:lnTo>
                <a:lnTo>
                  <a:pt x="763626" y="355988"/>
                </a:lnTo>
                <a:lnTo>
                  <a:pt x="786721" y="351325"/>
                </a:lnTo>
                <a:lnTo>
                  <a:pt x="805581" y="338610"/>
                </a:lnTo>
                <a:lnTo>
                  <a:pt x="818297" y="319750"/>
                </a:lnTo>
                <a:lnTo>
                  <a:pt x="822960" y="296655"/>
                </a:lnTo>
                <a:lnTo>
                  <a:pt x="822960" y="59331"/>
                </a:lnTo>
                <a:lnTo>
                  <a:pt x="818297" y="36237"/>
                </a:lnTo>
                <a:lnTo>
                  <a:pt x="805581" y="17377"/>
                </a:lnTo>
                <a:lnTo>
                  <a:pt x="786721" y="4662"/>
                </a:lnTo>
                <a:lnTo>
                  <a:pt x="763626" y="0"/>
                </a:lnTo>
                <a:close/>
              </a:path>
            </a:pathLst>
          </a:custGeom>
          <a:solidFill>
            <a:srgbClr val="8FAADC"/>
          </a:solidFill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8" name="object 8"/>
          <p:cNvSpPr txBox="1"/>
          <p:nvPr/>
        </p:nvSpPr>
        <p:spPr>
          <a:xfrm>
            <a:off x="3978802" y="4886705"/>
            <a:ext cx="700088" cy="43473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sz="2700" spc="-30" dirty="0">
                <a:latin typeface="Calibri"/>
                <a:cs typeface="Calibri"/>
              </a:rPr>
              <a:t>have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81437" y="4847324"/>
            <a:ext cx="1234440" cy="534353"/>
          </a:xfrm>
          <a:custGeom>
            <a:avLst/>
            <a:gdLst/>
            <a:ahLst/>
            <a:cxnLst/>
            <a:rect l="l" t="t" r="r" b="b"/>
            <a:pathLst>
              <a:path w="822960" h="356235">
                <a:moveTo>
                  <a:pt x="763627" y="0"/>
                </a:moveTo>
                <a:lnTo>
                  <a:pt x="59332" y="0"/>
                </a:lnTo>
                <a:lnTo>
                  <a:pt x="36237" y="4662"/>
                </a:lnTo>
                <a:lnTo>
                  <a:pt x="17378" y="17377"/>
                </a:lnTo>
                <a:lnTo>
                  <a:pt x="4662" y="36237"/>
                </a:lnTo>
                <a:lnTo>
                  <a:pt x="0" y="59331"/>
                </a:lnTo>
                <a:lnTo>
                  <a:pt x="0" y="296655"/>
                </a:lnTo>
                <a:lnTo>
                  <a:pt x="4662" y="319750"/>
                </a:lnTo>
                <a:lnTo>
                  <a:pt x="17378" y="338610"/>
                </a:lnTo>
                <a:lnTo>
                  <a:pt x="36237" y="351325"/>
                </a:lnTo>
                <a:lnTo>
                  <a:pt x="59332" y="355988"/>
                </a:lnTo>
                <a:lnTo>
                  <a:pt x="763627" y="355988"/>
                </a:lnTo>
                <a:lnTo>
                  <a:pt x="786722" y="351325"/>
                </a:lnTo>
                <a:lnTo>
                  <a:pt x="805581" y="338610"/>
                </a:lnTo>
                <a:lnTo>
                  <a:pt x="818297" y="319750"/>
                </a:lnTo>
                <a:lnTo>
                  <a:pt x="822959" y="296655"/>
                </a:lnTo>
                <a:lnTo>
                  <a:pt x="822959" y="59331"/>
                </a:lnTo>
                <a:lnTo>
                  <a:pt x="818297" y="36237"/>
                </a:lnTo>
                <a:lnTo>
                  <a:pt x="805581" y="17377"/>
                </a:lnTo>
                <a:lnTo>
                  <a:pt x="786722" y="4662"/>
                </a:lnTo>
                <a:lnTo>
                  <a:pt x="763627" y="0"/>
                </a:lnTo>
                <a:close/>
              </a:path>
            </a:pathLst>
          </a:custGeom>
          <a:solidFill>
            <a:srgbClr val="8FAADC"/>
          </a:solidFill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10" name="object 10"/>
          <p:cNvSpPr/>
          <p:nvPr/>
        </p:nvSpPr>
        <p:spPr>
          <a:xfrm>
            <a:off x="2219978" y="5694698"/>
            <a:ext cx="1234440" cy="534353"/>
          </a:xfrm>
          <a:custGeom>
            <a:avLst/>
            <a:gdLst/>
            <a:ahLst/>
            <a:cxnLst/>
            <a:rect l="l" t="t" r="r" b="b"/>
            <a:pathLst>
              <a:path w="822960" h="356235">
                <a:moveTo>
                  <a:pt x="763628" y="0"/>
                </a:moveTo>
                <a:lnTo>
                  <a:pt x="59333" y="0"/>
                </a:lnTo>
                <a:lnTo>
                  <a:pt x="36238" y="4662"/>
                </a:lnTo>
                <a:lnTo>
                  <a:pt x="17378" y="17378"/>
                </a:lnTo>
                <a:lnTo>
                  <a:pt x="4662" y="36238"/>
                </a:lnTo>
                <a:lnTo>
                  <a:pt x="0" y="59333"/>
                </a:lnTo>
                <a:lnTo>
                  <a:pt x="0" y="296656"/>
                </a:lnTo>
                <a:lnTo>
                  <a:pt x="4662" y="319751"/>
                </a:lnTo>
                <a:lnTo>
                  <a:pt x="17378" y="338610"/>
                </a:lnTo>
                <a:lnTo>
                  <a:pt x="36238" y="351326"/>
                </a:lnTo>
                <a:lnTo>
                  <a:pt x="59333" y="355988"/>
                </a:lnTo>
                <a:lnTo>
                  <a:pt x="763628" y="355988"/>
                </a:lnTo>
                <a:lnTo>
                  <a:pt x="786722" y="351326"/>
                </a:lnTo>
                <a:lnTo>
                  <a:pt x="805582" y="338610"/>
                </a:lnTo>
                <a:lnTo>
                  <a:pt x="818297" y="319751"/>
                </a:lnTo>
                <a:lnTo>
                  <a:pt x="822960" y="296656"/>
                </a:lnTo>
                <a:lnTo>
                  <a:pt x="822960" y="59333"/>
                </a:lnTo>
                <a:lnTo>
                  <a:pt x="818297" y="36238"/>
                </a:lnTo>
                <a:lnTo>
                  <a:pt x="805582" y="17378"/>
                </a:lnTo>
                <a:lnTo>
                  <a:pt x="786722" y="4662"/>
                </a:lnTo>
                <a:lnTo>
                  <a:pt x="763628" y="0"/>
                </a:lnTo>
                <a:close/>
              </a:path>
            </a:pathLst>
          </a:custGeom>
          <a:solidFill>
            <a:srgbClr val="8FAADC"/>
          </a:solidFill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11" name="object 11"/>
          <p:cNvSpPr/>
          <p:nvPr/>
        </p:nvSpPr>
        <p:spPr>
          <a:xfrm>
            <a:off x="3711863" y="5694697"/>
            <a:ext cx="1234440" cy="534353"/>
          </a:xfrm>
          <a:custGeom>
            <a:avLst/>
            <a:gdLst/>
            <a:ahLst/>
            <a:cxnLst/>
            <a:rect l="l" t="t" r="r" b="b"/>
            <a:pathLst>
              <a:path w="822960" h="356235">
                <a:moveTo>
                  <a:pt x="763626" y="0"/>
                </a:moveTo>
                <a:lnTo>
                  <a:pt x="59333" y="0"/>
                </a:lnTo>
                <a:lnTo>
                  <a:pt x="36238" y="4662"/>
                </a:lnTo>
                <a:lnTo>
                  <a:pt x="17378" y="17378"/>
                </a:lnTo>
                <a:lnTo>
                  <a:pt x="4662" y="36238"/>
                </a:lnTo>
                <a:lnTo>
                  <a:pt x="0" y="59333"/>
                </a:lnTo>
                <a:lnTo>
                  <a:pt x="0" y="296656"/>
                </a:lnTo>
                <a:lnTo>
                  <a:pt x="4662" y="319751"/>
                </a:lnTo>
                <a:lnTo>
                  <a:pt x="17378" y="338611"/>
                </a:lnTo>
                <a:lnTo>
                  <a:pt x="36238" y="351327"/>
                </a:lnTo>
                <a:lnTo>
                  <a:pt x="59333" y="355989"/>
                </a:lnTo>
                <a:lnTo>
                  <a:pt x="763626" y="355989"/>
                </a:lnTo>
                <a:lnTo>
                  <a:pt x="786721" y="351327"/>
                </a:lnTo>
                <a:lnTo>
                  <a:pt x="805581" y="338611"/>
                </a:lnTo>
                <a:lnTo>
                  <a:pt x="818297" y="319751"/>
                </a:lnTo>
                <a:lnTo>
                  <a:pt x="822960" y="296656"/>
                </a:lnTo>
                <a:lnTo>
                  <a:pt x="822960" y="59333"/>
                </a:lnTo>
                <a:lnTo>
                  <a:pt x="818297" y="36238"/>
                </a:lnTo>
                <a:lnTo>
                  <a:pt x="805581" y="17378"/>
                </a:lnTo>
                <a:lnTo>
                  <a:pt x="786721" y="4662"/>
                </a:lnTo>
                <a:lnTo>
                  <a:pt x="763626" y="0"/>
                </a:lnTo>
                <a:close/>
              </a:path>
            </a:pathLst>
          </a:custGeom>
          <a:solidFill>
            <a:srgbClr val="8FAADC"/>
          </a:solidFill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12" name="object 12"/>
          <p:cNvSpPr/>
          <p:nvPr/>
        </p:nvSpPr>
        <p:spPr>
          <a:xfrm>
            <a:off x="5250404" y="5694697"/>
            <a:ext cx="1234440" cy="534353"/>
          </a:xfrm>
          <a:custGeom>
            <a:avLst/>
            <a:gdLst/>
            <a:ahLst/>
            <a:cxnLst/>
            <a:rect l="l" t="t" r="r" b="b"/>
            <a:pathLst>
              <a:path w="822960" h="356235">
                <a:moveTo>
                  <a:pt x="763628" y="0"/>
                </a:moveTo>
                <a:lnTo>
                  <a:pt x="59333" y="0"/>
                </a:lnTo>
                <a:lnTo>
                  <a:pt x="36238" y="4662"/>
                </a:lnTo>
                <a:lnTo>
                  <a:pt x="17378" y="17378"/>
                </a:lnTo>
                <a:lnTo>
                  <a:pt x="4662" y="36238"/>
                </a:lnTo>
                <a:lnTo>
                  <a:pt x="0" y="59333"/>
                </a:lnTo>
                <a:lnTo>
                  <a:pt x="0" y="296656"/>
                </a:lnTo>
                <a:lnTo>
                  <a:pt x="4662" y="319751"/>
                </a:lnTo>
                <a:lnTo>
                  <a:pt x="17378" y="338611"/>
                </a:lnTo>
                <a:lnTo>
                  <a:pt x="36238" y="351327"/>
                </a:lnTo>
                <a:lnTo>
                  <a:pt x="59333" y="355989"/>
                </a:lnTo>
                <a:lnTo>
                  <a:pt x="763628" y="355989"/>
                </a:lnTo>
                <a:lnTo>
                  <a:pt x="786722" y="351327"/>
                </a:lnTo>
                <a:lnTo>
                  <a:pt x="805581" y="338611"/>
                </a:lnTo>
                <a:lnTo>
                  <a:pt x="818297" y="319751"/>
                </a:lnTo>
                <a:lnTo>
                  <a:pt x="822960" y="296656"/>
                </a:lnTo>
                <a:lnTo>
                  <a:pt x="822960" y="59333"/>
                </a:lnTo>
                <a:lnTo>
                  <a:pt x="818297" y="36238"/>
                </a:lnTo>
                <a:lnTo>
                  <a:pt x="805581" y="17378"/>
                </a:lnTo>
                <a:lnTo>
                  <a:pt x="786722" y="4662"/>
                </a:lnTo>
                <a:lnTo>
                  <a:pt x="763628" y="0"/>
                </a:lnTo>
                <a:close/>
              </a:path>
            </a:pathLst>
          </a:custGeom>
          <a:solidFill>
            <a:srgbClr val="8FAADC"/>
          </a:solidFill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13" name="object 13"/>
          <p:cNvSpPr/>
          <p:nvPr/>
        </p:nvSpPr>
        <p:spPr>
          <a:xfrm>
            <a:off x="681437" y="5680289"/>
            <a:ext cx="1234440" cy="534353"/>
          </a:xfrm>
          <a:custGeom>
            <a:avLst/>
            <a:gdLst/>
            <a:ahLst/>
            <a:cxnLst/>
            <a:rect l="l" t="t" r="r" b="b"/>
            <a:pathLst>
              <a:path w="822960" h="356235">
                <a:moveTo>
                  <a:pt x="763627" y="0"/>
                </a:moveTo>
                <a:lnTo>
                  <a:pt x="59332" y="0"/>
                </a:lnTo>
                <a:lnTo>
                  <a:pt x="36237" y="4662"/>
                </a:lnTo>
                <a:lnTo>
                  <a:pt x="17378" y="17377"/>
                </a:lnTo>
                <a:lnTo>
                  <a:pt x="4662" y="36237"/>
                </a:lnTo>
                <a:lnTo>
                  <a:pt x="0" y="59331"/>
                </a:lnTo>
                <a:lnTo>
                  <a:pt x="0" y="296655"/>
                </a:lnTo>
                <a:lnTo>
                  <a:pt x="4662" y="319750"/>
                </a:lnTo>
                <a:lnTo>
                  <a:pt x="17378" y="338610"/>
                </a:lnTo>
                <a:lnTo>
                  <a:pt x="36237" y="351325"/>
                </a:lnTo>
                <a:lnTo>
                  <a:pt x="59332" y="355988"/>
                </a:lnTo>
                <a:lnTo>
                  <a:pt x="763627" y="355988"/>
                </a:lnTo>
                <a:lnTo>
                  <a:pt x="786722" y="351325"/>
                </a:lnTo>
                <a:lnTo>
                  <a:pt x="805581" y="338610"/>
                </a:lnTo>
                <a:lnTo>
                  <a:pt x="818297" y="319750"/>
                </a:lnTo>
                <a:lnTo>
                  <a:pt x="822959" y="296655"/>
                </a:lnTo>
                <a:lnTo>
                  <a:pt x="822959" y="59331"/>
                </a:lnTo>
                <a:lnTo>
                  <a:pt x="818297" y="36237"/>
                </a:lnTo>
                <a:lnTo>
                  <a:pt x="805581" y="17377"/>
                </a:lnTo>
                <a:lnTo>
                  <a:pt x="786722" y="4662"/>
                </a:lnTo>
                <a:lnTo>
                  <a:pt x="763627" y="0"/>
                </a:lnTo>
                <a:close/>
              </a:path>
            </a:pathLst>
          </a:custGeom>
          <a:solidFill>
            <a:srgbClr val="8FAADC"/>
          </a:solidFill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14" name="object 14"/>
          <p:cNvSpPr/>
          <p:nvPr/>
        </p:nvSpPr>
        <p:spPr>
          <a:xfrm>
            <a:off x="2219978" y="6461027"/>
            <a:ext cx="1234440" cy="534353"/>
          </a:xfrm>
          <a:custGeom>
            <a:avLst/>
            <a:gdLst/>
            <a:ahLst/>
            <a:cxnLst/>
            <a:rect l="l" t="t" r="r" b="b"/>
            <a:pathLst>
              <a:path w="822960" h="356235">
                <a:moveTo>
                  <a:pt x="763628" y="0"/>
                </a:moveTo>
                <a:lnTo>
                  <a:pt x="59333" y="0"/>
                </a:lnTo>
                <a:lnTo>
                  <a:pt x="36238" y="4662"/>
                </a:lnTo>
                <a:lnTo>
                  <a:pt x="17378" y="17377"/>
                </a:lnTo>
                <a:lnTo>
                  <a:pt x="4662" y="36237"/>
                </a:lnTo>
                <a:lnTo>
                  <a:pt x="0" y="59331"/>
                </a:lnTo>
                <a:lnTo>
                  <a:pt x="0" y="296656"/>
                </a:lnTo>
                <a:lnTo>
                  <a:pt x="4662" y="319751"/>
                </a:lnTo>
                <a:lnTo>
                  <a:pt x="17378" y="338610"/>
                </a:lnTo>
                <a:lnTo>
                  <a:pt x="36238" y="351325"/>
                </a:lnTo>
                <a:lnTo>
                  <a:pt x="59333" y="355988"/>
                </a:lnTo>
                <a:lnTo>
                  <a:pt x="763628" y="355988"/>
                </a:lnTo>
                <a:lnTo>
                  <a:pt x="786722" y="351325"/>
                </a:lnTo>
                <a:lnTo>
                  <a:pt x="805582" y="338610"/>
                </a:lnTo>
                <a:lnTo>
                  <a:pt x="818297" y="319751"/>
                </a:lnTo>
                <a:lnTo>
                  <a:pt x="822960" y="296656"/>
                </a:lnTo>
                <a:lnTo>
                  <a:pt x="822960" y="59331"/>
                </a:lnTo>
                <a:lnTo>
                  <a:pt x="818297" y="36237"/>
                </a:lnTo>
                <a:lnTo>
                  <a:pt x="805582" y="17377"/>
                </a:lnTo>
                <a:lnTo>
                  <a:pt x="786722" y="4662"/>
                </a:lnTo>
                <a:lnTo>
                  <a:pt x="763628" y="0"/>
                </a:lnTo>
                <a:close/>
              </a:path>
            </a:pathLst>
          </a:custGeom>
          <a:solidFill>
            <a:srgbClr val="8FAADC"/>
          </a:solidFill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15" name="object 15"/>
          <p:cNvSpPr txBox="1"/>
          <p:nvPr/>
        </p:nvSpPr>
        <p:spPr>
          <a:xfrm>
            <a:off x="2612169" y="5718810"/>
            <a:ext cx="449580" cy="1209305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sz="2700" spc="-38" dirty="0">
                <a:latin typeface="Calibri"/>
                <a:cs typeface="Calibri"/>
              </a:rPr>
              <a:t>Ich</a:t>
            </a:r>
            <a:endParaRPr sz="2700">
              <a:latin typeface="Calibri"/>
              <a:cs typeface="Calibri"/>
            </a:endParaRPr>
          </a:p>
          <a:p>
            <a:pPr marL="19050">
              <a:spcBef>
                <a:spcPts val="2768"/>
              </a:spcBef>
            </a:pPr>
            <a:r>
              <a:rPr sz="2700" spc="-38" dirty="0">
                <a:latin typeface="Calibri"/>
                <a:cs typeface="Calibri"/>
              </a:rPr>
              <a:t>Ich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3711863" y="6461024"/>
            <a:ext cx="1234440" cy="534353"/>
          </a:xfrm>
          <a:custGeom>
            <a:avLst/>
            <a:gdLst/>
            <a:ahLst/>
            <a:cxnLst/>
            <a:rect l="l" t="t" r="r" b="b"/>
            <a:pathLst>
              <a:path w="822960" h="356235">
                <a:moveTo>
                  <a:pt x="763626" y="0"/>
                </a:moveTo>
                <a:lnTo>
                  <a:pt x="59333" y="0"/>
                </a:lnTo>
                <a:lnTo>
                  <a:pt x="36238" y="4662"/>
                </a:lnTo>
                <a:lnTo>
                  <a:pt x="17378" y="17378"/>
                </a:lnTo>
                <a:lnTo>
                  <a:pt x="4662" y="36238"/>
                </a:lnTo>
                <a:lnTo>
                  <a:pt x="0" y="59333"/>
                </a:lnTo>
                <a:lnTo>
                  <a:pt x="0" y="296656"/>
                </a:lnTo>
                <a:lnTo>
                  <a:pt x="4662" y="319751"/>
                </a:lnTo>
                <a:lnTo>
                  <a:pt x="17378" y="338610"/>
                </a:lnTo>
                <a:lnTo>
                  <a:pt x="36238" y="351326"/>
                </a:lnTo>
                <a:lnTo>
                  <a:pt x="59333" y="355988"/>
                </a:lnTo>
                <a:lnTo>
                  <a:pt x="763626" y="355988"/>
                </a:lnTo>
                <a:lnTo>
                  <a:pt x="786721" y="351326"/>
                </a:lnTo>
                <a:lnTo>
                  <a:pt x="805581" y="338610"/>
                </a:lnTo>
                <a:lnTo>
                  <a:pt x="818297" y="319751"/>
                </a:lnTo>
                <a:lnTo>
                  <a:pt x="822960" y="296656"/>
                </a:lnTo>
                <a:lnTo>
                  <a:pt x="822960" y="59333"/>
                </a:lnTo>
                <a:lnTo>
                  <a:pt x="818297" y="36238"/>
                </a:lnTo>
                <a:lnTo>
                  <a:pt x="805581" y="17378"/>
                </a:lnTo>
                <a:lnTo>
                  <a:pt x="786721" y="4662"/>
                </a:lnTo>
                <a:lnTo>
                  <a:pt x="763626" y="0"/>
                </a:lnTo>
                <a:close/>
              </a:path>
            </a:pathLst>
          </a:custGeom>
          <a:solidFill>
            <a:srgbClr val="8FAADC"/>
          </a:solidFill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17" name="object 17"/>
          <p:cNvSpPr txBox="1"/>
          <p:nvPr/>
        </p:nvSpPr>
        <p:spPr>
          <a:xfrm>
            <a:off x="3978802" y="5718810"/>
            <a:ext cx="700088" cy="1209305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sz="2700" spc="-30" dirty="0">
                <a:latin typeface="Calibri"/>
                <a:cs typeface="Calibri"/>
              </a:rPr>
              <a:t>have</a:t>
            </a:r>
            <a:endParaRPr sz="2700">
              <a:latin typeface="Calibri"/>
              <a:cs typeface="Calibri"/>
            </a:endParaRPr>
          </a:p>
          <a:p>
            <a:pPr marL="19050">
              <a:spcBef>
                <a:spcPts val="2768"/>
              </a:spcBef>
            </a:pPr>
            <a:r>
              <a:rPr sz="2700" spc="-30" dirty="0">
                <a:latin typeface="Calibri"/>
                <a:cs typeface="Calibri"/>
              </a:rPr>
              <a:t>have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5250404" y="6461024"/>
            <a:ext cx="1234440" cy="534353"/>
          </a:xfrm>
          <a:custGeom>
            <a:avLst/>
            <a:gdLst/>
            <a:ahLst/>
            <a:cxnLst/>
            <a:rect l="l" t="t" r="r" b="b"/>
            <a:pathLst>
              <a:path w="822960" h="356235">
                <a:moveTo>
                  <a:pt x="763628" y="0"/>
                </a:moveTo>
                <a:lnTo>
                  <a:pt x="59333" y="0"/>
                </a:lnTo>
                <a:lnTo>
                  <a:pt x="36238" y="4662"/>
                </a:lnTo>
                <a:lnTo>
                  <a:pt x="17378" y="17378"/>
                </a:lnTo>
                <a:lnTo>
                  <a:pt x="4662" y="36238"/>
                </a:lnTo>
                <a:lnTo>
                  <a:pt x="0" y="59333"/>
                </a:lnTo>
                <a:lnTo>
                  <a:pt x="0" y="296656"/>
                </a:lnTo>
                <a:lnTo>
                  <a:pt x="4662" y="319751"/>
                </a:lnTo>
                <a:lnTo>
                  <a:pt x="17378" y="338610"/>
                </a:lnTo>
                <a:lnTo>
                  <a:pt x="36238" y="351326"/>
                </a:lnTo>
                <a:lnTo>
                  <a:pt x="59333" y="355988"/>
                </a:lnTo>
                <a:lnTo>
                  <a:pt x="763628" y="355988"/>
                </a:lnTo>
                <a:lnTo>
                  <a:pt x="786722" y="351326"/>
                </a:lnTo>
                <a:lnTo>
                  <a:pt x="805581" y="338610"/>
                </a:lnTo>
                <a:lnTo>
                  <a:pt x="818297" y="319751"/>
                </a:lnTo>
                <a:lnTo>
                  <a:pt x="822960" y="296656"/>
                </a:lnTo>
                <a:lnTo>
                  <a:pt x="822960" y="59333"/>
                </a:lnTo>
                <a:lnTo>
                  <a:pt x="818297" y="36238"/>
                </a:lnTo>
                <a:lnTo>
                  <a:pt x="805581" y="17378"/>
                </a:lnTo>
                <a:lnTo>
                  <a:pt x="786722" y="4662"/>
                </a:lnTo>
                <a:lnTo>
                  <a:pt x="763628" y="0"/>
                </a:lnTo>
                <a:close/>
              </a:path>
            </a:pathLst>
          </a:custGeom>
          <a:solidFill>
            <a:srgbClr val="8FAADC"/>
          </a:solidFill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19" name="object 19"/>
          <p:cNvSpPr/>
          <p:nvPr/>
        </p:nvSpPr>
        <p:spPr>
          <a:xfrm>
            <a:off x="6757527" y="6461024"/>
            <a:ext cx="1234440" cy="534353"/>
          </a:xfrm>
          <a:custGeom>
            <a:avLst/>
            <a:gdLst/>
            <a:ahLst/>
            <a:cxnLst/>
            <a:rect l="l" t="t" r="r" b="b"/>
            <a:pathLst>
              <a:path w="822960" h="356235">
                <a:moveTo>
                  <a:pt x="763628" y="0"/>
                </a:moveTo>
                <a:lnTo>
                  <a:pt x="59333" y="0"/>
                </a:lnTo>
                <a:lnTo>
                  <a:pt x="36238" y="4662"/>
                </a:lnTo>
                <a:lnTo>
                  <a:pt x="17378" y="17378"/>
                </a:lnTo>
                <a:lnTo>
                  <a:pt x="4662" y="36238"/>
                </a:lnTo>
                <a:lnTo>
                  <a:pt x="0" y="59333"/>
                </a:lnTo>
                <a:lnTo>
                  <a:pt x="0" y="296656"/>
                </a:lnTo>
                <a:lnTo>
                  <a:pt x="4662" y="319751"/>
                </a:lnTo>
                <a:lnTo>
                  <a:pt x="17378" y="338610"/>
                </a:lnTo>
                <a:lnTo>
                  <a:pt x="36238" y="351326"/>
                </a:lnTo>
                <a:lnTo>
                  <a:pt x="59333" y="355988"/>
                </a:lnTo>
                <a:lnTo>
                  <a:pt x="763628" y="355988"/>
                </a:lnTo>
                <a:lnTo>
                  <a:pt x="786722" y="351326"/>
                </a:lnTo>
                <a:lnTo>
                  <a:pt x="805581" y="338610"/>
                </a:lnTo>
                <a:lnTo>
                  <a:pt x="818297" y="319751"/>
                </a:lnTo>
                <a:lnTo>
                  <a:pt x="822959" y="296656"/>
                </a:lnTo>
                <a:lnTo>
                  <a:pt x="822959" y="59333"/>
                </a:lnTo>
                <a:lnTo>
                  <a:pt x="818297" y="36238"/>
                </a:lnTo>
                <a:lnTo>
                  <a:pt x="805581" y="17378"/>
                </a:lnTo>
                <a:lnTo>
                  <a:pt x="786722" y="4662"/>
                </a:lnTo>
                <a:lnTo>
                  <a:pt x="763628" y="0"/>
                </a:lnTo>
                <a:close/>
              </a:path>
            </a:pathLst>
          </a:custGeom>
          <a:solidFill>
            <a:srgbClr val="8FAADC"/>
          </a:solidFill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20" name="object 20"/>
          <p:cNvSpPr txBox="1"/>
          <p:nvPr/>
        </p:nvSpPr>
        <p:spPr>
          <a:xfrm>
            <a:off x="7011370" y="6482333"/>
            <a:ext cx="726758" cy="43473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sz="2700" spc="-15" dirty="0">
                <a:latin typeface="Calibri"/>
                <a:cs typeface="Calibri"/>
              </a:rPr>
              <a:t>apfel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681437" y="6446615"/>
            <a:ext cx="1234440" cy="534353"/>
          </a:xfrm>
          <a:custGeom>
            <a:avLst/>
            <a:gdLst/>
            <a:ahLst/>
            <a:cxnLst/>
            <a:rect l="l" t="t" r="r" b="b"/>
            <a:pathLst>
              <a:path w="822960" h="356235">
                <a:moveTo>
                  <a:pt x="763627" y="0"/>
                </a:moveTo>
                <a:lnTo>
                  <a:pt x="59332" y="0"/>
                </a:lnTo>
                <a:lnTo>
                  <a:pt x="36237" y="4662"/>
                </a:lnTo>
                <a:lnTo>
                  <a:pt x="17378" y="17378"/>
                </a:lnTo>
                <a:lnTo>
                  <a:pt x="4662" y="36238"/>
                </a:lnTo>
                <a:lnTo>
                  <a:pt x="0" y="59333"/>
                </a:lnTo>
                <a:lnTo>
                  <a:pt x="0" y="296656"/>
                </a:lnTo>
                <a:lnTo>
                  <a:pt x="4662" y="319751"/>
                </a:lnTo>
                <a:lnTo>
                  <a:pt x="17378" y="338611"/>
                </a:lnTo>
                <a:lnTo>
                  <a:pt x="36237" y="351327"/>
                </a:lnTo>
                <a:lnTo>
                  <a:pt x="59332" y="355989"/>
                </a:lnTo>
                <a:lnTo>
                  <a:pt x="763627" y="355989"/>
                </a:lnTo>
                <a:lnTo>
                  <a:pt x="786722" y="351327"/>
                </a:lnTo>
                <a:lnTo>
                  <a:pt x="805581" y="338611"/>
                </a:lnTo>
                <a:lnTo>
                  <a:pt x="818297" y="319751"/>
                </a:lnTo>
                <a:lnTo>
                  <a:pt x="822959" y="296656"/>
                </a:lnTo>
                <a:lnTo>
                  <a:pt x="822959" y="59333"/>
                </a:lnTo>
                <a:lnTo>
                  <a:pt x="818297" y="36238"/>
                </a:lnTo>
                <a:lnTo>
                  <a:pt x="805581" y="17378"/>
                </a:lnTo>
                <a:lnTo>
                  <a:pt x="786722" y="4662"/>
                </a:lnTo>
                <a:lnTo>
                  <a:pt x="763627" y="0"/>
                </a:lnTo>
                <a:close/>
              </a:path>
            </a:pathLst>
          </a:custGeom>
          <a:solidFill>
            <a:srgbClr val="8FAADC"/>
          </a:solidFill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22" name="object 22"/>
          <p:cNvSpPr/>
          <p:nvPr/>
        </p:nvSpPr>
        <p:spPr>
          <a:xfrm>
            <a:off x="2219978" y="7293991"/>
            <a:ext cx="1234440" cy="534353"/>
          </a:xfrm>
          <a:custGeom>
            <a:avLst/>
            <a:gdLst/>
            <a:ahLst/>
            <a:cxnLst/>
            <a:rect l="l" t="t" r="r" b="b"/>
            <a:pathLst>
              <a:path w="822960" h="356235">
                <a:moveTo>
                  <a:pt x="763628" y="0"/>
                </a:moveTo>
                <a:lnTo>
                  <a:pt x="59333" y="0"/>
                </a:lnTo>
                <a:lnTo>
                  <a:pt x="36238" y="4662"/>
                </a:lnTo>
                <a:lnTo>
                  <a:pt x="17378" y="17377"/>
                </a:lnTo>
                <a:lnTo>
                  <a:pt x="4662" y="36237"/>
                </a:lnTo>
                <a:lnTo>
                  <a:pt x="0" y="59331"/>
                </a:lnTo>
                <a:lnTo>
                  <a:pt x="0" y="296656"/>
                </a:lnTo>
                <a:lnTo>
                  <a:pt x="4662" y="319751"/>
                </a:lnTo>
                <a:lnTo>
                  <a:pt x="17378" y="338610"/>
                </a:lnTo>
                <a:lnTo>
                  <a:pt x="36238" y="351325"/>
                </a:lnTo>
                <a:lnTo>
                  <a:pt x="59333" y="355988"/>
                </a:lnTo>
                <a:lnTo>
                  <a:pt x="763628" y="355988"/>
                </a:lnTo>
                <a:lnTo>
                  <a:pt x="786722" y="351325"/>
                </a:lnTo>
                <a:lnTo>
                  <a:pt x="805582" y="338610"/>
                </a:lnTo>
                <a:lnTo>
                  <a:pt x="818297" y="319751"/>
                </a:lnTo>
                <a:lnTo>
                  <a:pt x="822960" y="296656"/>
                </a:lnTo>
                <a:lnTo>
                  <a:pt x="822960" y="59331"/>
                </a:lnTo>
                <a:lnTo>
                  <a:pt x="818297" y="36237"/>
                </a:lnTo>
                <a:lnTo>
                  <a:pt x="805582" y="17377"/>
                </a:lnTo>
                <a:lnTo>
                  <a:pt x="786722" y="4662"/>
                </a:lnTo>
                <a:lnTo>
                  <a:pt x="763628" y="0"/>
                </a:lnTo>
                <a:close/>
              </a:path>
            </a:pathLst>
          </a:custGeom>
          <a:solidFill>
            <a:srgbClr val="8FAADC"/>
          </a:solidFill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23" name="object 23"/>
          <p:cNvSpPr txBox="1"/>
          <p:nvPr/>
        </p:nvSpPr>
        <p:spPr>
          <a:xfrm>
            <a:off x="2612169" y="7319011"/>
            <a:ext cx="449580" cy="43473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sz="2700" spc="-38" dirty="0">
                <a:latin typeface="Calibri"/>
                <a:cs typeface="Calibri"/>
              </a:rPr>
              <a:t>Ich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3711863" y="7293989"/>
            <a:ext cx="1234440" cy="534353"/>
          </a:xfrm>
          <a:custGeom>
            <a:avLst/>
            <a:gdLst/>
            <a:ahLst/>
            <a:cxnLst/>
            <a:rect l="l" t="t" r="r" b="b"/>
            <a:pathLst>
              <a:path w="822960" h="356235">
                <a:moveTo>
                  <a:pt x="763626" y="0"/>
                </a:moveTo>
                <a:lnTo>
                  <a:pt x="59333" y="0"/>
                </a:lnTo>
                <a:lnTo>
                  <a:pt x="36238" y="4662"/>
                </a:lnTo>
                <a:lnTo>
                  <a:pt x="17378" y="17378"/>
                </a:lnTo>
                <a:lnTo>
                  <a:pt x="4662" y="36237"/>
                </a:lnTo>
                <a:lnTo>
                  <a:pt x="0" y="59331"/>
                </a:lnTo>
                <a:lnTo>
                  <a:pt x="0" y="296656"/>
                </a:lnTo>
                <a:lnTo>
                  <a:pt x="4662" y="319751"/>
                </a:lnTo>
                <a:lnTo>
                  <a:pt x="17378" y="338610"/>
                </a:lnTo>
                <a:lnTo>
                  <a:pt x="36238" y="351326"/>
                </a:lnTo>
                <a:lnTo>
                  <a:pt x="59333" y="355988"/>
                </a:lnTo>
                <a:lnTo>
                  <a:pt x="763626" y="355988"/>
                </a:lnTo>
                <a:lnTo>
                  <a:pt x="786721" y="351326"/>
                </a:lnTo>
                <a:lnTo>
                  <a:pt x="805581" y="338610"/>
                </a:lnTo>
                <a:lnTo>
                  <a:pt x="818297" y="319751"/>
                </a:lnTo>
                <a:lnTo>
                  <a:pt x="822960" y="296656"/>
                </a:lnTo>
                <a:lnTo>
                  <a:pt x="822960" y="59331"/>
                </a:lnTo>
                <a:lnTo>
                  <a:pt x="818297" y="36237"/>
                </a:lnTo>
                <a:lnTo>
                  <a:pt x="805581" y="17378"/>
                </a:lnTo>
                <a:lnTo>
                  <a:pt x="786721" y="4662"/>
                </a:lnTo>
                <a:lnTo>
                  <a:pt x="763626" y="0"/>
                </a:lnTo>
                <a:close/>
              </a:path>
            </a:pathLst>
          </a:custGeom>
          <a:solidFill>
            <a:srgbClr val="8FAADC"/>
          </a:solidFill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25" name="object 25"/>
          <p:cNvSpPr txBox="1"/>
          <p:nvPr/>
        </p:nvSpPr>
        <p:spPr>
          <a:xfrm>
            <a:off x="3978802" y="7319011"/>
            <a:ext cx="700088" cy="43473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sz="2700" spc="-30" dirty="0">
                <a:latin typeface="Calibri"/>
                <a:cs typeface="Calibri"/>
              </a:rPr>
              <a:t>have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5250404" y="7293989"/>
            <a:ext cx="1234440" cy="534353"/>
          </a:xfrm>
          <a:custGeom>
            <a:avLst/>
            <a:gdLst/>
            <a:ahLst/>
            <a:cxnLst/>
            <a:rect l="l" t="t" r="r" b="b"/>
            <a:pathLst>
              <a:path w="822960" h="356235">
                <a:moveTo>
                  <a:pt x="763628" y="0"/>
                </a:moveTo>
                <a:lnTo>
                  <a:pt x="59333" y="0"/>
                </a:lnTo>
                <a:lnTo>
                  <a:pt x="36238" y="4662"/>
                </a:lnTo>
                <a:lnTo>
                  <a:pt x="17378" y="17378"/>
                </a:lnTo>
                <a:lnTo>
                  <a:pt x="4662" y="36237"/>
                </a:lnTo>
                <a:lnTo>
                  <a:pt x="0" y="59331"/>
                </a:lnTo>
                <a:lnTo>
                  <a:pt x="0" y="296656"/>
                </a:lnTo>
                <a:lnTo>
                  <a:pt x="4662" y="319751"/>
                </a:lnTo>
                <a:lnTo>
                  <a:pt x="17378" y="338610"/>
                </a:lnTo>
                <a:lnTo>
                  <a:pt x="36238" y="351326"/>
                </a:lnTo>
                <a:lnTo>
                  <a:pt x="59333" y="355988"/>
                </a:lnTo>
                <a:lnTo>
                  <a:pt x="763628" y="355988"/>
                </a:lnTo>
                <a:lnTo>
                  <a:pt x="786722" y="351326"/>
                </a:lnTo>
                <a:lnTo>
                  <a:pt x="805581" y="338610"/>
                </a:lnTo>
                <a:lnTo>
                  <a:pt x="818297" y="319751"/>
                </a:lnTo>
                <a:lnTo>
                  <a:pt x="822960" y="296656"/>
                </a:lnTo>
                <a:lnTo>
                  <a:pt x="822960" y="59331"/>
                </a:lnTo>
                <a:lnTo>
                  <a:pt x="818297" y="36237"/>
                </a:lnTo>
                <a:lnTo>
                  <a:pt x="805581" y="17378"/>
                </a:lnTo>
                <a:lnTo>
                  <a:pt x="786722" y="4662"/>
                </a:lnTo>
                <a:lnTo>
                  <a:pt x="763628" y="0"/>
                </a:lnTo>
                <a:close/>
              </a:path>
            </a:pathLst>
          </a:custGeom>
          <a:solidFill>
            <a:srgbClr val="8FAADC"/>
          </a:solidFill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27" name="object 27"/>
          <p:cNvSpPr txBox="1"/>
          <p:nvPr/>
        </p:nvSpPr>
        <p:spPr>
          <a:xfrm>
            <a:off x="5456859" y="7319011"/>
            <a:ext cx="821055" cy="43473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sz="2700" spc="-15" dirty="0">
                <a:latin typeface="Calibri"/>
                <a:cs typeface="Calibri"/>
              </a:rPr>
              <a:t>einen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6757527" y="7293989"/>
            <a:ext cx="1234440" cy="534353"/>
          </a:xfrm>
          <a:custGeom>
            <a:avLst/>
            <a:gdLst/>
            <a:ahLst/>
            <a:cxnLst/>
            <a:rect l="l" t="t" r="r" b="b"/>
            <a:pathLst>
              <a:path w="822960" h="356235">
                <a:moveTo>
                  <a:pt x="763628" y="0"/>
                </a:moveTo>
                <a:lnTo>
                  <a:pt x="59333" y="0"/>
                </a:lnTo>
                <a:lnTo>
                  <a:pt x="36238" y="4662"/>
                </a:lnTo>
                <a:lnTo>
                  <a:pt x="17378" y="17378"/>
                </a:lnTo>
                <a:lnTo>
                  <a:pt x="4662" y="36237"/>
                </a:lnTo>
                <a:lnTo>
                  <a:pt x="0" y="59331"/>
                </a:lnTo>
                <a:lnTo>
                  <a:pt x="0" y="296656"/>
                </a:lnTo>
                <a:lnTo>
                  <a:pt x="4662" y="319751"/>
                </a:lnTo>
                <a:lnTo>
                  <a:pt x="17378" y="338610"/>
                </a:lnTo>
                <a:lnTo>
                  <a:pt x="36238" y="351326"/>
                </a:lnTo>
                <a:lnTo>
                  <a:pt x="59333" y="355988"/>
                </a:lnTo>
                <a:lnTo>
                  <a:pt x="763628" y="355988"/>
                </a:lnTo>
                <a:lnTo>
                  <a:pt x="786722" y="351326"/>
                </a:lnTo>
                <a:lnTo>
                  <a:pt x="805581" y="338610"/>
                </a:lnTo>
                <a:lnTo>
                  <a:pt x="818297" y="319751"/>
                </a:lnTo>
                <a:lnTo>
                  <a:pt x="822959" y="296656"/>
                </a:lnTo>
                <a:lnTo>
                  <a:pt x="822959" y="59331"/>
                </a:lnTo>
                <a:lnTo>
                  <a:pt x="818297" y="36237"/>
                </a:lnTo>
                <a:lnTo>
                  <a:pt x="805581" y="17378"/>
                </a:lnTo>
                <a:lnTo>
                  <a:pt x="786722" y="4662"/>
                </a:lnTo>
                <a:lnTo>
                  <a:pt x="763628" y="0"/>
                </a:lnTo>
                <a:close/>
              </a:path>
            </a:pathLst>
          </a:custGeom>
          <a:solidFill>
            <a:srgbClr val="8FAADC"/>
          </a:solidFill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29" name="object 29"/>
          <p:cNvSpPr txBox="1"/>
          <p:nvPr/>
        </p:nvSpPr>
        <p:spPr>
          <a:xfrm>
            <a:off x="7011370" y="7319011"/>
            <a:ext cx="726758" cy="43473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sz="2700" spc="-15" dirty="0">
                <a:latin typeface="Calibri"/>
                <a:cs typeface="Calibri"/>
              </a:rPr>
              <a:t>apfel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8302854" y="7293989"/>
            <a:ext cx="1680210" cy="534353"/>
          </a:xfrm>
          <a:custGeom>
            <a:avLst/>
            <a:gdLst/>
            <a:ahLst/>
            <a:cxnLst/>
            <a:rect l="l" t="t" r="r" b="b"/>
            <a:pathLst>
              <a:path w="1120140" h="356235">
                <a:moveTo>
                  <a:pt x="1060283" y="0"/>
                </a:moveTo>
                <a:lnTo>
                  <a:pt x="59331" y="0"/>
                </a:lnTo>
                <a:lnTo>
                  <a:pt x="36237" y="4662"/>
                </a:lnTo>
                <a:lnTo>
                  <a:pt x="17378" y="17377"/>
                </a:lnTo>
                <a:lnTo>
                  <a:pt x="4662" y="36237"/>
                </a:lnTo>
                <a:lnTo>
                  <a:pt x="0" y="59331"/>
                </a:lnTo>
                <a:lnTo>
                  <a:pt x="0" y="296656"/>
                </a:lnTo>
                <a:lnTo>
                  <a:pt x="4662" y="319751"/>
                </a:lnTo>
                <a:lnTo>
                  <a:pt x="17378" y="338610"/>
                </a:lnTo>
                <a:lnTo>
                  <a:pt x="36237" y="351326"/>
                </a:lnTo>
                <a:lnTo>
                  <a:pt x="59331" y="355988"/>
                </a:lnTo>
                <a:lnTo>
                  <a:pt x="1060283" y="355988"/>
                </a:lnTo>
                <a:lnTo>
                  <a:pt x="1083377" y="351326"/>
                </a:lnTo>
                <a:lnTo>
                  <a:pt x="1102237" y="338610"/>
                </a:lnTo>
                <a:lnTo>
                  <a:pt x="1114952" y="319751"/>
                </a:lnTo>
                <a:lnTo>
                  <a:pt x="1119615" y="296656"/>
                </a:lnTo>
                <a:lnTo>
                  <a:pt x="1119615" y="59331"/>
                </a:lnTo>
                <a:lnTo>
                  <a:pt x="1114952" y="36237"/>
                </a:lnTo>
                <a:lnTo>
                  <a:pt x="1102237" y="17377"/>
                </a:lnTo>
                <a:lnTo>
                  <a:pt x="1083377" y="4662"/>
                </a:lnTo>
                <a:lnTo>
                  <a:pt x="1060283" y="0"/>
                </a:lnTo>
                <a:close/>
              </a:path>
            </a:pathLst>
          </a:custGeom>
          <a:solidFill>
            <a:srgbClr val="8FAADC"/>
          </a:solidFill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31" name="object 31"/>
          <p:cNvSpPr txBox="1"/>
          <p:nvPr/>
        </p:nvSpPr>
        <p:spPr>
          <a:xfrm>
            <a:off x="8483436" y="7319011"/>
            <a:ext cx="1318260" cy="43473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sz="2700" spc="-15" dirty="0">
                <a:latin typeface="Calibri"/>
                <a:cs typeface="Calibri"/>
              </a:rPr>
              <a:t>gegessen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681437" y="7279580"/>
            <a:ext cx="1234440" cy="534353"/>
          </a:xfrm>
          <a:custGeom>
            <a:avLst/>
            <a:gdLst/>
            <a:ahLst/>
            <a:cxnLst/>
            <a:rect l="l" t="t" r="r" b="b"/>
            <a:pathLst>
              <a:path w="822960" h="356235">
                <a:moveTo>
                  <a:pt x="763627" y="0"/>
                </a:moveTo>
                <a:lnTo>
                  <a:pt x="59332" y="0"/>
                </a:lnTo>
                <a:lnTo>
                  <a:pt x="36237" y="4662"/>
                </a:lnTo>
                <a:lnTo>
                  <a:pt x="17378" y="17378"/>
                </a:lnTo>
                <a:lnTo>
                  <a:pt x="4662" y="36238"/>
                </a:lnTo>
                <a:lnTo>
                  <a:pt x="0" y="59333"/>
                </a:lnTo>
                <a:lnTo>
                  <a:pt x="0" y="296656"/>
                </a:lnTo>
                <a:lnTo>
                  <a:pt x="4662" y="319751"/>
                </a:lnTo>
                <a:lnTo>
                  <a:pt x="17378" y="338611"/>
                </a:lnTo>
                <a:lnTo>
                  <a:pt x="36237" y="351327"/>
                </a:lnTo>
                <a:lnTo>
                  <a:pt x="59332" y="355989"/>
                </a:lnTo>
                <a:lnTo>
                  <a:pt x="763627" y="355989"/>
                </a:lnTo>
                <a:lnTo>
                  <a:pt x="786722" y="351327"/>
                </a:lnTo>
                <a:lnTo>
                  <a:pt x="805581" y="338611"/>
                </a:lnTo>
                <a:lnTo>
                  <a:pt x="818297" y="319751"/>
                </a:lnTo>
                <a:lnTo>
                  <a:pt x="822959" y="296656"/>
                </a:lnTo>
                <a:lnTo>
                  <a:pt x="822959" y="59333"/>
                </a:lnTo>
                <a:lnTo>
                  <a:pt x="818297" y="36238"/>
                </a:lnTo>
                <a:lnTo>
                  <a:pt x="805581" y="17378"/>
                </a:lnTo>
                <a:lnTo>
                  <a:pt x="786722" y="4662"/>
                </a:lnTo>
                <a:lnTo>
                  <a:pt x="763627" y="0"/>
                </a:lnTo>
                <a:close/>
              </a:path>
            </a:pathLst>
          </a:custGeom>
          <a:solidFill>
            <a:srgbClr val="8FAADC"/>
          </a:solidFill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33" name="object 33"/>
          <p:cNvSpPr/>
          <p:nvPr/>
        </p:nvSpPr>
        <p:spPr>
          <a:xfrm>
            <a:off x="681437" y="3244013"/>
            <a:ext cx="1234440" cy="534353"/>
          </a:xfrm>
          <a:custGeom>
            <a:avLst/>
            <a:gdLst/>
            <a:ahLst/>
            <a:cxnLst/>
            <a:rect l="l" t="t" r="r" b="b"/>
            <a:pathLst>
              <a:path w="822960" h="356235">
                <a:moveTo>
                  <a:pt x="763627" y="0"/>
                </a:moveTo>
                <a:lnTo>
                  <a:pt x="59332" y="0"/>
                </a:lnTo>
                <a:lnTo>
                  <a:pt x="36237" y="4662"/>
                </a:lnTo>
                <a:lnTo>
                  <a:pt x="17378" y="17377"/>
                </a:lnTo>
                <a:lnTo>
                  <a:pt x="4662" y="36237"/>
                </a:lnTo>
                <a:lnTo>
                  <a:pt x="0" y="59331"/>
                </a:lnTo>
                <a:lnTo>
                  <a:pt x="0" y="296655"/>
                </a:lnTo>
                <a:lnTo>
                  <a:pt x="4662" y="319750"/>
                </a:lnTo>
                <a:lnTo>
                  <a:pt x="17378" y="338610"/>
                </a:lnTo>
                <a:lnTo>
                  <a:pt x="36237" y="351325"/>
                </a:lnTo>
                <a:lnTo>
                  <a:pt x="59332" y="355988"/>
                </a:lnTo>
                <a:lnTo>
                  <a:pt x="763627" y="355988"/>
                </a:lnTo>
                <a:lnTo>
                  <a:pt x="786722" y="351325"/>
                </a:lnTo>
                <a:lnTo>
                  <a:pt x="805581" y="338610"/>
                </a:lnTo>
                <a:lnTo>
                  <a:pt x="818297" y="319750"/>
                </a:lnTo>
                <a:lnTo>
                  <a:pt x="822959" y="296655"/>
                </a:lnTo>
                <a:lnTo>
                  <a:pt x="822959" y="59331"/>
                </a:lnTo>
                <a:lnTo>
                  <a:pt x="818297" y="36237"/>
                </a:lnTo>
                <a:lnTo>
                  <a:pt x="805581" y="17377"/>
                </a:lnTo>
                <a:lnTo>
                  <a:pt x="786722" y="4662"/>
                </a:lnTo>
                <a:lnTo>
                  <a:pt x="763627" y="0"/>
                </a:lnTo>
                <a:close/>
              </a:path>
            </a:pathLst>
          </a:custGeom>
          <a:solidFill>
            <a:srgbClr val="8FAADC"/>
          </a:solidFill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34" name="object 34"/>
          <p:cNvSpPr/>
          <p:nvPr/>
        </p:nvSpPr>
        <p:spPr>
          <a:xfrm>
            <a:off x="2219978" y="4091387"/>
            <a:ext cx="1234440" cy="534353"/>
          </a:xfrm>
          <a:custGeom>
            <a:avLst/>
            <a:gdLst/>
            <a:ahLst/>
            <a:cxnLst/>
            <a:rect l="l" t="t" r="r" b="b"/>
            <a:pathLst>
              <a:path w="822960" h="356235">
                <a:moveTo>
                  <a:pt x="763628" y="0"/>
                </a:moveTo>
                <a:lnTo>
                  <a:pt x="59333" y="0"/>
                </a:lnTo>
                <a:lnTo>
                  <a:pt x="36238" y="4662"/>
                </a:lnTo>
                <a:lnTo>
                  <a:pt x="17378" y="17378"/>
                </a:lnTo>
                <a:lnTo>
                  <a:pt x="4662" y="36238"/>
                </a:lnTo>
                <a:lnTo>
                  <a:pt x="0" y="59333"/>
                </a:lnTo>
                <a:lnTo>
                  <a:pt x="0" y="296656"/>
                </a:lnTo>
                <a:lnTo>
                  <a:pt x="4662" y="319751"/>
                </a:lnTo>
                <a:lnTo>
                  <a:pt x="17378" y="338610"/>
                </a:lnTo>
                <a:lnTo>
                  <a:pt x="36238" y="351326"/>
                </a:lnTo>
                <a:lnTo>
                  <a:pt x="59333" y="355988"/>
                </a:lnTo>
                <a:lnTo>
                  <a:pt x="763628" y="355988"/>
                </a:lnTo>
                <a:lnTo>
                  <a:pt x="786722" y="351326"/>
                </a:lnTo>
                <a:lnTo>
                  <a:pt x="805582" y="338610"/>
                </a:lnTo>
                <a:lnTo>
                  <a:pt x="818297" y="319751"/>
                </a:lnTo>
                <a:lnTo>
                  <a:pt x="822960" y="296656"/>
                </a:lnTo>
                <a:lnTo>
                  <a:pt x="822960" y="59333"/>
                </a:lnTo>
                <a:lnTo>
                  <a:pt x="818297" y="36238"/>
                </a:lnTo>
                <a:lnTo>
                  <a:pt x="805582" y="17378"/>
                </a:lnTo>
                <a:lnTo>
                  <a:pt x="786722" y="4662"/>
                </a:lnTo>
                <a:lnTo>
                  <a:pt x="763628" y="0"/>
                </a:lnTo>
                <a:close/>
              </a:path>
            </a:pathLst>
          </a:custGeom>
          <a:solidFill>
            <a:srgbClr val="8FAADC"/>
          </a:solidFill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35" name="object 35"/>
          <p:cNvSpPr txBox="1"/>
          <p:nvPr/>
        </p:nvSpPr>
        <p:spPr>
          <a:xfrm>
            <a:off x="2612169" y="4114037"/>
            <a:ext cx="449580" cy="1209305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sz="2700" spc="-38" dirty="0">
                <a:latin typeface="Calibri"/>
                <a:cs typeface="Calibri"/>
              </a:rPr>
              <a:t>Ich</a:t>
            </a:r>
            <a:endParaRPr sz="2700">
              <a:latin typeface="Calibri"/>
              <a:cs typeface="Calibri"/>
            </a:endParaRPr>
          </a:p>
          <a:p>
            <a:pPr marL="19050">
              <a:spcBef>
                <a:spcPts val="2843"/>
              </a:spcBef>
            </a:pPr>
            <a:r>
              <a:rPr sz="2700" spc="-38" dirty="0">
                <a:latin typeface="Calibri"/>
                <a:cs typeface="Calibri"/>
              </a:rPr>
              <a:t>Ich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681437" y="4076978"/>
            <a:ext cx="1234440" cy="534353"/>
          </a:xfrm>
          <a:custGeom>
            <a:avLst/>
            <a:gdLst/>
            <a:ahLst/>
            <a:cxnLst/>
            <a:rect l="l" t="t" r="r" b="b"/>
            <a:pathLst>
              <a:path w="822960" h="356235">
                <a:moveTo>
                  <a:pt x="763627" y="0"/>
                </a:moveTo>
                <a:lnTo>
                  <a:pt x="59332" y="0"/>
                </a:lnTo>
                <a:lnTo>
                  <a:pt x="36237" y="4662"/>
                </a:lnTo>
                <a:lnTo>
                  <a:pt x="17378" y="17377"/>
                </a:lnTo>
                <a:lnTo>
                  <a:pt x="4662" y="36237"/>
                </a:lnTo>
                <a:lnTo>
                  <a:pt x="0" y="59331"/>
                </a:lnTo>
                <a:lnTo>
                  <a:pt x="0" y="296655"/>
                </a:lnTo>
                <a:lnTo>
                  <a:pt x="4662" y="319750"/>
                </a:lnTo>
                <a:lnTo>
                  <a:pt x="17378" y="338610"/>
                </a:lnTo>
                <a:lnTo>
                  <a:pt x="36237" y="351325"/>
                </a:lnTo>
                <a:lnTo>
                  <a:pt x="59332" y="355988"/>
                </a:lnTo>
                <a:lnTo>
                  <a:pt x="763627" y="355988"/>
                </a:lnTo>
                <a:lnTo>
                  <a:pt x="786722" y="351325"/>
                </a:lnTo>
                <a:lnTo>
                  <a:pt x="805581" y="338610"/>
                </a:lnTo>
                <a:lnTo>
                  <a:pt x="818297" y="319750"/>
                </a:lnTo>
                <a:lnTo>
                  <a:pt x="822959" y="296655"/>
                </a:lnTo>
                <a:lnTo>
                  <a:pt x="822959" y="59331"/>
                </a:lnTo>
                <a:lnTo>
                  <a:pt x="818297" y="36237"/>
                </a:lnTo>
                <a:lnTo>
                  <a:pt x="805581" y="17377"/>
                </a:lnTo>
                <a:lnTo>
                  <a:pt x="786722" y="4662"/>
                </a:lnTo>
                <a:lnTo>
                  <a:pt x="763627" y="0"/>
                </a:lnTo>
                <a:close/>
              </a:path>
            </a:pathLst>
          </a:custGeom>
          <a:solidFill>
            <a:srgbClr val="8FAADC"/>
          </a:solidFill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37" name="object 37"/>
          <p:cNvSpPr/>
          <p:nvPr/>
        </p:nvSpPr>
        <p:spPr>
          <a:xfrm>
            <a:off x="2219978" y="8087702"/>
            <a:ext cx="1234440" cy="534353"/>
          </a:xfrm>
          <a:custGeom>
            <a:avLst/>
            <a:gdLst/>
            <a:ahLst/>
            <a:cxnLst/>
            <a:rect l="l" t="t" r="r" b="b"/>
            <a:pathLst>
              <a:path w="822960" h="356235">
                <a:moveTo>
                  <a:pt x="763628" y="0"/>
                </a:moveTo>
                <a:lnTo>
                  <a:pt x="59333" y="0"/>
                </a:lnTo>
                <a:lnTo>
                  <a:pt x="36238" y="4662"/>
                </a:lnTo>
                <a:lnTo>
                  <a:pt x="17378" y="17377"/>
                </a:lnTo>
                <a:lnTo>
                  <a:pt x="4662" y="36237"/>
                </a:lnTo>
                <a:lnTo>
                  <a:pt x="0" y="59331"/>
                </a:lnTo>
                <a:lnTo>
                  <a:pt x="0" y="296655"/>
                </a:lnTo>
                <a:lnTo>
                  <a:pt x="4662" y="319750"/>
                </a:lnTo>
                <a:lnTo>
                  <a:pt x="17378" y="338610"/>
                </a:lnTo>
                <a:lnTo>
                  <a:pt x="36238" y="351325"/>
                </a:lnTo>
                <a:lnTo>
                  <a:pt x="59333" y="355988"/>
                </a:lnTo>
                <a:lnTo>
                  <a:pt x="763628" y="355988"/>
                </a:lnTo>
                <a:lnTo>
                  <a:pt x="786722" y="351325"/>
                </a:lnTo>
                <a:lnTo>
                  <a:pt x="805582" y="338610"/>
                </a:lnTo>
                <a:lnTo>
                  <a:pt x="818297" y="319750"/>
                </a:lnTo>
                <a:lnTo>
                  <a:pt x="822960" y="296655"/>
                </a:lnTo>
                <a:lnTo>
                  <a:pt x="822960" y="59331"/>
                </a:lnTo>
                <a:lnTo>
                  <a:pt x="818297" y="36237"/>
                </a:lnTo>
                <a:lnTo>
                  <a:pt x="805582" y="17377"/>
                </a:lnTo>
                <a:lnTo>
                  <a:pt x="786722" y="4662"/>
                </a:lnTo>
                <a:lnTo>
                  <a:pt x="763628" y="0"/>
                </a:lnTo>
                <a:close/>
              </a:path>
            </a:pathLst>
          </a:custGeom>
          <a:solidFill>
            <a:srgbClr val="8FAADC"/>
          </a:solidFill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38" name="object 38"/>
          <p:cNvSpPr txBox="1"/>
          <p:nvPr/>
        </p:nvSpPr>
        <p:spPr>
          <a:xfrm>
            <a:off x="2612169" y="8109967"/>
            <a:ext cx="449580" cy="43473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sz="2700" spc="-38" dirty="0">
                <a:latin typeface="Calibri"/>
                <a:cs typeface="Calibri"/>
              </a:rPr>
              <a:t>Ich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3711863" y="8087701"/>
            <a:ext cx="1234440" cy="534353"/>
          </a:xfrm>
          <a:custGeom>
            <a:avLst/>
            <a:gdLst/>
            <a:ahLst/>
            <a:cxnLst/>
            <a:rect l="l" t="t" r="r" b="b"/>
            <a:pathLst>
              <a:path w="822960" h="356235">
                <a:moveTo>
                  <a:pt x="763626" y="0"/>
                </a:moveTo>
                <a:lnTo>
                  <a:pt x="59333" y="0"/>
                </a:lnTo>
                <a:lnTo>
                  <a:pt x="36238" y="4662"/>
                </a:lnTo>
                <a:lnTo>
                  <a:pt x="17378" y="17377"/>
                </a:lnTo>
                <a:lnTo>
                  <a:pt x="4662" y="36237"/>
                </a:lnTo>
                <a:lnTo>
                  <a:pt x="0" y="59331"/>
                </a:lnTo>
                <a:lnTo>
                  <a:pt x="0" y="296656"/>
                </a:lnTo>
                <a:lnTo>
                  <a:pt x="4662" y="319751"/>
                </a:lnTo>
                <a:lnTo>
                  <a:pt x="17378" y="338610"/>
                </a:lnTo>
                <a:lnTo>
                  <a:pt x="36238" y="351325"/>
                </a:lnTo>
                <a:lnTo>
                  <a:pt x="59333" y="355988"/>
                </a:lnTo>
                <a:lnTo>
                  <a:pt x="763626" y="355988"/>
                </a:lnTo>
                <a:lnTo>
                  <a:pt x="786721" y="351325"/>
                </a:lnTo>
                <a:lnTo>
                  <a:pt x="805581" y="338610"/>
                </a:lnTo>
                <a:lnTo>
                  <a:pt x="818297" y="319751"/>
                </a:lnTo>
                <a:lnTo>
                  <a:pt x="822960" y="296656"/>
                </a:lnTo>
                <a:lnTo>
                  <a:pt x="822960" y="59331"/>
                </a:lnTo>
                <a:lnTo>
                  <a:pt x="818297" y="36237"/>
                </a:lnTo>
                <a:lnTo>
                  <a:pt x="805581" y="17377"/>
                </a:lnTo>
                <a:lnTo>
                  <a:pt x="786721" y="4662"/>
                </a:lnTo>
                <a:lnTo>
                  <a:pt x="763626" y="0"/>
                </a:lnTo>
                <a:close/>
              </a:path>
            </a:pathLst>
          </a:custGeom>
          <a:solidFill>
            <a:srgbClr val="8FAADC"/>
          </a:solidFill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40" name="object 40"/>
          <p:cNvSpPr txBox="1"/>
          <p:nvPr/>
        </p:nvSpPr>
        <p:spPr>
          <a:xfrm>
            <a:off x="3978802" y="8109967"/>
            <a:ext cx="700088" cy="43473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sz="2700" spc="-30" dirty="0">
                <a:latin typeface="Calibri"/>
                <a:cs typeface="Calibri"/>
              </a:rPr>
              <a:t>have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5250404" y="8087701"/>
            <a:ext cx="1234440" cy="534353"/>
          </a:xfrm>
          <a:custGeom>
            <a:avLst/>
            <a:gdLst/>
            <a:ahLst/>
            <a:cxnLst/>
            <a:rect l="l" t="t" r="r" b="b"/>
            <a:pathLst>
              <a:path w="822960" h="356235">
                <a:moveTo>
                  <a:pt x="763628" y="0"/>
                </a:moveTo>
                <a:lnTo>
                  <a:pt x="59333" y="0"/>
                </a:lnTo>
                <a:lnTo>
                  <a:pt x="36238" y="4662"/>
                </a:lnTo>
                <a:lnTo>
                  <a:pt x="17378" y="17377"/>
                </a:lnTo>
                <a:lnTo>
                  <a:pt x="4662" y="36237"/>
                </a:lnTo>
                <a:lnTo>
                  <a:pt x="0" y="59331"/>
                </a:lnTo>
                <a:lnTo>
                  <a:pt x="0" y="296656"/>
                </a:lnTo>
                <a:lnTo>
                  <a:pt x="4662" y="319751"/>
                </a:lnTo>
                <a:lnTo>
                  <a:pt x="17378" y="338610"/>
                </a:lnTo>
                <a:lnTo>
                  <a:pt x="36238" y="351325"/>
                </a:lnTo>
                <a:lnTo>
                  <a:pt x="59333" y="355988"/>
                </a:lnTo>
                <a:lnTo>
                  <a:pt x="763628" y="355988"/>
                </a:lnTo>
                <a:lnTo>
                  <a:pt x="786722" y="351325"/>
                </a:lnTo>
                <a:lnTo>
                  <a:pt x="805581" y="338610"/>
                </a:lnTo>
                <a:lnTo>
                  <a:pt x="818297" y="319751"/>
                </a:lnTo>
                <a:lnTo>
                  <a:pt x="822960" y="296656"/>
                </a:lnTo>
                <a:lnTo>
                  <a:pt x="822960" y="59331"/>
                </a:lnTo>
                <a:lnTo>
                  <a:pt x="818297" y="36237"/>
                </a:lnTo>
                <a:lnTo>
                  <a:pt x="805581" y="17377"/>
                </a:lnTo>
                <a:lnTo>
                  <a:pt x="786722" y="4662"/>
                </a:lnTo>
                <a:lnTo>
                  <a:pt x="763628" y="0"/>
                </a:lnTo>
                <a:close/>
              </a:path>
            </a:pathLst>
          </a:custGeom>
          <a:solidFill>
            <a:srgbClr val="8FAADC"/>
          </a:solidFill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42" name="object 42"/>
          <p:cNvSpPr/>
          <p:nvPr/>
        </p:nvSpPr>
        <p:spPr>
          <a:xfrm>
            <a:off x="6757527" y="8087701"/>
            <a:ext cx="1234440" cy="534353"/>
          </a:xfrm>
          <a:custGeom>
            <a:avLst/>
            <a:gdLst/>
            <a:ahLst/>
            <a:cxnLst/>
            <a:rect l="l" t="t" r="r" b="b"/>
            <a:pathLst>
              <a:path w="822960" h="356235">
                <a:moveTo>
                  <a:pt x="763628" y="0"/>
                </a:moveTo>
                <a:lnTo>
                  <a:pt x="59333" y="0"/>
                </a:lnTo>
                <a:lnTo>
                  <a:pt x="36238" y="4662"/>
                </a:lnTo>
                <a:lnTo>
                  <a:pt x="17378" y="17377"/>
                </a:lnTo>
                <a:lnTo>
                  <a:pt x="4662" y="36237"/>
                </a:lnTo>
                <a:lnTo>
                  <a:pt x="0" y="59331"/>
                </a:lnTo>
                <a:lnTo>
                  <a:pt x="0" y="296656"/>
                </a:lnTo>
                <a:lnTo>
                  <a:pt x="4662" y="319751"/>
                </a:lnTo>
                <a:lnTo>
                  <a:pt x="17378" y="338610"/>
                </a:lnTo>
                <a:lnTo>
                  <a:pt x="36238" y="351325"/>
                </a:lnTo>
                <a:lnTo>
                  <a:pt x="59333" y="355988"/>
                </a:lnTo>
                <a:lnTo>
                  <a:pt x="763628" y="355988"/>
                </a:lnTo>
                <a:lnTo>
                  <a:pt x="786722" y="351325"/>
                </a:lnTo>
                <a:lnTo>
                  <a:pt x="805581" y="338610"/>
                </a:lnTo>
                <a:lnTo>
                  <a:pt x="818297" y="319751"/>
                </a:lnTo>
                <a:lnTo>
                  <a:pt x="822959" y="296656"/>
                </a:lnTo>
                <a:lnTo>
                  <a:pt x="822959" y="59331"/>
                </a:lnTo>
                <a:lnTo>
                  <a:pt x="818297" y="36237"/>
                </a:lnTo>
                <a:lnTo>
                  <a:pt x="805581" y="17377"/>
                </a:lnTo>
                <a:lnTo>
                  <a:pt x="786722" y="4662"/>
                </a:lnTo>
                <a:lnTo>
                  <a:pt x="763628" y="0"/>
                </a:lnTo>
                <a:close/>
              </a:path>
            </a:pathLst>
          </a:custGeom>
          <a:solidFill>
            <a:srgbClr val="8FAADC"/>
          </a:solidFill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43" name="object 43"/>
          <p:cNvSpPr/>
          <p:nvPr/>
        </p:nvSpPr>
        <p:spPr>
          <a:xfrm>
            <a:off x="8302854" y="8087701"/>
            <a:ext cx="1680210" cy="534353"/>
          </a:xfrm>
          <a:custGeom>
            <a:avLst/>
            <a:gdLst/>
            <a:ahLst/>
            <a:cxnLst/>
            <a:rect l="l" t="t" r="r" b="b"/>
            <a:pathLst>
              <a:path w="1120140" h="356235">
                <a:moveTo>
                  <a:pt x="1060283" y="0"/>
                </a:moveTo>
                <a:lnTo>
                  <a:pt x="59331" y="0"/>
                </a:lnTo>
                <a:lnTo>
                  <a:pt x="36237" y="4662"/>
                </a:lnTo>
                <a:lnTo>
                  <a:pt x="17378" y="17377"/>
                </a:lnTo>
                <a:lnTo>
                  <a:pt x="4662" y="36237"/>
                </a:lnTo>
                <a:lnTo>
                  <a:pt x="0" y="59331"/>
                </a:lnTo>
                <a:lnTo>
                  <a:pt x="0" y="296656"/>
                </a:lnTo>
                <a:lnTo>
                  <a:pt x="4662" y="319751"/>
                </a:lnTo>
                <a:lnTo>
                  <a:pt x="17378" y="338610"/>
                </a:lnTo>
                <a:lnTo>
                  <a:pt x="36237" y="351326"/>
                </a:lnTo>
                <a:lnTo>
                  <a:pt x="59331" y="355988"/>
                </a:lnTo>
                <a:lnTo>
                  <a:pt x="1060283" y="355988"/>
                </a:lnTo>
                <a:lnTo>
                  <a:pt x="1083377" y="351326"/>
                </a:lnTo>
                <a:lnTo>
                  <a:pt x="1102237" y="338610"/>
                </a:lnTo>
                <a:lnTo>
                  <a:pt x="1114952" y="319751"/>
                </a:lnTo>
                <a:lnTo>
                  <a:pt x="1119615" y="296656"/>
                </a:lnTo>
                <a:lnTo>
                  <a:pt x="1119615" y="59331"/>
                </a:lnTo>
                <a:lnTo>
                  <a:pt x="1114952" y="36237"/>
                </a:lnTo>
                <a:lnTo>
                  <a:pt x="1102237" y="17377"/>
                </a:lnTo>
                <a:lnTo>
                  <a:pt x="1083377" y="4662"/>
                </a:lnTo>
                <a:lnTo>
                  <a:pt x="1060283" y="0"/>
                </a:lnTo>
                <a:close/>
              </a:path>
            </a:pathLst>
          </a:custGeom>
          <a:solidFill>
            <a:srgbClr val="8FAADC"/>
          </a:solidFill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44" name="object 44"/>
          <p:cNvSpPr txBox="1"/>
          <p:nvPr/>
        </p:nvSpPr>
        <p:spPr>
          <a:xfrm>
            <a:off x="8483436" y="8109967"/>
            <a:ext cx="1318260" cy="43473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sz="2700" spc="-15" dirty="0">
                <a:latin typeface="Calibri"/>
                <a:cs typeface="Calibri"/>
              </a:rPr>
              <a:t>gegessen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10293164" y="8087701"/>
            <a:ext cx="1234440" cy="534353"/>
          </a:xfrm>
          <a:custGeom>
            <a:avLst/>
            <a:gdLst/>
            <a:ahLst/>
            <a:cxnLst/>
            <a:rect l="l" t="t" r="r" b="b"/>
            <a:pathLst>
              <a:path w="822959" h="356235">
                <a:moveTo>
                  <a:pt x="763626" y="0"/>
                </a:moveTo>
                <a:lnTo>
                  <a:pt x="59333" y="0"/>
                </a:lnTo>
                <a:lnTo>
                  <a:pt x="36238" y="4662"/>
                </a:lnTo>
                <a:lnTo>
                  <a:pt x="17378" y="17377"/>
                </a:lnTo>
                <a:lnTo>
                  <a:pt x="4662" y="36237"/>
                </a:lnTo>
                <a:lnTo>
                  <a:pt x="0" y="59331"/>
                </a:lnTo>
                <a:lnTo>
                  <a:pt x="0" y="296656"/>
                </a:lnTo>
                <a:lnTo>
                  <a:pt x="4662" y="319751"/>
                </a:lnTo>
                <a:lnTo>
                  <a:pt x="17378" y="338610"/>
                </a:lnTo>
                <a:lnTo>
                  <a:pt x="36238" y="351325"/>
                </a:lnTo>
                <a:lnTo>
                  <a:pt x="59333" y="355988"/>
                </a:lnTo>
                <a:lnTo>
                  <a:pt x="763626" y="355988"/>
                </a:lnTo>
                <a:lnTo>
                  <a:pt x="786721" y="351325"/>
                </a:lnTo>
                <a:lnTo>
                  <a:pt x="805581" y="338610"/>
                </a:lnTo>
                <a:lnTo>
                  <a:pt x="818297" y="319751"/>
                </a:lnTo>
                <a:lnTo>
                  <a:pt x="822959" y="296656"/>
                </a:lnTo>
                <a:lnTo>
                  <a:pt x="822959" y="59331"/>
                </a:lnTo>
                <a:lnTo>
                  <a:pt x="818297" y="36237"/>
                </a:lnTo>
                <a:lnTo>
                  <a:pt x="805581" y="17377"/>
                </a:lnTo>
                <a:lnTo>
                  <a:pt x="786721" y="4662"/>
                </a:lnTo>
                <a:lnTo>
                  <a:pt x="763626" y="0"/>
                </a:lnTo>
                <a:close/>
              </a:path>
            </a:pathLst>
          </a:custGeom>
          <a:solidFill>
            <a:srgbClr val="8FAADC"/>
          </a:solidFill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46" name="object 46"/>
          <p:cNvSpPr txBox="1"/>
          <p:nvPr/>
        </p:nvSpPr>
        <p:spPr>
          <a:xfrm>
            <a:off x="10476996" y="8109967"/>
            <a:ext cx="866775" cy="43473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sz="2700" spc="-15" dirty="0">
                <a:latin typeface="Calibri"/>
                <a:cs typeface="Calibri"/>
              </a:rPr>
              <a:t>&lt;eos&gt;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681437" y="8073290"/>
            <a:ext cx="1234440" cy="534353"/>
          </a:xfrm>
          <a:custGeom>
            <a:avLst/>
            <a:gdLst/>
            <a:ahLst/>
            <a:cxnLst/>
            <a:rect l="l" t="t" r="r" b="b"/>
            <a:pathLst>
              <a:path w="822960" h="356235">
                <a:moveTo>
                  <a:pt x="763627" y="0"/>
                </a:moveTo>
                <a:lnTo>
                  <a:pt x="59332" y="0"/>
                </a:lnTo>
                <a:lnTo>
                  <a:pt x="36237" y="4662"/>
                </a:lnTo>
                <a:lnTo>
                  <a:pt x="17378" y="17377"/>
                </a:lnTo>
                <a:lnTo>
                  <a:pt x="4662" y="36237"/>
                </a:lnTo>
                <a:lnTo>
                  <a:pt x="0" y="59331"/>
                </a:lnTo>
                <a:lnTo>
                  <a:pt x="0" y="296656"/>
                </a:lnTo>
                <a:lnTo>
                  <a:pt x="4662" y="319751"/>
                </a:lnTo>
                <a:lnTo>
                  <a:pt x="17378" y="338610"/>
                </a:lnTo>
                <a:lnTo>
                  <a:pt x="36237" y="351326"/>
                </a:lnTo>
                <a:lnTo>
                  <a:pt x="59332" y="355988"/>
                </a:lnTo>
                <a:lnTo>
                  <a:pt x="763627" y="355988"/>
                </a:lnTo>
                <a:lnTo>
                  <a:pt x="786722" y="351326"/>
                </a:lnTo>
                <a:lnTo>
                  <a:pt x="805581" y="338610"/>
                </a:lnTo>
                <a:lnTo>
                  <a:pt x="818297" y="319751"/>
                </a:lnTo>
                <a:lnTo>
                  <a:pt x="822959" y="296656"/>
                </a:lnTo>
                <a:lnTo>
                  <a:pt x="822959" y="59331"/>
                </a:lnTo>
                <a:lnTo>
                  <a:pt x="818297" y="36237"/>
                </a:lnTo>
                <a:lnTo>
                  <a:pt x="805581" y="17377"/>
                </a:lnTo>
                <a:lnTo>
                  <a:pt x="786722" y="4662"/>
                </a:lnTo>
                <a:lnTo>
                  <a:pt x="763627" y="0"/>
                </a:lnTo>
                <a:close/>
              </a:path>
            </a:pathLst>
          </a:custGeom>
          <a:solidFill>
            <a:srgbClr val="8FAADC"/>
          </a:solidFill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48" name="object 48"/>
          <p:cNvSpPr txBox="1"/>
          <p:nvPr/>
        </p:nvSpPr>
        <p:spPr>
          <a:xfrm>
            <a:off x="337106" y="4077462"/>
            <a:ext cx="212408" cy="43473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sz="2700" spc="-75" dirty="0">
                <a:latin typeface="Calibri"/>
                <a:cs typeface="Calibri"/>
              </a:rPr>
              <a:t>2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347020" y="4859273"/>
            <a:ext cx="212408" cy="43473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sz="2700" spc="-75" dirty="0">
                <a:latin typeface="Calibri"/>
                <a:cs typeface="Calibri"/>
              </a:rPr>
              <a:t>3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336386" y="5700521"/>
            <a:ext cx="212408" cy="43473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sz="2700" spc="-75" dirty="0">
                <a:latin typeface="Calibri"/>
                <a:cs typeface="Calibri"/>
              </a:rPr>
              <a:t>4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315839" y="7305293"/>
            <a:ext cx="212408" cy="43473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sz="2700" spc="-75" dirty="0">
                <a:latin typeface="Calibri"/>
                <a:cs typeface="Calibri"/>
              </a:rPr>
              <a:t>6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336386" y="3243833"/>
            <a:ext cx="1385888" cy="5354030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  <a:tabLst>
                <a:tab pos="557213" algn="l"/>
              </a:tabLst>
            </a:pPr>
            <a:r>
              <a:rPr sz="2700" spc="-75" dirty="0">
                <a:latin typeface="Calibri"/>
                <a:cs typeface="Calibri"/>
              </a:rPr>
              <a:t>1</a:t>
            </a:r>
            <a:r>
              <a:rPr sz="2700" dirty="0">
                <a:latin typeface="Calibri"/>
                <a:cs typeface="Calibri"/>
              </a:rPr>
              <a:t>	</a:t>
            </a:r>
            <a:r>
              <a:rPr sz="2700" spc="-15" dirty="0">
                <a:latin typeface="Calibri"/>
                <a:cs typeface="Calibri"/>
              </a:rPr>
              <a:t>&lt;sos</a:t>
            </a:r>
            <a:r>
              <a:rPr sz="3000" spc="-15" dirty="0">
                <a:latin typeface="Calibri"/>
                <a:cs typeface="Calibri"/>
              </a:rPr>
              <a:t>&gt;</a:t>
            </a:r>
            <a:endParaRPr sz="3000">
              <a:latin typeface="Calibri"/>
              <a:cs typeface="Calibri"/>
            </a:endParaRPr>
          </a:p>
          <a:p>
            <a:pPr marL="557213">
              <a:spcBef>
                <a:spcPts val="2946"/>
              </a:spcBef>
            </a:pPr>
            <a:r>
              <a:rPr sz="2700" spc="-15" dirty="0">
                <a:latin typeface="Calibri"/>
                <a:cs typeface="Calibri"/>
              </a:rPr>
              <a:t>&lt;sos</a:t>
            </a:r>
            <a:r>
              <a:rPr sz="3000" spc="-15" dirty="0">
                <a:latin typeface="Calibri"/>
                <a:cs typeface="Calibri"/>
              </a:rPr>
              <a:t>&gt;</a:t>
            </a:r>
            <a:endParaRPr sz="3000">
              <a:latin typeface="Calibri"/>
              <a:cs typeface="Calibri"/>
            </a:endParaRPr>
          </a:p>
          <a:p>
            <a:pPr marL="557213">
              <a:spcBef>
                <a:spcPts val="2483"/>
              </a:spcBef>
            </a:pPr>
            <a:r>
              <a:rPr sz="2700" spc="-15" dirty="0">
                <a:latin typeface="Calibri"/>
                <a:cs typeface="Calibri"/>
              </a:rPr>
              <a:t>&lt;sos</a:t>
            </a:r>
            <a:r>
              <a:rPr sz="3000" spc="-15" dirty="0">
                <a:latin typeface="Calibri"/>
                <a:cs typeface="Calibri"/>
              </a:rPr>
              <a:t>&gt;</a:t>
            </a:r>
            <a:endParaRPr sz="3000">
              <a:latin typeface="Calibri"/>
              <a:cs typeface="Calibri"/>
            </a:endParaRPr>
          </a:p>
          <a:p>
            <a:pPr marL="557213">
              <a:spcBef>
                <a:spcPts val="2955"/>
              </a:spcBef>
            </a:pPr>
            <a:r>
              <a:rPr sz="2700" spc="-15" dirty="0">
                <a:latin typeface="Calibri"/>
                <a:cs typeface="Calibri"/>
              </a:rPr>
              <a:t>&lt;sos</a:t>
            </a:r>
            <a:r>
              <a:rPr sz="3000" spc="-15" dirty="0">
                <a:latin typeface="Calibri"/>
                <a:cs typeface="Calibri"/>
              </a:rPr>
              <a:t>&gt;</a:t>
            </a:r>
            <a:endParaRPr sz="3000">
              <a:latin typeface="Calibri"/>
              <a:cs typeface="Calibri"/>
            </a:endParaRPr>
          </a:p>
          <a:p>
            <a:pPr marL="19050">
              <a:spcBef>
                <a:spcPts val="2453"/>
              </a:spcBef>
              <a:tabLst>
                <a:tab pos="557213" algn="l"/>
              </a:tabLst>
            </a:pPr>
            <a:r>
              <a:rPr sz="4050" spc="-113" baseline="1543" dirty="0">
                <a:latin typeface="Calibri"/>
                <a:cs typeface="Calibri"/>
              </a:rPr>
              <a:t>5</a:t>
            </a:r>
            <a:r>
              <a:rPr sz="4050" baseline="1543" dirty="0">
                <a:latin typeface="Calibri"/>
                <a:cs typeface="Calibri"/>
              </a:rPr>
              <a:t>	</a:t>
            </a:r>
            <a:r>
              <a:rPr sz="2700" spc="-15" dirty="0">
                <a:latin typeface="Calibri"/>
                <a:cs typeface="Calibri"/>
              </a:rPr>
              <a:t>&lt;sos</a:t>
            </a:r>
            <a:r>
              <a:rPr sz="3000" spc="-15" dirty="0">
                <a:latin typeface="Calibri"/>
                <a:cs typeface="Calibri"/>
              </a:rPr>
              <a:t>&gt;</a:t>
            </a:r>
            <a:endParaRPr sz="3000">
              <a:latin typeface="Calibri"/>
              <a:cs typeface="Calibri"/>
            </a:endParaRPr>
          </a:p>
          <a:p>
            <a:pPr marL="557213">
              <a:spcBef>
                <a:spcPts val="2946"/>
              </a:spcBef>
            </a:pPr>
            <a:r>
              <a:rPr sz="2700" spc="-15" dirty="0">
                <a:latin typeface="Calibri"/>
                <a:cs typeface="Calibri"/>
              </a:rPr>
              <a:t>&lt;sos</a:t>
            </a:r>
            <a:r>
              <a:rPr sz="3000" spc="-15" dirty="0">
                <a:latin typeface="Calibri"/>
                <a:cs typeface="Calibri"/>
              </a:rPr>
              <a:t>&gt;</a:t>
            </a:r>
            <a:endParaRPr sz="3000">
              <a:latin typeface="Calibri"/>
              <a:cs typeface="Calibri"/>
            </a:endParaRPr>
          </a:p>
          <a:p>
            <a:pPr marL="29528">
              <a:spcBef>
                <a:spcPts val="2633"/>
              </a:spcBef>
              <a:tabLst>
                <a:tab pos="557213" algn="l"/>
              </a:tabLst>
            </a:pPr>
            <a:r>
              <a:rPr sz="2700" spc="-75" dirty="0">
                <a:latin typeface="Calibri"/>
                <a:cs typeface="Calibri"/>
              </a:rPr>
              <a:t>7</a:t>
            </a:r>
            <a:r>
              <a:rPr sz="2700" dirty="0">
                <a:latin typeface="Calibri"/>
                <a:cs typeface="Calibri"/>
              </a:rPr>
              <a:t>	</a:t>
            </a:r>
            <a:r>
              <a:rPr sz="2700" spc="-15" dirty="0">
                <a:latin typeface="Calibri"/>
                <a:cs typeface="Calibri"/>
              </a:rPr>
              <a:t>&lt;sos</a:t>
            </a:r>
            <a:r>
              <a:rPr sz="3000" spc="-15" dirty="0">
                <a:latin typeface="Calibri"/>
                <a:cs typeface="Calibri"/>
              </a:rPr>
              <a:t>&gt;</a:t>
            </a:r>
            <a:endParaRPr sz="3000">
              <a:latin typeface="Calibri"/>
              <a:cs typeface="Calibri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5861186" y="1808226"/>
            <a:ext cx="7348538" cy="480901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sz="3000" dirty="0">
                <a:solidFill>
                  <a:srgbClr val="FF0000"/>
                </a:solidFill>
                <a:latin typeface="Calibri"/>
                <a:cs typeface="Calibri"/>
              </a:rPr>
              <a:t>Decoding</a:t>
            </a:r>
            <a:r>
              <a:rPr sz="3000" spc="113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FF0000"/>
                </a:solidFill>
                <a:latin typeface="Calibri"/>
                <a:cs typeface="Calibri"/>
              </a:rPr>
              <a:t>step</a:t>
            </a:r>
            <a:r>
              <a:rPr sz="3000" spc="13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FF0000"/>
                </a:solidFill>
                <a:latin typeface="Calibri"/>
                <a:cs typeface="Calibri"/>
              </a:rPr>
              <a:t>by</a:t>
            </a:r>
            <a:r>
              <a:rPr sz="3000" spc="13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FF0000"/>
                </a:solidFill>
                <a:latin typeface="Calibri"/>
                <a:cs typeface="Calibri"/>
              </a:rPr>
              <a:t>step</a:t>
            </a:r>
            <a:r>
              <a:rPr sz="3000" spc="13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FF0000"/>
                </a:solidFill>
                <a:latin typeface="Calibri"/>
                <a:cs typeface="Calibri"/>
              </a:rPr>
              <a:t>(using</a:t>
            </a:r>
            <a:r>
              <a:rPr sz="3000" spc="13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FF0000"/>
                </a:solidFill>
                <a:latin typeface="Calibri"/>
                <a:cs typeface="Calibri"/>
              </a:rPr>
              <a:t>Teacher</a:t>
            </a:r>
            <a:r>
              <a:rPr sz="3000" spc="13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000" spc="-15" dirty="0">
                <a:solidFill>
                  <a:srgbClr val="FF0000"/>
                </a:solidFill>
                <a:latin typeface="Calibri"/>
                <a:cs typeface="Calibri"/>
              </a:rPr>
              <a:t>Forcing)</a:t>
            </a:r>
            <a:endParaRPr sz="3000">
              <a:latin typeface="Calibri"/>
              <a:cs typeface="Calibri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8288771" y="9082278"/>
            <a:ext cx="613410" cy="480901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sz="3000" dirty="0">
                <a:solidFill>
                  <a:srgbClr val="FF0000"/>
                </a:solidFill>
                <a:latin typeface="Calibri"/>
                <a:cs typeface="Calibri"/>
              </a:rPr>
              <a:t>-&gt;</a:t>
            </a:r>
            <a:r>
              <a:rPr sz="3000" spc="-83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000" spc="-75" dirty="0">
                <a:solidFill>
                  <a:srgbClr val="FF0000"/>
                </a:solidFill>
                <a:latin typeface="Calibri"/>
                <a:cs typeface="Calibri"/>
              </a:rPr>
              <a:t>0</a:t>
            </a:r>
            <a:endParaRPr sz="3000">
              <a:latin typeface="Calibri"/>
              <a:cs typeface="Calibri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2219978" y="3239602"/>
            <a:ext cx="1234440" cy="534353"/>
          </a:xfrm>
          <a:custGeom>
            <a:avLst/>
            <a:gdLst/>
            <a:ahLst/>
            <a:cxnLst/>
            <a:rect l="l" t="t" r="r" b="b"/>
            <a:pathLst>
              <a:path w="822960" h="356235">
                <a:moveTo>
                  <a:pt x="763628" y="0"/>
                </a:moveTo>
                <a:lnTo>
                  <a:pt x="59333" y="0"/>
                </a:lnTo>
                <a:lnTo>
                  <a:pt x="36238" y="4662"/>
                </a:lnTo>
                <a:lnTo>
                  <a:pt x="17378" y="17378"/>
                </a:lnTo>
                <a:lnTo>
                  <a:pt x="4662" y="36237"/>
                </a:lnTo>
                <a:lnTo>
                  <a:pt x="0" y="59331"/>
                </a:lnTo>
                <a:lnTo>
                  <a:pt x="0" y="296656"/>
                </a:lnTo>
                <a:lnTo>
                  <a:pt x="4662" y="319751"/>
                </a:lnTo>
                <a:lnTo>
                  <a:pt x="17378" y="338610"/>
                </a:lnTo>
                <a:lnTo>
                  <a:pt x="36238" y="351326"/>
                </a:lnTo>
                <a:lnTo>
                  <a:pt x="59333" y="355988"/>
                </a:lnTo>
                <a:lnTo>
                  <a:pt x="763628" y="355988"/>
                </a:lnTo>
                <a:lnTo>
                  <a:pt x="786722" y="351326"/>
                </a:lnTo>
                <a:lnTo>
                  <a:pt x="805582" y="338610"/>
                </a:lnTo>
                <a:lnTo>
                  <a:pt x="818297" y="319751"/>
                </a:lnTo>
                <a:lnTo>
                  <a:pt x="822960" y="296656"/>
                </a:lnTo>
                <a:lnTo>
                  <a:pt x="822960" y="59331"/>
                </a:lnTo>
                <a:lnTo>
                  <a:pt x="818297" y="36237"/>
                </a:lnTo>
                <a:lnTo>
                  <a:pt x="805582" y="17378"/>
                </a:lnTo>
                <a:lnTo>
                  <a:pt x="786722" y="4662"/>
                </a:lnTo>
                <a:lnTo>
                  <a:pt x="763628" y="0"/>
                </a:lnTo>
                <a:close/>
              </a:path>
            </a:pathLst>
          </a:custGeom>
          <a:solidFill>
            <a:srgbClr val="AFABAB"/>
          </a:solidFill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56" name="object 56"/>
          <p:cNvSpPr txBox="1"/>
          <p:nvPr/>
        </p:nvSpPr>
        <p:spPr>
          <a:xfrm>
            <a:off x="2364157" y="3263646"/>
            <a:ext cx="143828" cy="43473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sz="2700" spc="-75" dirty="0">
                <a:latin typeface="Calibri"/>
                <a:cs typeface="Calibri"/>
              </a:rPr>
              <a:t>-</a:t>
            </a:r>
            <a:endParaRPr sz="2700">
              <a:latin typeface="Calibri"/>
              <a:cs typeface="Calibri"/>
            </a:endParaRPr>
          </a:p>
        </p:txBody>
      </p:sp>
      <p:pic>
        <p:nvPicPr>
          <p:cNvPr id="57" name="object 5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578608" y="3287267"/>
            <a:ext cx="516636" cy="512063"/>
          </a:xfrm>
          <a:prstGeom prst="rect">
            <a:avLst/>
          </a:prstGeom>
        </p:spPr>
      </p:pic>
      <p:sp>
        <p:nvSpPr>
          <p:cNvPr id="58" name="object 58"/>
          <p:cNvSpPr/>
          <p:nvPr/>
        </p:nvSpPr>
        <p:spPr>
          <a:xfrm>
            <a:off x="3704895" y="3268157"/>
            <a:ext cx="1234440" cy="534353"/>
          </a:xfrm>
          <a:custGeom>
            <a:avLst/>
            <a:gdLst/>
            <a:ahLst/>
            <a:cxnLst/>
            <a:rect l="l" t="t" r="r" b="b"/>
            <a:pathLst>
              <a:path w="822960" h="356235">
                <a:moveTo>
                  <a:pt x="763626" y="0"/>
                </a:moveTo>
                <a:lnTo>
                  <a:pt x="59331" y="0"/>
                </a:lnTo>
                <a:lnTo>
                  <a:pt x="36237" y="4662"/>
                </a:lnTo>
                <a:lnTo>
                  <a:pt x="17377" y="17378"/>
                </a:lnTo>
                <a:lnTo>
                  <a:pt x="4662" y="36238"/>
                </a:lnTo>
                <a:lnTo>
                  <a:pt x="0" y="59333"/>
                </a:lnTo>
                <a:lnTo>
                  <a:pt x="0" y="296656"/>
                </a:lnTo>
                <a:lnTo>
                  <a:pt x="4662" y="319751"/>
                </a:lnTo>
                <a:lnTo>
                  <a:pt x="17377" y="338611"/>
                </a:lnTo>
                <a:lnTo>
                  <a:pt x="36237" y="351327"/>
                </a:lnTo>
                <a:lnTo>
                  <a:pt x="59331" y="355989"/>
                </a:lnTo>
                <a:lnTo>
                  <a:pt x="763626" y="355989"/>
                </a:lnTo>
                <a:lnTo>
                  <a:pt x="786721" y="351327"/>
                </a:lnTo>
                <a:lnTo>
                  <a:pt x="805581" y="338611"/>
                </a:lnTo>
                <a:lnTo>
                  <a:pt x="818297" y="319751"/>
                </a:lnTo>
                <a:lnTo>
                  <a:pt x="822959" y="296656"/>
                </a:lnTo>
                <a:lnTo>
                  <a:pt x="822959" y="59333"/>
                </a:lnTo>
                <a:lnTo>
                  <a:pt x="818297" y="36238"/>
                </a:lnTo>
                <a:lnTo>
                  <a:pt x="805581" y="17378"/>
                </a:lnTo>
                <a:lnTo>
                  <a:pt x="786721" y="4662"/>
                </a:lnTo>
                <a:lnTo>
                  <a:pt x="763626" y="0"/>
                </a:lnTo>
                <a:close/>
              </a:path>
            </a:pathLst>
          </a:custGeom>
          <a:solidFill>
            <a:srgbClr val="AFABAB"/>
          </a:solidFill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59" name="object 59"/>
          <p:cNvSpPr txBox="1"/>
          <p:nvPr/>
        </p:nvSpPr>
        <p:spPr>
          <a:xfrm>
            <a:off x="3849071" y="3291078"/>
            <a:ext cx="143828" cy="43473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sz="2700" spc="-75" dirty="0">
                <a:latin typeface="Calibri"/>
                <a:cs typeface="Calibri"/>
              </a:rPr>
              <a:t>-</a:t>
            </a:r>
            <a:endParaRPr sz="2700">
              <a:latin typeface="Calibri"/>
              <a:cs typeface="Calibri"/>
            </a:endParaRPr>
          </a:p>
        </p:txBody>
      </p:sp>
      <p:pic>
        <p:nvPicPr>
          <p:cNvPr id="60" name="object 6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064508" y="3314701"/>
            <a:ext cx="516636" cy="512063"/>
          </a:xfrm>
          <a:prstGeom prst="rect">
            <a:avLst/>
          </a:prstGeom>
        </p:spPr>
      </p:pic>
      <p:sp>
        <p:nvSpPr>
          <p:cNvPr id="61" name="object 61"/>
          <p:cNvSpPr/>
          <p:nvPr/>
        </p:nvSpPr>
        <p:spPr>
          <a:xfrm>
            <a:off x="5246829" y="3256241"/>
            <a:ext cx="1234440" cy="534353"/>
          </a:xfrm>
          <a:custGeom>
            <a:avLst/>
            <a:gdLst/>
            <a:ahLst/>
            <a:cxnLst/>
            <a:rect l="l" t="t" r="r" b="b"/>
            <a:pathLst>
              <a:path w="822960" h="356235">
                <a:moveTo>
                  <a:pt x="763626" y="0"/>
                </a:moveTo>
                <a:lnTo>
                  <a:pt x="59331" y="0"/>
                </a:lnTo>
                <a:lnTo>
                  <a:pt x="36237" y="4662"/>
                </a:lnTo>
                <a:lnTo>
                  <a:pt x="17377" y="17377"/>
                </a:lnTo>
                <a:lnTo>
                  <a:pt x="4662" y="36237"/>
                </a:lnTo>
                <a:lnTo>
                  <a:pt x="0" y="59331"/>
                </a:lnTo>
                <a:lnTo>
                  <a:pt x="0" y="296655"/>
                </a:lnTo>
                <a:lnTo>
                  <a:pt x="4662" y="319750"/>
                </a:lnTo>
                <a:lnTo>
                  <a:pt x="17377" y="338610"/>
                </a:lnTo>
                <a:lnTo>
                  <a:pt x="36237" y="351325"/>
                </a:lnTo>
                <a:lnTo>
                  <a:pt x="59331" y="355988"/>
                </a:lnTo>
                <a:lnTo>
                  <a:pt x="763626" y="355988"/>
                </a:lnTo>
                <a:lnTo>
                  <a:pt x="786721" y="351325"/>
                </a:lnTo>
                <a:lnTo>
                  <a:pt x="805581" y="338610"/>
                </a:lnTo>
                <a:lnTo>
                  <a:pt x="818297" y="319750"/>
                </a:lnTo>
                <a:lnTo>
                  <a:pt x="822960" y="296655"/>
                </a:lnTo>
                <a:lnTo>
                  <a:pt x="822960" y="59331"/>
                </a:lnTo>
                <a:lnTo>
                  <a:pt x="818297" y="36237"/>
                </a:lnTo>
                <a:lnTo>
                  <a:pt x="805581" y="17377"/>
                </a:lnTo>
                <a:lnTo>
                  <a:pt x="786721" y="4662"/>
                </a:lnTo>
                <a:lnTo>
                  <a:pt x="763626" y="0"/>
                </a:lnTo>
                <a:close/>
              </a:path>
            </a:pathLst>
          </a:custGeom>
          <a:solidFill>
            <a:srgbClr val="AFABAB"/>
          </a:solidFill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62" name="object 62"/>
          <p:cNvSpPr txBox="1"/>
          <p:nvPr/>
        </p:nvSpPr>
        <p:spPr>
          <a:xfrm>
            <a:off x="5391005" y="3277362"/>
            <a:ext cx="143828" cy="43473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sz="2700" spc="-75" dirty="0">
                <a:latin typeface="Calibri"/>
                <a:cs typeface="Calibri"/>
              </a:rPr>
              <a:t>-</a:t>
            </a:r>
            <a:endParaRPr sz="2700">
              <a:latin typeface="Calibri"/>
              <a:cs typeface="Calibri"/>
            </a:endParaRPr>
          </a:p>
        </p:txBody>
      </p:sp>
      <p:pic>
        <p:nvPicPr>
          <p:cNvPr id="63" name="object 6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605271" y="3300983"/>
            <a:ext cx="516636" cy="516636"/>
          </a:xfrm>
          <a:prstGeom prst="rect">
            <a:avLst/>
          </a:prstGeom>
        </p:spPr>
      </p:pic>
      <p:sp>
        <p:nvSpPr>
          <p:cNvPr id="64" name="object 64"/>
          <p:cNvSpPr/>
          <p:nvPr/>
        </p:nvSpPr>
        <p:spPr>
          <a:xfrm>
            <a:off x="6731744" y="3269237"/>
            <a:ext cx="1234440" cy="534353"/>
          </a:xfrm>
          <a:custGeom>
            <a:avLst/>
            <a:gdLst/>
            <a:ahLst/>
            <a:cxnLst/>
            <a:rect l="l" t="t" r="r" b="b"/>
            <a:pathLst>
              <a:path w="822960" h="356235">
                <a:moveTo>
                  <a:pt x="763628" y="0"/>
                </a:moveTo>
                <a:lnTo>
                  <a:pt x="59333" y="0"/>
                </a:lnTo>
                <a:lnTo>
                  <a:pt x="36238" y="4662"/>
                </a:lnTo>
                <a:lnTo>
                  <a:pt x="17378" y="17377"/>
                </a:lnTo>
                <a:lnTo>
                  <a:pt x="4662" y="36237"/>
                </a:lnTo>
                <a:lnTo>
                  <a:pt x="0" y="59331"/>
                </a:lnTo>
                <a:lnTo>
                  <a:pt x="0" y="296655"/>
                </a:lnTo>
                <a:lnTo>
                  <a:pt x="4662" y="319750"/>
                </a:lnTo>
                <a:lnTo>
                  <a:pt x="17378" y="338610"/>
                </a:lnTo>
                <a:lnTo>
                  <a:pt x="36238" y="351325"/>
                </a:lnTo>
                <a:lnTo>
                  <a:pt x="59333" y="355988"/>
                </a:lnTo>
                <a:lnTo>
                  <a:pt x="763628" y="355988"/>
                </a:lnTo>
                <a:lnTo>
                  <a:pt x="786722" y="351325"/>
                </a:lnTo>
                <a:lnTo>
                  <a:pt x="805582" y="338610"/>
                </a:lnTo>
                <a:lnTo>
                  <a:pt x="818297" y="319750"/>
                </a:lnTo>
                <a:lnTo>
                  <a:pt x="822959" y="296655"/>
                </a:lnTo>
                <a:lnTo>
                  <a:pt x="822959" y="59331"/>
                </a:lnTo>
                <a:lnTo>
                  <a:pt x="818297" y="36237"/>
                </a:lnTo>
                <a:lnTo>
                  <a:pt x="805582" y="17377"/>
                </a:lnTo>
                <a:lnTo>
                  <a:pt x="786722" y="4662"/>
                </a:lnTo>
                <a:lnTo>
                  <a:pt x="763628" y="0"/>
                </a:lnTo>
                <a:close/>
              </a:path>
            </a:pathLst>
          </a:custGeom>
          <a:solidFill>
            <a:srgbClr val="AFABAB"/>
          </a:solidFill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65" name="object 65"/>
          <p:cNvSpPr txBox="1"/>
          <p:nvPr/>
        </p:nvSpPr>
        <p:spPr>
          <a:xfrm>
            <a:off x="6875923" y="3291078"/>
            <a:ext cx="143828" cy="43473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sz="2700" spc="-75" dirty="0">
                <a:latin typeface="Calibri"/>
                <a:cs typeface="Calibri"/>
              </a:rPr>
              <a:t>-</a:t>
            </a:r>
            <a:endParaRPr sz="2700">
              <a:latin typeface="Calibri"/>
              <a:cs typeface="Calibri"/>
            </a:endParaRPr>
          </a:p>
        </p:txBody>
      </p:sp>
      <p:pic>
        <p:nvPicPr>
          <p:cNvPr id="66" name="object 6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091171" y="3314700"/>
            <a:ext cx="516636" cy="516636"/>
          </a:xfrm>
          <a:prstGeom prst="rect">
            <a:avLst/>
          </a:prstGeom>
        </p:spPr>
      </p:pic>
      <p:sp>
        <p:nvSpPr>
          <p:cNvPr id="67" name="object 67"/>
          <p:cNvSpPr/>
          <p:nvPr/>
        </p:nvSpPr>
        <p:spPr>
          <a:xfrm>
            <a:off x="8387216" y="3286115"/>
            <a:ext cx="1578293" cy="534353"/>
          </a:xfrm>
          <a:custGeom>
            <a:avLst/>
            <a:gdLst/>
            <a:ahLst/>
            <a:cxnLst/>
            <a:rect l="l" t="t" r="r" b="b"/>
            <a:pathLst>
              <a:path w="1052195" h="356235">
                <a:moveTo>
                  <a:pt x="992513" y="0"/>
                </a:moveTo>
                <a:lnTo>
                  <a:pt x="59333" y="0"/>
                </a:lnTo>
                <a:lnTo>
                  <a:pt x="36238" y="4662"/>
                </a:lnTo>
                <a:lnTo>
                  <a:pt x="17378" y="17378"/>
                </a:lnTo>
                <a:lnTo>
                  <a:pt x="4662" y="36238"/>
                </a:lnTo>
                <a:lnTo>
                  <a:pt x="0" y="59333"/>
                </a:lnTo>
                <a:lnTo>
                  <a:pt x="0" y="296655"/>
                </a:lnTo>
                <a:lnTo>
                  <a:pt x="4662" y="319751"/>
                </a:lnTo>
                <a:lnTo>
                  <a:pt x="17378" y="338611"/>
                </a:lnTo>
                <a:lnTo>
                  <a:pt x="36238" y="351327"/>
                </a:lnTo>
                <a:lnTo>
                  <a:pt x="59333" y="355989"/>
                </a:lnTo>
                <a:lnTo>
                  <a:pt x="992513" y="355989"/>
                </a:lnTo>
                <a:lnTo>
                  <a:pt x="1015608" y="351327"/>
                </a:lnTo>
                <a:lnTo>
                  <a:pt x="1034468" y="338611"/>
                </a:lnTo>
                <a:lnTo>
                  <a:pt x="1047184" y="319751"/>
                </a:lnTo>
                <a:lnTo>
                  <a:pt x="1051847" y="296655"/>
                </a:lnTo>
                <a:lnTo>
                  <a:pt x="1051847" y="59333"/>
                </a:lnTo>
                <a:lnTo>
                  <a:pt x="1047184" y="36238"/>
                </a:lnTo>
                <a:lnTo>
                  <a:pt x="1034468" y="17378"/>
                </a:lnTo>
                <a:lnTo>
                  <a:pt x="1015608" y="4662"/>
                </a:lnTo>
                <a:lnTo>
                  <a:pt x="992513" y="0"/>
                </a:lnTo>
                <a:close/>
              </a:path>
            </a:pathLst>
          </a:custGeom>
          <a:solidFill>
            <a:srgbClr val="AFABAB"/>
          </a:solidFill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68" name="object 68"/>
          <p:cNvSpPr txBox="1"/>
          <p:nvPr/>
        </p:nvSpPr>
        <p:spPr>
          <a:xfrm>
            <a:off x="8531392" y="3309366"/>
            <a:ext cx="143828" cy="43473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sz="2700" spc="-75" dirty="0">
                <a:latin typeface="Calibri"/>
                <a:cs typeface="Calibri"/>
              </a:rPr>
              <a:t>-</a:t>
            </a:r>
            <a:endParaRPr sz="2700">
              <a:latin typeface="Calibri"/>
              <a:cs typeface="Calibri"/>
            </a:endParaRPr>
          </a:p>
        </p:txBody>
      </p:sp>
      <p:pic>
        <p:nvPicPr>
          <p:cNvPr id="69" name="object 6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846819" y="3332989"/>
            <a:ext cx="658368" cy="512063"/>
          </a:xfrm>
          <a:prstGeom prst="rect">
            <a:avLst/>
          </a:prstGeom>
        </p:spPr>
      </p:pic>
      <p:sp>
        <p:nvSpPr>
          <p:cNvPr id="70" name="object 70"/>
          <p:cNvSpPr/>
          <p:nvPr/>
        </p:nvSpPr>
        <p:spPr>
          <a:xfrm>
            <a:off x="10263987" y="3268157"/>
            <a:ext cx="1234440" cy="534353"/>
          </a:xfrm>
          <a:custGeom>
            <a:avLst/>
            <a:gdLst/>
            <a:ahLst/>
            <a:cxnLst/>
            <a:rect l="l" t="t" r="r" b="b"/>
            <a:pathLst>
              <a:path w="822959" h="356235">
                <a:moveTo>
                  <a:pt x="763628" y="0"/>
                </a:moveTo>
                <a:lnTo>
                  <a:pt x="59333" y="0"/>
                </a:lnTo>
                <a:lnTo>
                  <a:pt x="36238" y="4662"/>
                </a:lnTo>
                <a:lnTo>
                  <a:pt x="17378" y="17378"/>
                </a:lnTo>
                <a:lnTo>
                  <a:pt x="4662" y="36238"/>
                </a:lnTo>
                <a:lnTo>
                  <a:pt x="0" y="59333"/>
                </a:lnTo>
                <a:lnTo>
                  <a:pt x="0" y="296656"/>
                </a:lnTo>
                <a:lnTo>
                  <a:pt x="4662" y="319751"/>
                </a:lnTo>
                <a:lnTo>
                  <a:pt x="17378" y="338611"/>
                </a:lnTo>
                <a:lnTo>
                  <a:pt x="36238" y="351327"/>
                </a:lnTo>
                <a:lnTo>
                  <a:pt x="59333" y="355989"/>
                </a:lnTo>
                <a:lnTo>
                  <a:pt x="763628" y="355989"/>
                </a:lnTo>
                <a:lnTo>
                  <a:pt x="786722" y="351327"/>
                </a:lnTo>
                <a:lnTo>
                  <a:pt x="805582" y="338611"/>
                </a:lnTo>
                <a:lnTo>
                  <a:pt x="818297" y="319751"/>
                </a:lnTo>
                <a:lnTo>
                  <a:pt x="822959" y="296656"/>
                </a:lnTo>
                <a:lnTo>
                  <a:pt x="822959" y="59333"/>
                </a:lnTo>
                <a:lnTo>
                  <a:pt x="818297" y="36238"/>
                </a:lnTo>
                <a:lnTo>
                  <a:pt x="805582" y="17378"/>
                </a:lnTo>
                <a:lnTo>
                  <a:pt x="786722" y="4662"/>
                </a:lnTo>
                <a:lnTo>
                  <a:pt x="763628" y="0"/>
                </a:lnTo>
                <a:close/>
              </a:path>
            </a:pathLst>
          </a:custGeom>
          <a:solidFill>
            <a:srgbClr val="AFABAB"/>
          </a:solidFill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71" name="object 71"/>
          <p:cNvSpPr txBox="1"/>
          <p:nvPr/>
        </p:nvSpPr>
        <p:spPr>
          <a:xfrm>
            <a:off x="10408166" y="3291078"/>
            <a:ext cx="143828" cy="43473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sz="2700" spc="-75" dirty="0">
                <a:latin typeface="Calibri"/>
                <a:cs typeface="Calibri"/>
              </a:rPr>
              <a:t>-</a:t>
            </a:r>
            <a:endParaRPr sz="2700">
              <a:latin typeface="Calibri"/>
              <a:cs typeface="Calibri"/>
            </a:endParaRPr>
          </a:p>
        </p:txBody>
      </p:sp>
      <p:pic>
        <p:nvPicPr>
          <p:cNvPr id="72" name="object 72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0625329" y="3314701"/>
            <a:ext cx="512063" cy="512063"/>
          </a:xfrm>
          <a:prstGeom prst="rect">
            <a:avLst/>
          </a:prstGeom>
        </p:spPr>
      </p:pic>
      <p:sp>
        <p:nvSpPr>
          <p:cNvPr id="73" name="object 73"/>
          <p:cNvSpPr/>
          <p:nvPr/>
        </p:nvSpPr>
        <p:spPr>
          <a:xfrm>
            <a:off x="3704895" y="4091153"/>
            <a:ext cx="1234440" cy="534353"/>
          </a:xfrm>
          <a:custGeom>
            <a:avLst/>
            <a:gdLst/>
            <a:ahLst/>
            <a:cxnLst/>
            <a:rect l="l" t="t" r="r" b="b"/>
            <a:pathLst>
              <a:path w="822960" h="356235">
                <a:moveTo>
                  <a:pt x="763626" y="0"/>
                </a:moveTo>
                <a:lnTo>
                  <a:pt x="59331" y="0"/>
                </a:lnTo>
                <a:lnTo>
                  <a:pt x="36237" y="4662"/>
                </a:lnTo>
                <a:lnTo>
                  <a:pt x="17377" y="17378"/>
                </a:lnTo>
                <a:lnTo>
                  <a:pt x="4662" y="36238"/>
                </a:lnTo>
                <a:lnTo>
                  <a:pt x="0" y="59333"/>
                </a:lnTo>
                <a:lnTo>
                  <a:pt x="0" y="296656"/>
                </a:lnTo>
                <a:lnTo>
                  <a:pt x="4662" y="319751"/>
                </a:lnTo>
                <a:lnTo>
                  <a:pt x="17377" y="338611"/>
                </a:lnTo>
                <a:lnTo>
                  <a:pt x="36237" y="351327"/>
                </a:lnTo>
                <a:lnTo>
                  <a:pt x="59331" y="355989"/>
                </a:lnTo>
                <a:lnTo>
                  <a:pt x="763626" y="355989"/>
                </a:lnTo>
                <a:lnTo>
                  <a:pt x="786721" y="351327"/>
                </a:lnTo>
                <a:lnTo>
                  <a:pt x="805581" y="338611"/>
                </a:lnTo>
                <a:lnTo>
                  <a:pt x="818297" y="319751"/>
                </a:lnTo>
                <a:lnTo>
                  <a:pt x="822959" y="296656"/>
                </a:lnTo>
                <a:lnTo>
                  <a:pt x="822959" y="59333"/>
                </a:lnTo>
                <a:lnTo>
                  <a:pt x="818297" y="36238"/>
                </a:lnTo>
                <a:lnTo>
                  <a:pt x="805581" y="17378"/>
                </a:lnTo>
                <a:lnTo>
                  <a:pt x="786721" y="4662"/>
                </a:lnTo>
                <a:lnTo>
                  <a:pt x="763626" y="0"/>
                </a:lnTo>
                <a:close/>
              </a:path>
            </a:pathLst>
          </a:custGeom>
          <a:solidFill>
            <a:srgbClr val="AFABAB"/>
          </a:solidFill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74" name="object 74"/>
          <p:cNvSpPr txBox="1"/>
          <p:nvPr/>
        </p:nvSpPr>
        <p:spPr>
          <a:xfrm>
            <a:off x="3849071" y="4114037"/>
            <a:ext cx="143828" cy="43473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sz="2700" spc="-75" dirty="0">
                <a:latin typeface="Calibri"/>
                <a:cs typeface="Calibri"/>
              </a:rPr>
              <a:t>-</a:t>
            </a:r>
            <a:endParaRPr sz="2700">
              <a:latin typeface="Calibri"/>
              <a:cs typeface="Calibri"/>
            </a:endParaRPr>
          </a:p>
        </p:txBody>
      </p:sp>
      <p:pic>
        <p:nvPicPr>
          <p:cNvPr id="75" name="object 75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4064508" y="4137659"/>
            <a:ext cx="516636" cy="512063"/>
          </a:xfrm>
          <a:prstGeom prst="rect">
            <a:avLst/>
          </a:prstGeom>
        </p:spPr>
      </p:pic>
      <p:sp>
        <p:nvSpPr>
          <p:cNvPr id="76" name="object 76"/>
          <p:cNvSpPr/>
          <p:nvPr/>
        </p:nvSpPr>
        <p:spPr>
          <a:xfrm>
            <a:off x="5246829" y="4079236"/>
            <a:ext cx="1234440" cy="534353"/>
          </a:xfrm>
          <a:custGeom>
            <a:avLst/>
            <a:gdLst/>
            <a:ahLst/>
            <a:cxnLst/>
            <a:rect l="l" t="t" r="r" b="b"/>
            <a:pathLst>
              <a:path w="822960" h="356235">
                <a:moveTo>
                  <a:pt x="763626" y="0"/>
                </a:moveTo>
                <a:lnTo>
                  <a:pt x="59331" y="0"/>
                </a:lnTo>
                <a:lnTo>
                  <a:pt x="36237" y="4662"/>
                </a:lnTo>
                <a:lnTo>
                  <a:pt x="17377" y="17378"/>
                </a:lnTo>
                <a:lnTo>
                  <a:pt x="4662" y="36238"/>
                </a:lnTo>
                <a:lnTo>
                  <a:pt x="0" y="59333"/>
                </a:lnTo>
                <a:lnTo>
                  <a:pt x="0" y="296656"/>
                </a:lnTo>
                <a:lnTo>
                  <a:pt x="4662" y="319751"/>
                </a:lnTo>
                <a:lnTo>
                  <a:pt x="17377" y="338611"/>
                </a:lnTo>
                <a:lnTo>
                  <a:pt x="36237" y="351327"/>
                </a:lnTo>
                <a:lnTo>
                  <a:pt x="59331" y="355989"/>
                </a:lnTo>
                <a:lnTo>
                  <a:pt x="763626" y="355989"/>
                </a:lnTo>
                <a:lnTo>
                  <a:pt x="786721" y="351327"/>
                </a:lnTo>
                <a:lnTo>
                  <a:pt x="805581" y="338611"/>
                </a:lnTo>
                <a:lnTo>
                  <a:pt x="818297" y="319751"/>
                </a:lnTo>
                <a:lnTo>
                  <a:pt x="822960" y="296656"/>
                </a:lnTo>
                <a:lnTo>
                  <a:pt x="822960" y="59333"/>
                </a:lnTo>
                <a:lnTo>
                  <a:pt x="818297" y="36238"/>
                </a:lnTo>
                <a:lnTo>
                  <a:pt x="805581" y="17378"/>
                </a:lnTo>
                <a:lnTo>
                  <a:pt x="786721" y="4662"/>
                </a:lnTo>
                <a:lnTo>
                  <a:pt x="763626" y="0"/>
                </a:lnTo>
                <a:close/>
              </a:path>
            </a:pathLst>
          </a:custGeom>
          <a:solidFill>
            <a:srgbClr val="AFABAB"/>
          </a:solidFill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77" name="object 77"/>
          <p:cNvSpPr txBox="1"/>
          <p:nvPr/>
        </p:nvSpPr>
        <p:spPr>
          <a:xfrm>
            <a:off x="5391005" y="4100321"/>
            <a:ext cx="143828" cy="43473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sz="2700" spc="-75" dirty="0">
                <a:latin typeface="Calibri"/>
                <a:cs typeface="Calibri"/>
              </a:rPr>
              <a:t>-</a:t>
            </a:r>
            <a:endParaRPr sz="2700">
              <a:latin typeface="Calibri"/>
              <a:cs typeface="Calibri"/>
            </a:endParaRPr>
          </a:p>
        </p:txBody>
      </p:sp>
      <p:pic>
        <p:nvPicPr>
          <p:cNvPr id="78" name="object 78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5605271" y="4123943"/>
            <a:ext cx="516636" cy="516636"/>
          </a:xfrm>
          <a:prstGeom prst="rect">
            <a:avLst/>
          </a:prstGeom>
        </p:spPr>
      </p:pic>
      <p:sp>
        <p:nvSpPr>
          <p:cNvPr id="79" name="object 79"/>
          <p:cNvSpPr/>
          <p:nvPr/>
        </p:nvSpPr>
        <p:spPr>
          <a:xfrm>
            <a:off x="6731744" y="4092232"/>
            <a:ext cx="1234440" cy="534353"/>
          </a:xfrm>
          <a:custGeom>
            <a:avLst/>
            <a:gdLst/>
            <a:ahLst/>
            <a:cxnLst/>
            <a:rect l="l" t="t" r="r" b="b"/>
            <a:pathLst>
              <a:path w="822960" h="356235">
                <a:moveTo>
                  <a:pt x="763628" y="0"/>
                </a:moveTo>
                <a:lnTo>
                  <a:pt x="59333" y="0"/>
                </a:lnTo>
                <a:lnTo>
                  <a:pt x="36238" y="4662"/>
                </a:lnTo>
                <a:lnTo>
                  <a:pt x="17378" y="17378"/>
                </a:lnTo>
                <a:lnTo>
                  <a:pt x="4662" y="36238"/>
                </a:lnTo>
                <a:lnTo>
                  <a:pt x="0" y="59333"/>
                </a:lnTo>
                <a:lnTo>
                  <a:pt x="0" y="296656"/>
                </a:lnTo>
                <a:lnTo>
                  <a:pt x="4662" y="319751"/>
                </a:lnTo>
                <a:lnTo>
                  <a:pt x="17378" y="338611"/>
                </a:lnTo>
                <a:lnTo>
                  <a:pt x="36238" y="351327"/>
                </a:lnTo>
                <a:lnTo>
                  <a:pt x="59333" y="355989"/>
                </a:lnTo>
                <a:lnTo>
                  <a:pt x="763628" y="355989"/>
                </a:lnTo>
                <a:lnTo>
                  <a:pt x="786722" y="351327"/>
                </a:lnTo>
                <a:lnTo>
                  <a:pt x="805582" y="338611"/>
                </a:lnTo>
                <a:lnTo>
                  <a:pt x="818297" y="319751"/>
                </a:lnTo>
                <a:lnTo>
                  <a:pt x="822959" y="296656"/>
                </a:lnTo>
                <a:lnTo>
                  <a:pt x="822959" y="59333"/>
                </a:lnTo>
                <a:lnTo>
                  <a:pt x="818297" y="36238"/>
                </a:lnTo>
                <a:lnTo>
                  <a:pt x="805582" y="17378"/>
                </a:lnTo>
                <a:lnTo>
                  <a:pt x="786722" y="4662"/>
                </a:lnTo>
                <a:lnTo>
                  <a:pt x="763628" y="0"/>
                </a:lnTo>
                <a:close/>
              </a:path>
            </a:pathLst>
          </a:custGeom>
          <a:solidFill>
            <a:srgbClr val="AFABAB"/>
          </a:solidFill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80" name="object 80"/>
          <p:cNvSpPr txBox="1"/>
          <p:nvPr/>
        </p:nvSpPr>
        <p:spPr>
          <a:xfrm>
            <a:off x="6875923" y="4114037"/>
            <a:ext cx="143828" cy="43473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sz="2700" spc="-75" dirty="0">
                <a:latin typeface="Calibri"/>
                <a:cs typeface="Calibri"/>
              </a:rPr>
              <a:t>-</a:t>
            </a:r>
            <a:endParaRPr sz="2700">
              <a:latin typeface="Calibri"/>
              <a:cs typeface="Calibri"/>
            </a:endParaRPr>
          </a:p>
        </p:txBody>
      </p:sp>
      <p:pic>
        <p:nvPicPr>
          <p:cNvPr id="81" name="object 81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7091171" y="4137659"/>
            <a:ext cx="516636" cy="516636"/>
          </a:xfrm>
          <a:prstGeom prst="rect">
            <a:avLst/>
          </a:prstGeom>
        </p:spPr>
      </p:pic>
      <p:sp>
        <p:nvSpPr>
          <p:cNvPr id="82" name="object 82"/>
          <p:cNvSpPr/>
          <p:nvPr/>
        </p:nvSpPr>
        <p:spPr>
          <a:xfrm>
            <a:off x="8387216" y="4109111"/>
            <a:ext cx="1578293" cy="534353"/>
          </a:xfrm>
          <a:custGeom>
            <a:avLst/>
            <a:gdLst/>
            <a:ahLst/>
            <a:cxnLst/>
            <a:rect l="l" t="t" r="r" b="b"/>
            <a:pathLst>
              <a:path w="1052195" h="356235">
                <a:moveTo>
                  <a:pt x="992513" y="0"/>
                </a:moveTo>
                <a:lnTo>
                  <a:pt x="59333" y="0"/>
                </a:lnTo>
                <a:lnTo>
                  <a:pt x="36238" y="4662"/>
                </a:lnTo>
                <a:lnTo>
                  <a:pt x="17378" y="17378"/>
                </a:lnTo>
                <a:lnTo>
                  <a:pt x="4662" y="36238"/>
                </a:lnTo>
                <a:lnTo>
                  <a:pt x="0" y="59333"/>
                </a:lnTo>
                <a:lnTo>
                  <a:pt x="0" y="296655"/>
                </a:lnTo>
                <a:lnTo>
                  <a:pt x="4662" y="319751"/>
                </a:lnTo>
                <a:lnTo>
                  <a:pt x="17378" y="338610"/>
                </a:lnTo>
                <a:lnTo>
                  <a:pt x="36238" y="351326"/>
                </a:lnTo>
                <a:lnTo>
                  <a:pt x="59333" y="355988"/>
                </a:lnTo>
                <a:lnTo>
                  <a:pt x="992513" y="355988"/>
                </a:lnTo>
                <a:lnTo>
                  <a:pt x="1015608" y="351326"/>
                </a:lnTo>
                <a:lnTo>
                  <a:pt x="1034468" y="338610"/>
                </a:lnTo>
                <a:lnTo>
                  <a:pt x="1047184" y="319751"/>
                </a:lnTo>
                <a:lnTo>
                  <a:pt x="1051847" y="296655"/>
                </a:lnTo>
                <a:lnTo>
                  <a:pt x="1051847" y="59333"/>
                </a:lnTo>
                <a:lnTo>
                  <a:pt x="1047184" y="36238"/>
                </a:lnTo>
                <a:lnTo>
                  <a:pt x="1034468" y="17378"/>
                </a:lnTo>
                <a:lnTo>
                  <a:pt x="1015608" y="4662"/>
                </a:lnTo>
                <a:lnTo>
                  <a:pt x="992513" y="0"/>
                </a:lnTo>
                <a:close/>
              </a:path>
            </a:pathLst>
          </a:custGeom>
          <a:solidFill>
            <a:srgbClr val="AFABAB"/>
          </a:solidFill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83" name="object 83"/>
          <p:cNvSpPr txBox="1"/>
          <p:nvPr/>
        </p:nvSpPr>
        <p:spPr>
          <a:xfrm>
            <a:off x="8531392" y="4132326"/>
            <a:ext cx="143828" cy="43473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sz="2700" spc="-75" dirty="0">
                <a:latin typeface="Calibri"/>
                <a:cs typeface="Calibri"/>
              </a:rPr>
              <a:t>-</a:t>
            </a:r>
            <a:endParaRPr sz="2700">
              <a:latin typeface="Calibri"/>
              <a:cs typeface="Calibri"/>
            </a:endParaRPr>
          </a:p>
        </p:txBody>
      </p:sp>
      <p:pic>
        <p:nvPicPr>
          <p:cNvPr id="84" name="object 84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8846819" y="4155949"/>
            <a:ext cx="658368" cy="512063"/>
          </a:xfrm>
          <a:prstGeom prst="rect">
            <a:avLst/>
          </a:prstGeom>
        </p:spPr>
      </p:pic>
      <p:sp>
        <p:nvSpPr>
          <p:cNvPr id="85" name="object 85"/>
          <p:cNvSpPr/>
          <p:nvPr/>
        </p:nvSpPr>
        <p:spPr>
          <a:xfrm>
            <a:off x="10263987" y="4091153"/>
            <a:ext cx="1234440" cy="534353"/>
          </a:xfrm>
          <a:custGeom>
            <a:avLst/>
            <a:gdLst/>
            <a:ahLst/>
            <a:cxnLst/>
            <a:rect l="l" t="t" r="r" b="b"/>
            <a:pathLst>
              <a:path w="822959" h="356235">
                <a:moveTo>
                  <a:pt x="763628" y="0"/>
                </a:moveTo>
                <a:lnTo>
                  <a:pt x="59333" y="0"/>
                </a:lnTo>
                <a:lnTo>
                  <a:pt x="36238" y="4662"/>
                </a:lnTo>
                <a:lnTo>
                  <a:pt x="17378" y="17378"/>
                </a:lnTo>
                <a:lnTo>
                  <a:pt x="4662" y="36238"/>
                </a:lnTo>
                <a:lnTo>
                  <a:pt x="0" y="59333"/>
                </a:lnTo>
                <a:lnTo>
                  <a:pt x="0" y="296656"/>
                </a:lnTo>
                <a:lnTo>
                  <a:pt x="4662" y="319751"/>
                </a:lnTo>
                <a:lnTo>
                  <a:pt x="17378" y="338611"/>
                </a:lnTo>
                <a:lnTo>
                  <a:pt x="36238" y="351327"/>
                </a:lnTo>
                <a:lnTo>
                  <a:pt x="59333" y="355989"/>
                </a:lnTo>
                <a:lnTo>
                  <a:pt x="763628" y="355989"/>
                </a:lnTo>
                <a:lnTo>
                  <a:pt x="786722" y="351327"/>
                </a:lnTo>
                <a:lnTo>
                  <a:pt x="805582" y="338611"/>
                </a:lnTo>
                <a:lnTo>
                  <a:pt x="818297" y="319751"/>
                </a:lnTo>
                <a:lnTo>
                  <a:pt x="822959" y="296656"/>
                </a:lnTo>
                <a:lnTo>
                  <a:pt x="822959" y="59333"/>
                </a:lnTo>
                <a:lnTo>
                  <a:pt x="818297" y="36238"/>
                </a:lnTo>
                <a:lnTo>
                  <a:pt x="805582" y="17378"/>
                </a:lnTo>
                <a:lnTo>
                  <a:pt x="786722" y="4662"/>
                </a:lnTo>
                <a:lnTo>
                  <a:pt x="763628" y="0"/>
                </a:lnTo>
                <a:close/>
              </a:path>
            </a:pathLst>
          </a:custGeom>
          <a:solidFill>
            <a:srgbClr val="AFABAB"/>
          </a:solidFill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86" name="object 86"/>
          <p:cNvSpPr txBox="1"/>
          <p:nvPr/>
        </p:nvSpPr>
        <p:spPr>
          <a:xfrm>
            <a:off x="10408166" y="4114037"/>
            <a:ext cx="143828" cy="43473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sz="2700" spc="-75" dirty="0">
                <a:latin typeface="Calibri"/>
                <a:cs typeface="Calibri"/>
              </a:rPr>
              <a:t>-</a:t>
            </a:r>
            <a:endParaRPr sz="2700">
              <a:latin typeface="Calibri"/>
              <a:cs typeface="Calibri"/>
            </a:endParaRPr>
          </a:p>
        </p:txBody>
      </p:sp>
      <p:pic>
        <p:nvPicPr>
          <p:cNvPr id="87" name="object 87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0625329" y="4137659"/>
            <a:ext cx="512063" cy="512063"/>
          </a:xfrm>
          <a:prstGeom prst="rect">
            <a:avLst/>
          </a:prstGeom>
        </p:spPr>
      </p:pic>
      <p:sp>
        <p:nvSpPr>
          <p:cNvPr id="88" name="object 88"/>
          <p:cNvSpPr/>
          <p:nvPr/>
        </p:nvSpPr>
        <p:spPr>
          <a:xfrm>
            <a:off x="5289636" y="4889279"/>
            <a:ext cx="1234440" cy="534353"/>
          </a:xfrm>
          <a:custGeom>
            <a:avLst/>
            <a:gdLst/>
            <a:ahLst/>
            <a:cxnLst/>
            <a:rect l="l" t="t" r="r" b="b"/>
            <a:pathLst>
              <a:path w="822960" h="356235">
                <a:moveTo>
                  <a:pt x="763626" y="0"/>
                </a:moveTo>
                <a:lnTo>
                  <a:pt x="59331" y="0"/>
                </a:lnTo>
                <a:lnTo>
                  <a:pt x="36237" y="4662"/>
                </a:lnTo>
                <a:lnTo>
                  <a:pt x="17377" y="17378"/>
                </a:lnTo>
                <a:lnTo>
                  <a:pt x="4662" y="36238"/>
                </a:lnTo>
                <a:lnTo>
                  <a:pt x="0" y="59333"/>
                </a:lnTo>
                <a:lnTo>
                  <a:pt x="0" y="296656"/>
                </a:lnTo>
                <a:lnTo>
                  <a:pt x="4662" y="319751"/>
                </a:lnTo>
                <a:lnTo>
                  <a:pt x="17377" y="338611"/>
                </a:lnTo>
                <a:lnTo>
                  <a:pt x="36237" y="351327"/>
                </a:lnTo>
                <a:lnTo>
                  <a:pt x="59331" y="355989"/>
                </a:lnTo>
                <a:lnTo>
                  <a:pt x="763626" y="355989"/>
                </a:lnTo>
                <a:lnTo>
                  <a:pt x="786721" y="351327"/>
                </a:lnTo>
                <a:lnTo>
                  <a:pt x="805581" y="338611"/>
                </a:lnTo>
                <a:lnTo>
                  <a:pt x="818297" y="319751"/>
                </a:lnTo>
                <a:lnTo>
                  <a:pt x="822960" y="296656"/>
                </a:lnTo>
                <a:lnTo>
                  <a:pt x="822960" y="59333"/>
                </a:lnTo>
                <a:lnTo>
                  <a:pt x="818297" y="36238"/>
                </a:lnTo>
                <a:lnTo>
                  <a:pt x="805581" y="17378"/>
                </a:lnTo>
                <a:lnTo>
                  <a:pt x="786721" y="4662"/>
                </a:lnTo>
                <a:lnTo>
                  <a:pt x="763626" y="0"/>
                </a:lnTo>
                <a:close/>
              </a:path>
            </a:pathLst>
          </a:custGeom>
          <a:solidFill>
            <a:srgbClr val="AFABAB"/>
          </a:solidFill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89" name="object 89"/>
          <p:cNvSpPr txBox="1"/>
          <p:nvPr/>
        </p:nvSpPr>
        <p:spPr>
          <a:xfrm>
            <a:off x="5433812" y="4914137"/>
            <a:ext cx="143828" cy="43473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sz="2700" spc="-75" dirty="0">
                <a:latin typeface="Calibri"/>
                <a:cs typeface="Calibri"/>
              </a:rPr>
              <a:t>-</a:t>
            </a:r>
            <a:endParaRPr sz="2700">
              <a:latin typeface="Calibri"/>
              <a:cs typeface="Calibri"/>
            </a:endParaRPr>
          </a:p>
        </p:txBody>
      </p:sp>
      <p:pic>
        <p:nvPicPr>
          <p:cNvPr id="90" name="object 90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5650993" y="4933187"/>
            <a:ext cx="512063" cy="516635"/>
          </a:xfrm>
          <a:prstGeom prst="rect">
            <a:avLst/>
          </a:prstGeom>
        </p:spPr>
      </p:pic>
      <p:sp>
        <p:nvSpPr>
          <p:cNvPr id="91" name="object 91"/>
          <p:cNvSpPr/>
          <p:nvPr/>
        </p:nvSpPr>
        <p:spPr>
          <a:xfrm>
            <a:off x="6774551" y="4902275"/>
            <a:ext cx="1234440" cy="534353"/>
          </a:xfrm>
          <a:custGeom>
            <a:avLst/>
            <a:gdLst/>
            <a:ahLst/>
            <a:cxnLst/>
            <a:rect l="l" t="t" r="r" b="b"/>
            <a:pathLst>
              <a:path w="822960" h="356235">
                <a:moveTo>
                  <a:pt x="763628" y="0"/>
                </a:moveTo>
                <a:lnTo>
                  <a:pt x="59333" y="0"/>
                </a:lnTo>
                <a:lnTo>
                  <a:pt x="36238" y="4662"/>
                </a:lnTo>
                <a:lnTo>
                  <a:pt x="17378" y="17378"/>
                </a:lnTo>
                <a:lnTo>
                  <a:pt x="4662" y="36238"/>
                </a:lnTo>
                <a:lnTo>
                  <a:pt x="0" y="59333"/>
                </a:lnTo>
                <a:lnTo>
                  <a:pt x="0" y="296656"/>
                </a:lnTo>
                <a:lnTo>
                  <a:pt x="4662" y="319751"/>
                </a:lnTo>
                <a:lnTo>
                  <a:pt x="17378" y="338611"/>
                </a:lnTo>
                <a:lnTo>
                  <a:pt x="36238" y="351327"/>
                </a:lnTo>
                <a:lnTo>
                  <a:pt x="59333" y="355989"/>
                </a:lnTo>
                <a:lnTo>
                  <a:pt x="763628" y="355989"/>
                </a:lnTo>
                <a:lnTo>
                  <a:pt x="786722" y="351327"/>
                </a:lnTo>
                <a:lnTo>
                  <a:pt x="805582" y="338611"/>
                </a:lnTo>
                <a:lnTo>
                  <a:pt x="818297" y="319751"/>
                </a:lnTo>
                <a:lnTo>
                  <a:pt x="822960" y="296656"/>
                </a:lnTo>
                <a:lnTo>
                  <a:pt x="822960" y="59333"/>
                </a:lnTo>
                <a:lnTo>
                  <a:pt x="818297" y="36238"/>
                </a:lnTo>
                <a:lnTo>
                  <a:pt x="805582" y="17378"/>
                </a:lnTo>
                <a:lnTo>
                  <a:pt x="786722" y="4662"/>
                </a:lnTo>
                <a:lnTo>
                  <a:pt x="763628" y="0"/>
                </a:lnTo>
                <a:close/>
              </a:path>
            </a:pathLst>
          </a:custGeom>
          <a:solidFill>
            <a:srgbClr val="AFABAB"/>
          </a:solidFill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92" name="object 92"/>
          <p:cNvSpPr txBox="1"/>
          <p:nvPr/>
        </p:nvSpPr>
        <p:spPr>
          <a:xfrm>
            <a:off x="6918730" y="4923282"/>
            <a:ext cx="143828" cy="43473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sz="2700" spc="-75" dirty="0">
                <a:latin typeface="Calibri"/>
                <a:cs typeface="Calibri"/>
              </a:rPr>
              <a:t>-</a:t>
            </a:r>
            <a:endParaRPr sz="2700">
              <a:latin typeface="Calibri"/>
              <a:cs typeface="Calibri"/>
            </a:endParaRPr>
          </a:p>
        </p:txBody>
      </p:sp>
      <p:pic>
        <p:nvPicPr>
          <p:cNvPr id="93" name="object 93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7132319" y="4946903"/>
            <a:ext cx="516636" cy="516636"/>
          </a:xfrm>
          <a:prstGeom prst="rect">
            <a:avLst/>
          </a:prstGeom>
        </p:spPr>
      </p:pic>
      <p:sp>
        <p:nvSpPr>
          <p:cNvPr id="94" name="object 94"/>
          <p:cNvSpPr/>
          <p:nvPr/>
        </p:nvSpPr>
        <p:spPr>
          <a:xfrm>
            <a:off x="8430022" y="4919156"/>
            <a:ext cx="1578293" cy="534353"/>
          </a:xfrm>
          <a:custGeom>
            <a:avLst/>
            <a:gdLst/>
            <a:ahLst/>
            <a:cxnLst/>
            <a:rect l="l" t="t" r="r" b="b"/>
            <a:pathLst>
              <a:path w="1052195" h="356235">
                <a:moveTo>
                  <a:pt x="992513" y="0"/>
                </a:moveTo>
                <a:lnTo>
                  <a:pt x="59334" y="0"/>
                </a:lnTo>
                <a:lnTo>
                  <a:pt x="36238" y="4662"/>
                </a:lnTo>
                <a:lnTo>
                  <a:pt x="17378" y="17378"/>
                </a:lnTo>
                <a:lnTo>
                  <a:pt x="4662" y="36238"/>
                </a:lnTo>
                <a:lnTo>
                  <a:pt x="0" y="59333"/>
                </a:lnTo>
                <a:lnTo>
                  <a:pt x="0" y="296655"/>
                </a:lnTo>
                <a:lnTo>
                  <a:pt x="4662" y="319750"/>
                </a:lnTo>
                <a:lnTo>
                  <a:pt x="17378" y="338610"/>
                </a:lnTo>
                <a:lnTo>
                  <a:pt x="36238" y="351325"/>
                </a:lnTo>
                <a:lnTo>
                  <a:pt x="59334" y="355988"/>
                </a:lnTo>
                <a:lnTo>
                  <a:pt x="992513" y="355988"/>
                </a:lnTo>
                <a:lnTo>
                  <a:pt x="1015609" y="351325"/>
                </a:lnTo>
                <a:lnTo>
                  <a:pt x="1034469" y="338610"/>
                </a:lnTo>
                <a:lnTo>
                  <a:pt x="1047184" y="319750"/>
                </a:lnTo>
                <a:lnTo>
                  <a:pt x="1051847" y="296655"/>
                </a:lnTo>
                <a:lnTo>
                  <a:pt x="1051847" y="59333"/>
                </a:lnTo>
                <a:lnTo>
                  <a:pt x="1047184" y="36238"/>
                </a:lnTo>
                <a:lnTo>
                  <a:pt x="1034469" y="17378"/>
                </a:lnTo>
                <a:lnTo>
                  <a:pt x="1015609" y="4662"/>
                </a:lnTo>
                <a:lnTo>
                  <a:pt x="992513" y="0"/>
                </a:lnTo>
                <a:close/>
              </a:path>
            </a:pathLst>
          </a:custGeom>
          <a:solidFill>
            <a:srgbClr val="AFABAB"/>
          </a:solidFill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95" name="object 95"/>
          <p:cNvSpPr txBox="1"/>
          <p:nvPr/>
        </p:nvSpPr>
        <p:spPr>
          <a:xfrm>
            <a:off x="8574199" y="4941569"/>
            <a:ext cx="143828" cy="43473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sz="2700" spc="-75" dirty="0">
                <a:latin typeface="Calibri"/>
                <a:cs typeface="Calibri"/>
              </a:rPr>
              <a:t>-</a:t>
            </a:r>
            <a:endParaRPr sz="2700">
              <a:latin typeface="Calibri"/>
              <a:cs typeface="Calibri"/>
            </a:endParaRPr>
          </a:p>
        </p:txBody>
      </p:sp>
      <p:pic>
        <p:nvPicPr>
          <p:cNvPr id="96" name="object 96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8892539" y="4965192"/>
            <a:ext cx="653795" cy="512064"/>
          </a:xfrm>
          <a:prstGeom prst="rect">
            <a:avLst/>
          </a:prstGeom>
        </p:spPr>
      </p:pic>
      <p:sp>
        <p:nvSpPr>
          <p:cNvPr id="97" name="object 97"/>
          <p:cNvSpPr/>
          <p:nvPr/>
        </p:nvSpPr>
        <p:spPr>
          <a:xfrm>
            <a:off x="10306794" y="4901197"/>
            <a:ext cx="1234440" cy="534353"/>
          </a:xfrm>
          <a:custGeom>
            <a:avLst/>
            <a:gdLst/>
            <a:ahLst/>
            <a:cxnLst/>
            <a:rect l="l" t="t" r="r" b="b"/>
            <a:pathLst>
              <a:path w="822959" h="356235">
                <a:moveTo>
                  <a:pt x="763628" y="0"/>
                </a:moveTo>
                <a:lnTo>
                  <a:pt x="59333" y="0"/>
                </a:lnTo>
                <a:lnTo>
                  <a:pt x="36238" y="4662"/>
                </a:lnTo>
                <a:lnTo>
                  <a:pt x="17378" y="17378"/>
                </a:lnTo>
                <a:lnTo>
                  <a:pt x="4662" y="36238"/>
                </a:lnTo>
                <a:lnTo>
                  <a:pt x="0" y="59333"/>
                </a:lnTo>
                <a:lnTo>
                  <a:pt x="0" y="296656"/>
                </a:lnTo>
                <a:lnTo>
                  <a:pt x="4662" y="319751"/>
                </a:lnTo>
                <a:lnTo>
                  <a:pt x="17378" y="338610"/>
                </a:lnTo>
                <a:lnTo>
                  <a:pt x="36238" y="351326"/>
                </a:lnTo>
                <a:lnTo>
                  <a:pt x="59333" y="355988"/>
                </a:lnTo>
                <a:lnTo>
                  <a:pt x="763628" y="355988"/>
                </a:lnTo>
                <a:lnTo>
                  <a:pt x="786722" y="351326"/>
                </a:lnTo>
                <a:lnTo>
                  <a:pt x="805582" y="338610"/>
                </a:lnTo>
                <a:lnTo>
                  <a:pt x="818297" y="319751"/>
                </a:lnTo>
                <a:lnTo>
                  <a:pt x="822960" y="296656"/>
                </a:lnTo>
                <a:lnTo>
                  <a:pt x="822960" y="59333"/>
                </a:lnTo>
                <a:lnTo>
                  <a:pt x="818297" y="36238"/>
                </a:lnTo>
                <a:lnTo>
                  <a:pt x="805582" y="17378"/>
                </a:lnTo>
                <a:lnTo>
                  <a:pt x="786722" y="4662"/>
                </a:lnTo>
                <a:lnTo>
                  <a:pt x="763628" y="0"/>
                </a:lnTo>
                <a:close/>
              </a:path>
            </a:pathLst>
          </a:custGeom>
          <a:solidFill>
            <a:srgbClr val="AFABAB"/>
          </a:solidFill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98" name="object 98"/>
          <p:cNvSpPr txBox="1"/>
          <p:nvPr/>
        </p:nvSpPr>
        <p:spPr>
          <a:xfrm>
            <a:off x="10450973" y="4923282"/>
            <a:ext cx="143828" cy="43473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sz="2700" spc="-75" dirty="0">
                <a:latin typeface="Calibri"/>
                <a:cs typeface="Calibri"/>
              </a:rPr>
              <a:t>-</a:t>
            </a:r>
            <a:endParaRPr sz="2700">
              <a:latin typeface="Calibri"/>
              <a:cs typeface="Calibri"/>
            </a:endParaRPr>
          </a:p>
        </p:txBody>
      </p:sp>
      <p:pic>
        <p:nvPicPr>
          <p:cNvPr id="99" name="object 99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10666475" y="4946903"/>
            <a:ext cx="516636" cy="516636"/>
          </a:xfrm>
          <a:prstGeom prst="rect">
            <a:avLst/>
          </a:prstGeom>
        </p:spPr>
      </p:pic>
      <p:sp>
        <p:nvSpPr>
          <p:cNvPr id="100" name="object 100"/>
          <p:cNvSpPr/>
          <p:nvPr/>
        </p:nvSpPr>
        <p:spPr>
          <a:xfrm>
            <a:off x="6759399" y="5710193"/>
            <a:ext cx="1234440" cy="534353"/>
          </a:xfrm>
          <a:custGeom>
            <a:avLst/>
            <a:gdLst/>
            <a:ahLst/>
            <a:cxnLst/>
            <a:rect l="l" t="t" r="r" b="b"/>
            <a:pathLst>
              <a:path w="822960" h="356235">
                <a:moveTo>
                  <a:pt x="763626" y="0"/>
                </a:moveTo>
                <a:lnTo>
                  <a:pt x="59331" y="0"/>
                </a:lnTo>
                <a:lnTo>
                  <a:pt x="36237" y="4662"/>
                </a:lnTo>
                <a:lnTo>
                  <a:pt x="17377" y="17378"/>
                </a:lnTo>
                <a:lnTo>
                  <a:pt x="4662" y="36238"/>
                </a:lnTo>
                <a:lnTo>
                  <a:pt x="0" y="59333"/>
                </a:lnTo>
                <a:lnTo>
                  <a:pt x="0" y="296656"/>
                </a:lnTo>
                <a:lnTo>
                  <a:pt x="4662" y="319751"/>
                </a:lnTo>
                <a:lnTo>
                  <a:pt x="17377" y="338610"/>
                </a:lnTo>
                <a:lnTo>
                  <a:pt x="36237" y="351326"/>
                </a:lnTo>
                <a:lnTo>
                  <a:pt x="59331" y="355988"/>
                </a:lnTo>
                <a:lnTo>
                  <a:pt x="763626" y="355988"/>
                </a:lnTo>
                <a:lnTo>
                  <a:pt x="786721" y="351326"/>
                </a:lnTo>
                <a:lnTo>
                  <a:pt x="805581" y="338610"/>
                </a:lnTo>
                <a:lnTo>
                  <a:pt x="818297" y="319751"/>
                </a:lnTo>
                <a:lnTo>
                  <a:pt x="822960" y="296656"/>
                </a:lnTo>
                <a:lnTo>
                  <a:pt x="822960" y="59333"/>
                </a:lnTo>
                <a:lnTo>
                  <a:pt x="818297" y="36238"/>
                </a:lnTo>
                <a:lnTo>
                  <a:pt x="805581" y="17378"/>
                </a:lnTo>
                <a:lnTo>
                  <a:pt x="786721" y="4662"/>
                </a:lnTo>
                <a:lnTo>
                  <a:pt x="763626" y="0"/>
                </a:lnTo>
                <a:close/>
              </a:path>
            </a:pathLst>
          </a:custGeom>
          <a:solidFill>
            <a:srgbClr val="AFABAB"/>
          </a:solidFill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101" name="object 101"/>
          <p:cNvSpPr txBox="1"/>
          <p:nvPr/>
        </p:nvSpPr>
        <p:spPr>
          <a:xfrm>
            <a:off x="5456859" y="5732525"/>
            <a:ext cx="1590675" cy="1196481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  <a:tabLst>
                <a:tab pos="1464945" algn="l"/>
              </a:tabLst>
            </a:pPr>
            <a:r>
              <a:rPr sz="4050" spc="-23" baseline="1543" dirty="0">
                <a:latin typeface="Calibri"/>
                <a:cs typeface="Calibri"/>
              </a:rPr>
              <a:t>einen</a:t>
            </a:r>
            <a:r>
              <a:rPr sz="4050" baseline="1543" dirty="0">
                <a:latin typeface="Calibri"/>
                <a:cs typeface="Calibri"/>
              </a:rPr>
              <a:t>	</a:t>
            </a:r>
            <a:r>
              <a:rPr sz="2700" spc="-75" dirty="0">
                <a:latin typeface="Calibri"/>
                <a:cs typeface="Calibri"/>
              </a:rPr>
              <a:t>-</a:t>
            </a:r>
            <a:endParaRPr sz="2700">
              <a:latin typeface="Calibri"/>
              <a:cs typeface="Calibri"/>
            </a:endParaRPr>
          </a:p>
          <a:p>
            <a:pPr marL="19050">
              <a:spcBef>
                <a:spcPts val="2663"/>
              </a:spcBef>
            </a:pPr>
            <a:r>
              <a:rPr sz="2700" spc="-15" dirty="0">
                <a:latin typeface="Calibri"/>
                <a:cs typeface="Calibri"/>
              </a:rPr>
              <a:t>einen</a:t>
            </a:r>
            <a:endParaRPr sz="2700">
              <a:latin typeface="Calibri"/>
              <a:cs typeface="Calibri"/>
            </a:endParaRPr>
          </a:p>
        </p:txBody>
      </p:sp>
      <p:pic>
        <p:nvPicPr>
          <p:cNvPr id="102" name="object 102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7118603" y="5756149"/>
            <a:ext cx="516636" cy="512063"/>
          </a:xfrm>
          <a:prstGeom prst="rect">
            <a:avLst/>
          </a:prstGeom>
        </p:spPr>
      </p:pic>
      <p:sp>
        <p:nvSpPr>
          <p:cNvPr id="103" name="object 103"/>
          <p:cNvSpPr/>
          <p:nvPr/>
        </p:nvSpPr>
        <p:spPr>
          <a:xfrm>
            <a:off x="8414869" y="5727074"/>
            <a:ext cx="1578293" cy="534353"/>
          </a:xfrm>
          <a:custGeom>
            <a:avLst/>
            <a:gdLst/>
            <a:ahLst/>
            <a:cxnLst/>
            <a:rect l="l" t="t" r="r" b="b"/>
            <a:pathLst>
              <a:path w="1052195" h="356235">
                <a:moveTo>
                  <a:pt x="992513" y="0"/>
                </a:moveTo>
                <a:lnTo>
                  <a:pt x="59333" y="0"/>
                </a:lnTo>
                <a:lnTo>
                  <a:pt x="36238" y="4662"/>
                </a:lnTo>
                <a:lnTo>
                  <a:pt x="17378" y="17378"/>
                </a:lnTo>
                <a:lnTo>
                  <a:pt x="4662" y="36238"/>
                </a:lnTo>
                <a:lnTo>
                  <a:pt x="0" y="59333"/>
                </a:lnTo>
                <a:lnTo>
                  <a:pt x="0" y="296655"/>
                </a:lnTo>
                <a:lnTo>
                  <a:pt x="4662" y="319750"/>
                </a:lnTo>
                <a:lnTo>
                  <a:pt x="17378" y="338610"/>
                </a:lnTo>
                <a:lnTo>
                  <a:pt x="36238" y="351325"/>
                </a:lnTo>
                <a:lnTo>
                  <a:pt x="59333" y="355988"/>
                </a:lnTo>
                <a:lnTo>
                  <a:pt x="992513" y="355988"/>
                </a:lnTo>
                <a:lnTo>
                  <a:pt x="1015608" y="351325"/>
                </a:lnTo>
                <a:lnTo>
                  <a:pt x="1034468" y="338610"/>
                </a:lnTo>
                <a:lnTo>
                  <a:pt x="1047184" y="319750"/>
                </a:lnTo>
                <a:lnTo>
                  <a:pt x="1051847" y="296655"/>
                </a:lnTo>
                <a:lnTo>
                  <a:pt x="1051847" y="59333"/>
                </a:lnTo>
                <a:lnTo>
                  <a:pt x="1047184" y="36238"/>
                </a:lnTo>
                <a:lnTo>
                  <a:pt x="1034468" y="17378"/>
                </a:lnTo>
                <a:lnTo>
                  <a:pt x="1015608" y="4662"/>
                </a:lnTo>
                <a:lnTo>
                  <a:pt x="992513" y="0"/>
                </a:lnTo>
                <a:close/>
              </a:path>
            </a:pathLst>
          </a:custGeom>
          <a:solidFill>
            <a:srgbClr val="AFABAB"/>
          </a:solidFill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104" name="object 104"/>
          <p:cNvSpPr txBox="1"/>
          <p:nvPr/>
        </p:nvSpPr>
        <p:spPr>
          <a:xfrm>
            <a:off x="8559047" y="5750814"/>
            <a:ext cx="143828" cy="43473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sz="2700" spc="-75" dirty="0">
                <a:latin typeface="Calibri"/>
                <a:cs typeface="Calibri"/>
              </a:rPr>
              <a:t>-</a:t>
            </a:r>
            <a:endParaRPr sz="2700">
              <a:latin typeface="Calibri"/>
              <a:cs typeface="Calibri"/>
            </a:endParaRPr>
          </a:p>
        </p:txBody>
      </p:sp>
      <p:pic>
        <p:nvPicPr>
          <p:cNvPr id="105" name="object 105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8874251" y="5774435"/>
            <a:ext cx="658368" cy="512063"/>
          </a:xfrm>
          <a:prstGeom prst="rect">
            <a:avLst/>
          </a:prstGeom>
        </p:spPr>
      </p:pic>
      <p:sp>
        <p:nvSpPr>
          <p:cNvPr id="106" name="object 106"/>
          <p:cNvSpPr/>
          <p:nvPr/>
        </p:nvSpPr>
        <p:spPr>
          <a:xfrm>
            <a:off x="10291643" y="5709115"/>
            <a:ext cx="1234440" cy="534353"/>
          </a:xfrm>
          <a:custGeom>
            <a:avLst/>
            <a:gdLst/>
            <a:ahLst/>
            <a:cxnLst/>
            <a:rect l="l" t="t" r="r" b="b"/>
            <a:pathLst>
              <a:path w="822959" h="356235">
                <a:moveTo>
                  <a:pt x="763626" y="0"/>
                </a:moveTo>
                <a:lnTo>
                  <a:pt x="59331" y="0"/>
                </a:lnTo>
                <a:lnTo>
                  <a:pt x="36237" y="4662"/>
                </a:lnTo>
                <a:lnTo>
                  <a:pt x="17377" y="17377"/>
                </a:lnTo>
                <a:lnTo>
                  <a:pt x="4662" y="36237"/>
                </a:lnTo>
                <a:lnTo>
                  <a:pt x="0" y="59331"/>
                </a:lnTo>
                <a:lnTo>
                  <a:pt x="0" y="296656"/>
                </a:lnTo>
                <a:lnTo>
                  <a:pt x="4662" y="319751"/>
                </a:lnTo>
                <a:lnTo>
                  <a:pt x="17377" y="338610"/>
                </a:lnTo>
                <a:lnTo>
                  <a:pt x="36237" y="351326"/>
                </a:lnTo>
                <a:lnTo>
                  <a:pt x="59331" y="355988"/>
                </a:lnTo>
                <a:lnTo>
                  <a:pt x="763626" y="355988"/>
                </a:lnTo>
                <a:lnTo>
                  <a:pt x="786721" y="351326"/>
                </a:lnTo>
                <a:lnTo>
                  <a:pt x="805581" y="338610"/>
                </a:lnTo>
                <a:lnTo>
                  <a:pt x="818297" y="319751"/>
                </a:lnTo>
                <a:lnTo>
                  <a:pt x="822959" y="296656"/>
                </a:lnTo>
                <a:lnTo>
                  <a:pt x="822959" y="59331"/>
                </a:lnTo>
                <a:lnTo>
                  <a:pt x="818297" y="36237"/>
                </a:lnTo>
                <a:lnTo>
                  <a:pt x="805581" y="17377"/>
                </a:lnTo>
                <a:lnTo>
                  <a:pt x="786721" y="4662"/>
                </a:lnTo>
                <a:lnTo>
                  <a:pt x="763626" y="0"/>
                </a:lnTo>
                <a:close/>
              </a:path>
            </a:pathLst>
          </a:custGeom>
          <a:solidFill>
            <a:srgbClr val="AFABAB"/>
          </a:solidFill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107" name="object 107"/>
          <p:cNvSpPr txBox="1"/>
          <p:nvPr/>
        </p:nvSpPr>
        <p:spPr>
          <a:xfrm>
            <a:off x="10435819" y="5732525"/>
            <a:ext cx="143828" cy="43473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sz="2700" spc="-75" dirty="0">
                <a:latin typeface="Calibri"/>
                <a:cs typeface="Calibri"/>
              </a:rPr>
              <a:t>-</a:t>
            </a:r>
            <a:endParaRPr sz="2700">
              <a:latin typeface="Calibri"/>
              <a:cs typeface="Calibri"/>
            </a:endParaRPr>
          </a:p>
        </p:txBody>
      </p:sp>
      <p:pic>
        <p:nvPicPr>
          <p:cNvPr id="108" name="object 108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10652761" y="5756149"/>
            <a:ext cx="512063" cy="512063"/>
          </a:xfrm>
          <a:prstGeom prst="rect">
            <a:avLst/>
          </a:prstGeom>
        </p:spPr>
      </p:pic>
      <p:sp>
        <p:nvSpPr>
          <p:cNvPr id="109" name="object 109"/>
          <p:cNvSpPr/>
          <p:nvPr/>
        </p:nvSpPr>
        <p:spPr>
          <a:xfrm>
            <a:off x="8347543" y="6509558"/>
            <a:ext cx="1578293" cy="534353"/>
          </a:xfrm>
          <a:custGeom>
            <a:avLst/>
            <a:gdLst/>
            <a:ahLst/>
            <a:cxnLst/>
            <a:rect l="l" t="t" r="r" b="b"/>
            <a:pathLst>
              <a:path w="1052195" h="356235">
                <a:moveTo>
                  <a:pt x="992513" y="0"/>
                </a:moveTo>
                <a:lnTo>
                  <a:pt x="59333" y="0"/>
                </a:lnTo>
                <a:lnTo>
                  <a:pt x="36238" y="4662"/>
                </a:lnTo>
                <a:lnTo>
                  <a:pt x="17378" y="17378"/>
                </a:lnTo>
                <a:lnTo>
                  <a:pt x="4662" y="36238"/>
                </a:lnTo>
                <a:lnTo>
                  <a:pt x="0" y="59333"/>
                </a:lnTo>
                <a:lnTo>
                  <a:pt x="0" y="296656"/>
                </a:lnTo>
                <a:lnTo>
                  <a:pt x="4662" y="319751"/>
                </a:lnTo>
                <a:lnTo>
                  <a:pt x="17378" y="338611"/>
                </a:lnTo>
                <a:lnTo>
                  <a:pt x="36238" y="351327"/>
                </a:lnTo>
                <a:lnTo>
                  <a:pt x="59333" y="355989"/>
                </a:lnTo>
                <a:lnTo>
                  <a:pt x="992513" y="355989"/>
                </a:lnTo>
                <a:lnTo>
                  <a:pt x="1015608" y="351327"/>
                </a:lnTo>
                <a:lnTo>
                  <a:pt x="1034468" y="338611"/>
                </a:lnTo>
                <a:lnTo>
                  <a:pt x="1047184" y="319751"/>
                </a:lnTo>
                <a:lnTo>
                  <a:pt x="1051847" y="296656"/>
                </a:lnTo>
                <a:lnTo>
                  <a:pt x="1051847" y="59333"/>
                </a:lnTo>
                <a:lnTo>
                  <a:pt x="1047184" y="36238"/>
                </a:lnTo>
                <a:lnTo>
                  <a:pt x="1034468" y="17378"/>
                </a:lnTo>
                <a:lnTo>
                  <a:pt x="1015608" y="4662"/>
                </a:lnTo>
                <a:lnTo>
                  <a:pt x="992513" y="0"/>
                </a:lnTo>
                <a:close/>
              </a:path>
            </a:pathLst>
          </a:custGeom>
          <a:solidFill>
            <a:srgbClr val="AFABAB"/>
          </a:solidFill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110" name="object 110"/>
          <p:cNvSpPr txBox="1"/>
          <p:nvPr/>
        </p:nvSpPr>
        <p:spPr>
          <a:xfrm>
            <a:off x="8491718" y="6532625"/>
            <a:ext cx="143828" cy="43473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sz="2700" spc="-75" dirty="0">
                <a:latin typeface="Calibri"/>
                <a:cs typeface="Calibri"/>
              </a:rPr>
              <a:t>-</a:t>
            </a:r>
            <a:endParaRPr sz="2700">
              <a:latin typeface="Calibri"/>
              <a:cs typeface="Calibri"/>
            </a:endParaRPr>
          </a:p>
        </p:txBody>
      </p:sp>
      <p:pic>
        <p:nvPicPr>
          <p:cNvPr id="111" name="object 111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8810245" y="6556249"/>
            <a:ext cx="653795" cy="512063"/>
          </a:xfrm>
          <a:prstGeom prst="rect">
            <a:avLst/>
          </a:prstGeom>
        </p:spPr>
      </p:pic>
      <p:sp>
        <p:nvSpPr>
          <p:cNvPr id="112" name="object 112"/>
          <p:cNvSpPr/>
          <p:nvPr/>
        </p:nvSpPr>
        <p:spPr>
          <a:xfrm>
            <a:off x="10224314" y="6491600"/>
            <a:ext cx="1234440" cy="534353"/>
          </a:xfrm>
          <a:custGeom>
            <a:avLst/>
            <a:gdLst/>
            <a:ahLst/>
            <a:cxnLst/>
            <a:rect l="l" t="t" r="r" b="b"/>
            <a:pathLst>
              <a:path w="822959" h="356235">
                <a:moveTo>
                  <a:pt x="763628" y="0"/>
                </a:moveTo>
                <a:lnTo>
                  <a:pt x="59333" y="0"/>
                </a:lnTo>
                <a:lnTo>
                  <a:pt x="36238" y="4662"/>
                </a:lnTo>
                <a:lnTo>
                  <a:pt x="17378" y="17378"/>
                </a:lnTo>
                <a:lnTo>
                  <a:pt x="4662" y="36238"/>
                </a:lnTo>
                <a:lnTo>
                  <a:pt x="0" y="59333"/>
                </a:lnTo>
                <a:lnTo>
                  <a:pt x="0" y="296656"/>
                </a:lnTo>
                <a:lnTo>
                  <a:pt x="4662" y="319751"/>
                </a:lnTo>
                <a:lnTo>
                  <a:pt x="17378" y="338611"/>
                </a:lnTo>
                <a:lnTo>
                  <a:pt x="36238" y="351327"/>
                </a:lnTo>
                <a:lnTo>
                  <a:pt x="59333" y="355989"/>
                </a:lnTo>
                <a:lnTo>
                  <a:pt x="763628" y="355989"/>
                </a:lnTo>
                <a:lnTo>
                  <a:pt x="786722" y="351327"/>
                </a:lnTo>
                <a:lnTo>
                  <a:pt x="805582" y="338611"/>
                </a:lnTo>
                <a:lnTo>
                  <a:pt x="818297" y="319751"/>
                </a:lnTo>
                <a:lnTo>
                  <a:pt x="822960" y="296656"/>
                </a:lnTo>
                <a:lnTo>
                  <a:pt x="822960" y="59333"/>
                </a:lnTo>
                <a:lnTo>
                  <a:pt x="818297" y="36238"/>
                </a:lnTo>
                <a:lnTo>
                  <a:pt x="805582" y="17378"/>
                </a:lnTo>
                <a:lnTo>
                  <a:pt x="786722" y="4662"/>
                </a:lnTo>
                <a:lnTo>
                  <a:pt x="763628" y="0"/>
                </a:lnTo>
                <a:close/>
              </a:path>
            </a:pathLst>
          </a:custGeom>
          <a:solidFill>
            <a:srgbClr val="AFABAB"/>
          </a:solidFill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113" name="object 113"/>
          <p:cNvSpPr txBox="1"/>
          <p:nvPr/>
        </p:nvSpPr>
        <p:spPr>
          <a:xfrm>
            <a:off x="10368491" y="6514338"/>
            <a:ext cx="143828" cy="43473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sz="2700" spc="-75" dirty="0">
                <a:latin typeface="Calibri"/>
                <a:cs typeface="Calibri"/>
              </a:rPr>
              <a:t>-</a:t>
            </a:r>
            <a:endParaRPr sz="2700">
              <a:latin typeface="Calibri"/>
              <a:cs typeface="Calibri"/>
            </a:endParaRPr>
          </a:p>
        </p:txBody>
      </p:sp>
      <p:pic>
        <p:nvPicPr>
          <p:cNvPr id="114" name="object 114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10584179" y="6537961"/>
            <a:ext cx="516636" cy="512063"/>
          </a:xfrm>
          <a:prstGeom prst="rect">
            <a:avLst/>
          </a:prstGeom>
        </p:spPr>
      </p:pic>
      <p:sp>
        <p:nvSpPr>
          <p:cNvPr id="115" name="object 115"/>
          <p:cNvSpPr/>
          <p:nvPr/>
        </p:nvSpPr>
        <p:spPr>
          <a:xfrm>
            <a:off x="10258739" y="7270156"/>
            <a:ext cx="1234440" cy="534353"/>
          </a:xfrm>
          <a:custGeom>
            <a:avLst/>
            <a:gdLst/>
            <a:ahLst/>
            <a:cxnLst/>
            <a:rect l="l" t="t" r="r" b="b"/>
            <a:pathLst>
              <a:path w="822959" h="356235">
                <a:moveTo>
                  <a:pt x="763628" y="0"/>
                </a:moveTo>
                <a:lnTo>
                  <a:pt x="59333" y="0"/>
                </a:lnTo>
                <a:lnTo>
                  <a:pt x="36238" y="4662"/>
                </a:lnTo>
                <a:lnTo>
                  <a:pt x="17378" y="17378"/>
                </a:lnTo>
                <a:lnTo>
                  <a:pt x="4662" y="36238"/>
                </a:lnTo>
                <a:lnTo>
                  <a:pt x="0" y="59333"/>
                </a:lnTo>
                <a:lnTo>
                  <a:pt x="0" y="296656"/>
                </a:lnTo>
                <a:lnTo>
                  <a:pt x="4662" y="319751"/>
                </a:lnTo>
                <a:lnTo>
                  <a:pt x="17378" y="338610"/>
                </a:lnTo>
                <a:lnTo>
                  <a:pt x="36238" y="351326"/>
                </a:lnTo>
                <a:lnTo>
                  <a:pt x="59333" y="355988"/>
                </a:lnTo>
                <a:lnTo>
                  <a:pt x="763628" y="355988"/>
                </a:lnTo>
                <a:lnTo>
                  <a:pt x="786722" y="351326"/>
                </a:lnTo>
                <a:lnTo>
                  <a:pt x="805581" y="338610"/>
                </a:lnTo>
                <a:lnTo>
                  <a:pt x="818297" y="319751"/>
                </a:lnTo>
                <a:lnTo>
                  <a:pt x="822960" y="296656"/>
                </a:lnTo>
                <a:lnTo>
                  <a:pt x="822960" y="59333"/>
                </a:lnTo>
                <a:lnTo>
                  <a:pt x="818297" y="36238"/>
                </a:lnTo>
                <a:lnTo>
                  <a:pt x="805581" y="17378"/>
                </a:lnTo>
                <a:lnTo>
                  <a:pt x="786722" y="4662"/>
                </a:lnTo>
                <a:lnTo>
                  <a:pt x="763628" y="0"/>
                </a:lnTo>
                <a:close/>
              </a:path>
            </a:pathLst>
          </a:custGeom>
          <a:solidFill>
            <a:srgbClr val="AFABAB"/>
          </a:solidFill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116" name="object 116"/>
          <p:cNvSpPr txBox="1"/>
          <p:nvPr/>
        </p:nvSpPr>
        <p:spPr>
          <a:xfrm>
            <a:off x="10402918" y="7291578"/>
            <a:ext cx="143828" cy="43473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sz="2700" spc="-75" dirty="0">
                <a:latin typeface="Calibri"/>
                <a:cs typeface="Calibri"/>
              </a:rPr>
              <a:t>-</a:t>
            </a:r>
            <a:endParaRPr sz="2700">
              <a:latin typeface="Calibri"/>
              <a:cs typeface="Calibri"/>
            </a:endParaRPr>
          </a:p>
        </p:txBody>
      </p:sp>
      <p:pic>
        <p:nvPicPr>
          <p:cNvPr id="117" name="object 117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10620757" y="7315200"/>
            <a:ext cx="512063" cy="516636"/>
          </a:xfrm>
          <a:prstGeom prst="rect">
            <a:avLst/>
          </a:prstGeom>
        </p:spPr>
      </p:pic>
      <p:sp>
        <p:nvSpPr>
          <p:cNvPr id="118" name="object 118"/>
          <p:cNvSpPr/>
          <p:nvPr/>
        </p:nvSpPr>
        <p:spPr>
          <a:xfrm>
            <a:off x="6882732" y="9071816"/>
            <a:ext cx="1234440" cy="534353"/>
          </a:xfrm>
          <a:custGeom>
            <a:avLst/>
            <a:gdLst/>
            <a:ahLst/>
            <a:cxnLst/>
            <a:rect l="l" t="t" r="r" b="b"/>
            <a:pathLst>
              <a:path w="822960" h="356235">
                <a:moveTo>
                  <a:pt x="763628" y="0"/>
                </a:moveTo>
                <a:lnTo>
                  <a:pt x="59333" y="0"/>
                </a:lnTo>
                <a:lnTo>
                  <a:pt x="36238" y="4662"/>
                </a:lnTo>
                <a:lnTo>
                  <a:pt x="17378" y="17378"/>
                </a:lnTo>
                <a:lnTo>
                  <a:pt x="4662" y="36237"/>
                </a:lnTo>
                <a:lnTo>
                  <a:pt x="0" y="59332"/>
                </a:lnTo>
                <a:lnTo>
                  <a:pt x="0" y="296656"/>
                </a:lnTo>
                <a:lnTo>
                  <a:pt x="4662" y="319751"/>
                </a:lnTo>
                <a:lnTo>
                  <a:pt x="17378" y="338610"/>
                </a:lnTo>
                <a:lnTo>
                  <a:pt x="36238" y="351326"/>
                </a:lnTo>
                <a:lnTo>
                  <a:pt x="59333" y="355989"/>
                </a:lnTo>
                <a:lnTo>
                  <a:pt x="763628" y="355989"/>
                </a:lnTo>
                <a:lnTo>
                  <a:pt x="786722" y="351326"/>
                </a:lnTo>
                <a:lnTo>
                  <a:pt x="805582" y="338610"/>
                </a:lnTo>
                <a:lnTo>
                  <a:pt x="818297" y="319751"/>
                </a:lnTo>
                <a:lnTo>
                  <a:pt x="822960" y="296656"/>
                </a:lnTo>
                <a:lnTo>
                  <a:pt x="822960" y="59332"/>
                </a:lnTo>
                <a:lnTo>
                  <a:pt x="818297" y="36237"/>
                </a:lnTo>
                <a:lnTo>
                  <a:pt x="805582" y="17378"/>
                </a:lnTo>
                <a:lnTo>
                  <a:pt x="786722" y="4662"/>
                </a:lnTo>
                <a:lnTo>
                  <a:pt x="763628" y="0"/>
                </a:lnTo>
                <a:close/>
              </a:path>
            </a:pathLst>
          </a:custGeom>
          <a:solidFill>
            <a:srgbClr val="AFABAB"/>
          </a:solidFill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119" name="object 119"/>
          <p:cNvSpPr txBox="1"/>
          <p:nvPr/>
        </p:nvSpPr>
        <p:spPr>
          <a:xfrm>
            <a:off x="5069321" y="8109967"/>
            <a:ext cx="2668905" cy="1452962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405765">
              <a:spcBef>
                <a:spcPts val="150"/>
              </a:spcBef>
              <a:tabLst>
                <a:tab pos="1960245" algn="l"/>
              </a:tabLst>
            </a:pPr>
            <a:r>
              <a:rPr sz="2700" spc="-15" dirty="0">
                <a:latin typeface="Calibri"/>
                <a:cs typeface="Calibri"/>
              </a:rPr>
              <a:t>einen</a:t>
            </a:r>
            <a:r>
              <a:rPr sz="2700" dirty="0">
                <a:latin typeface="Calibri"/>
                <a:cs typeface="Calibri"/>
              </a:rPr>
              <a:t>	</a:t>
            </a:r>
            <a:r>
              <a:rPr sz="2700" spc="-30" dirty="0">
                <a:latin typeface="Calibri"/>
                <a:cs typeface="Calibri"/>
              </a:rPr>
              <a:t>apfel</a:t>
            </a:r>
            <a:endParaRPr sz="2700">
              <a:latin typeface="Calibri"/>
              <a:cs typeface="Calibri"/>
            </a:endParaRPr>
          </a:p>
          <a:p>
            <a:pPr>
              <a:spcBef>
                <a:spcPts val="1118"/>
              </a:spcBef>
            </a:pPr>
            <a:endParaRPr sz="2700">
              <a:latin typeface="Calibri"/>
              <a:cs typeface="Calibri"/>
            </a:endParaRPr>
          </a:p>
          <a:p>
            <a:pPr marL="19050"/>
            <a:r>
              <a:rPr sz="3000" dirty="0">
                <a:solidFill>
                  <a:srgbClr val="FF0000"/>
                </a:solidFill>
                <a:latin typeface="Calibri"/>
                <a:cs typeface="Calibri"/>
              </a:rPr>
              <a:t>Softmax</a:t>
            </a:r>
            <a:r>
              <a:rPr sz="3000" spc="83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FF0000"/>
                </a:solidFill>
                <a:latin typeface="Calibri"/>
                <a:cs typeface="Calibri"/>
              </a:rPr>
              <a:t>-&gt;</a:t>
            </a:r>
            <a:r>
              <a:rPr sz="3000" spc="10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000" spc="-435" dirty="0">
                <a:solidFill>
                  <a:srgbClr val="FF0000"/>
                </a:solidFill>
                <a:latin typeface="Calibri"/>
                <a:cs typeface="Calibri"/>
              </a:rPr>
              <a:t>0</a:t>
            </a:r>
            <a:r>
              <a:rPr sz="4050" spc="-651" baseline="4629" dirty="0">
                <a:latin typeface="Calibri"/>
                <a:cs typeface="Calibri"/>
              </a:rPr>
              <a:t>-</a:t>
            </a:r>
            <a:r>
              <a:rPr sz="3000" spc="-75" dirty="0">
                <a:solidFill>
                  <a:srgbClr val="FF0000"/>
                </a:solidFill>
                <a:latin typeface="Calibri"/>
                <a:cs typeface="Calibri"/>
              </a:rPr>
              <a:t>.</a:t>
            </a:r>
            <a:endParaRPr sz="3000">
              <a:latin typeface="Calibri"/>
              <a:cs typeface="Calibri"/>
            </a:endParaRPr>
          </a:p>
        </p:txBody>
      </p:sp>
      <p:pic>
        <p:nvPicPr>
          <p:cNvPr id="120" name="object 120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7242048" y="9116567"/>
            <a:ext cx="516636" cy="516635"/>
          </a:xfrm>
          <a:prstGeom prst="rect">
            <a:avLst/>
          </a:prstGeom>
        </p:spPr>
      </p:pic>
      <p:sp>
        <p:nvSpPr>
          <p:cNvPr id="121" name="object 121" descr="$PPTXTitle"/>
          <p:cNvSpPr txBox="1">
            <a:spLocks noGrp="1"/>
          </p:cNvSpPr>
          <p:nvPr>
            <p:ph type="title"/>
          </p:nvPr>
        </p:nvSpPr>
        <p:spPr>
          <a:xfrm>
            <a:off x="4922029" y="653096"/>
            <a:ext cx="8478203" cy="696344"/>
          </a:xfrm>
          <a:prstGeom prst="rect">
            <a:avLst/>
          </a:prstGeom>
        </p:spPr>
        <p:txBody>
          <a:bodyPr vert="horz" wrap="square" lIns="0" tIns="19050" rIns="0" bIns="0" rtlCol="0" anchor="ctr">
            <a:spAutoFit/>
          </a:bodyPr>
          <a:lstStyle/>
          <a:p>
            <a:pPr marL="19050">
              <a:spcBef>
                <a:spcPts val="150"/>
              </a:spcBef>
            </a:pPr>
            <a:r>
              <a:rPr dirty="0"/>
              <a:t>Masked</a:t>
            </a:r>
            <a:r>
              <a:rPr spc="-165" dirty="0"/>
              <a:t> </a:t>
            </a:r>
            <a:r>
              <a:rPr dirty="0"/>
              <a:t>Multi</a:t>
            </a:r>
            <a:r>
              <a:rPr spc="-158" dirty="0"/>
              <a:t> </a:t>
            </a:r>
            <a:r>
              <a:rPr dirty="0"/>
              <a:t>Head</a:t>
            </a:r>
            <a:r>
              <a:rPr spc="-158" dirty="0"/>
              <a:t> </a:t>
            </a:r>
            <a:r>
              <a:rPr spc="-15" dirty="0"/>
              <a:t>Attention</a:t>
            </a:r>
          </a:p>
        </p:txBody>
      </p:sp>
      <p:sp>
        <p:nvSpPr>
          <p:cNvPr id="122" name="object 122"/>
          <p:cNvSpPr txBox="1">
            <a:spLocks noGrp="1"/>
          </p:cNvSpPr>
          <p:nvPr>
            <p:ph type="sldNum" sz="quarter" idx="7"/>
          </p:nvPr>
        </p:nvSpPr>
        <p:spPr>
          <a:xfrm>
            <a:off x="11664267" y="6371008"/>
            <a:ext cx="322579" cy="2114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193675">
              <a:spcBef>
                <a:spcPts val="40"/>
              </a:spcBef>
            </a:pPr>
            <a:fld id="{81D60167-4931-47E6-BA6A-407CBD079E47}" type="slidenum">
              <a:rPr lang="en-GB" spc="-50" smtClean="0"/>
              <a:pPr marL="193675">
                <a:spcBef>
                  <a:spcPts val="40"/>
                </a:spcBef>
              </a:pPr>
              <a:t>83</a:t>
            </a:fld>
            <a:endParaRPr spc="-38" dirty="0"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830615" y="1972817"/>
            <a:ext cx="4626293" cy="480901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sz="3000" spc="-15" dirty="0">
                <a:solidFill>
                  <a:srgbClr val="FF0000"/>
                </a:solidFill>
                <a:latin typeface="Calibri"/>
                <a:cs typeface="Calibri"/>
              </a:rPr>
              <a:t>Masked</a:t>
            </a:r>
            <a:r>
              <a:rPr sz="3000" spc="-38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000" spc="-53" dirty="0">
                <a:solidFill>
                  <a:srgbClr val="FF0000"/>
                </a:solidFill>
                <a:latin typeface="Calibri"/>
                <a:cs typeface="Calibri"/>
              </a:rPr>
              <a:t>Multi </a:t>
            </a:r>
            <a:r>
              <a:rPr sz="3000" dirty="0">
                <a:solidFill>
                  <a:srgbClr val="FF0000"/>
                </a:solidFill>
                <a:latin typeface="Calibri"/>
                <a:cs typeface="Calibri"/>
              </a:rPr>
              <a:t>Head</a:t>
            </a:r>
            <a:r>
              <a:rPr sz="3000" spc="-38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000" spc="-15" dirty="0">
                <a:solidFill>
                  <a:srgbClr val="FF0000"/>
                </a:solidFill>
                <a:latin typeface="Calibri"/>
                <a:cs typeface="Calibri"/>
              </a:rPr>
              <a:t>Attention</a:t>
            </a:r>
            <a:endParaRPr sz="30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301580" y="8198357"/>
            <a:ext cx="7215188" cy="665567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sz="4200" spc="-15" dirty="0">
                <a:latin typeface="Calibri"/>
                <a:cs typeface="Calibri"/>
              </a:rPr>
              <a:t>Masked</a:t>
            </a:r>
            <a:r>
              <a:rPr sz="4200" spc="-90" dirty="0">
                <a:latin typeface="Calibri"/>
                <a:cs typeface="Calibri"/>
              </a:rPr>
              <a:t> </a:t>
            </a:r>
            <a:r>
              <a:rPr sz="4200" dirty="0">
                <a:latin typeface="Calibri"/>
                <a:cs typeface="Calibri"/>
              </a:rPr>
              <a:t>Multi</a:t>
            </a:r>
            <a:r>
              <a:rPr sz="4200" spc="-105" dirty="0">
                <a:latin typeface="Calibri"/>
                <a:cs typeface="Calibri"/>
              </a:rPr>
              <a:t> </a:t>
            </a:r>
            <a:r>
              <a:rPr sz="4200" dirty="0">
                <a:latin typeface="Calibri"/>
                <a:cs typeface="Calibri"/>
              </a:rPr>
              <a:t>Head</a:t>
            </a:r>
            <a:r>
              <a:rPr sz="4200" spc="-83" dirty="0">
                <a:latin typeface="Calibri"/>
                <a:cs typeface="Calibri"/>
              </a:rPr>
              <a:t> </a:t>
            </a:r>
            <a:r>
              <a:rPr sz="4200" spc="-15" dirty="0">
                <a:latin typeface="Calibri"/>
                <a:cs typeface="Calibri"/>
              </a:rPr>
              <a:t>Attention</a:t>
            </a:r>
            <a:r>
              <a:rPr sz="4200" spc="-90" dirty="0">
                <a:latin typeface="Calibri"/>
                <a:cs typeface="Calibri"/>
              </a:rPr>
              <a:t> </a:t>
            </a:r>
            <a:r>
              <a:rPr sz="4200" dirty="0">
                <a:latin typeface="Calibri"/>
                <a:cs typeface="Calibri"/>
              </a:rPr>
              <a:t>:</a:t>
            </a:r>
            <a:r>
              <a:rPr sz="4200" spc="-90" dirty="0">
                <a:latin typeface="Calibri"/>
                <a:cs typeface="Calibri"/>
              </a:rPr>
              <a:t> </a:t>
            </a:r>
            <a:r>
              <a:rPr sz="4200" spc="-38" dirty="0">
                <a:latin typeface="Calibri"/>
                <a:cs typeface="Calibri"/>
              </a:rPr>
              <a:t>Z’</a:t>
            </a:r>
            <a:endParaRPr sz="4200">
              <a:latin typeface="Calibri"/>
              <a:cs typeface="Calibri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1516889" y="3995514"/>
          <a:ext cx="1577339" cy="18468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124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62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62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623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1623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6671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57150">
                      <a:solidFill>
                        <a:srgbClr val="FFFFFF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57150">
                      <a:solidFill>
                        <a:srgbClr val="FFFFFF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57150">
                      <a:solidFill>
                        <a:srgbClr val="FFFFFF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57150">
                      <a:solidFill>
                        <a:srgbClr val="FFFFFF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57150">
                      <a:solidFill>
                        <a:srgbClr val="FFFFFF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576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571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571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571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571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571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480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480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480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1886638" y="6262879"/>
            <a:ext cx="635318" cy="43473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57150">
              <a:spcBef>
                <a:spcPts val="150"/>
              </a:spcBef>
            </a:pPr>
            <a:r>
              <a:rPr sz="2700" spc="-38" dirty="0">
                <a:latin typeface="Calibri"/>
                <a:cs typeface="Calibri"/>
              </a:rPr>
              <a:t>QK</a:t>
            </a:r>
            <a:r>
              <a:rPr sz="2700" spc="-56" baseline="23148" dirty="0">
                <a:latin typeface="Calibri"/>
                <a:cs typeface="Calibri"/>
              </a:rPr>
              <a:t>T</a:t>
            </a:r>
            <a:endParaRPr sz="2700" baseline="23148">
              <a:latin typeface="Calibri"/>
              <a:cs typeface="Calibri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11708892" y="1664207"/>
            <a:ext cx="5251131" cy="7781925"/>
            <a:chOff x="7805928" y="1109471"/>
            <a:chExt cx="3500754" cy="5187950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805928" y="1109471"/>
              <a:ext cx="3493007" cy="5187696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76232" y="3593591"/>
              <a:ext cx="1822703" cy="1277111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9473322" y="3591193"/>
              <a:ext cx="1828164" cy="1283970"/>
            </a:xfrm>
            <a:custGeom>
              <a:avLst/>
              <a:gdLst/>
              <a:ahLst/>
              <a:cxnLst/>
              <a:rect l="l" t="t" r="r" b="b"/>
              <a:pathLst>
                <a:path w="1828165" h="1283970">
                  <a:moveTo>
                    <a:pt x="0" y="0"/>
                  </a:moveTo>
                  <a:lnTo>
                    <a:pt x="1828051" y="0"/>
                  </a:lnTo>
                  <a:lnTo>
                    <a:pt x="1828051" y="1283521"/>
                  </a:lnTo>
                  <a:lnTo>
                    <a:pt x="0" y="1283521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700"/>
            </a:p>
          </p:txBody>
        </p:sp>
      </p:grpSp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415283" y="4475989"/>
            <a:ext cx="873252" cy="873251"/>
          </a:xfrm>
          <a:prstGeom prst="rect">
            <a:avLst/>
          </a:prstGeom>
        </p:spPr>
      </p:pic>
      <p:graphicFrame>
        <p:nvGraphicFramePr>
          <p:cNvPr id="11" name="object 11"/>
          <p:cNvGraphicFramePr>
            <a:graphicFrameLocks noGrp="1"/>
          </p:cNvGraphicFramePr>
          <p:nvPr/>
        </p:nvGraphicFramePr>
        <p:xfrm>
          <a:off x="4461112" y="3995514"/>
          <a:ext cx="1579238" cy="18468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124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71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718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18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1527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6671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571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5715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5715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5715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5715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576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571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571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571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571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571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480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480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480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2" name="object 12"/>
          <p:cNvSpPr txBox="1"/>
          <p:nvPr/>
        </p:nvSpPr>
        <p:spPr>
          <a:xfrm>
            <a:off x="3970178" y="6157721"/>
            <a:ext cx="2640330" cy="43473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sz="2700" spc="-15" dirty="0">
                <a:latin typeface="Calibri"/>
                <a:cs typeface="Calibri"/>
              </a:rPr>
              <a:t>Attention</a:t>
            </a:r>
            <a:r>
              <a:rPr sz="2700" spc="-83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Mask:</a:t>
            </a:r>
            <a:r>
              <a:rPr sz="2700" spc="-75" dirty="0">
                <a:latin typeface="Calibri"/>
                <a:cs typeface="Calibri"/>
              </a:rPr>
              <a:t> M</a:t>
            </a:r>
            <a:endParaRPr sz="2700">
              <a:latin typeface="Calibri"/>
              <a:cs typeface="Calibri"/>
            </a:endParaRPr>
          </a:p>
        </p:txBody>
      </p:sp>
      <p:pic>
        <p:nvPicPr>
          <p:cNvPr id="13" name="object 1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828256" y="3342691"/>
            <a:ext cx="1253529" cy="595427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768257" y="3342691"/>
            <a:ext cx="1253529" cy="595427"/>
          </a:xfrm>
          <a:prstGeom prst="rect">
            <a:avLst/>
          </a:prstGeom>
        </p:spPr>
      </p:pic>
      <p:graphicFrame>
        <p:nvGraphicFramePr>
          <p:cNvPr id="15" name="object 15"/>
          <p:cNvGraphicFramePr>
            <a:graphicFrameLocks noGrp="1"/>
          </p:cNvGraphicFramePr>
          <p:nvPr/>
        </p:nvGraphicFramePr>
        <p:xfrm>
          <a:off x="8363390" y="3995514"/>
          <a:ext cx="1576387" cy="18468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124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90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62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43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143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6671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57150">
                      <a:solidFill>
                        <a:srgbClr val="FFFFFF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57150">
                      <a:solidFill>
                        <a:srgbClr val="FFFFFF"/>
                      </a:solidFill>
                      <a:prstDash val="solid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57150">
                      <a:solidFill>
                        <a:srgbClr val="FFFFFF"/>
                      </a:solidFill>
                      <a:prstDash val="solid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57150">
                      <a:solidFill>
                        <a:srgbClr val="FFFFFF"/>
                      </a:solidFill>
                      <a:prstDash val="solid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57150">
                      <a:solidFill>
                        <a:srgbClr val="FFFFFF"/>
                      </a:solidFill>
                      <a:prstDash val="solid"/>
                    </a:lnB>
                    <a:solidFill>
                      <a:srgbClr val="7F7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576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571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571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571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571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571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7F7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480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7F7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480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7F7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480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9" name="object 19"/>
          <p:cNvSpPr txBox="1">
            <a:spLocks noGrp="1"/>
          </p:cNvSpPr>
          <p:nvPr>
            <p:ph type="sldNum" sz="quarter" idx="7"/>
          </p:nvPr>
        </p:nvSpPr>
        <p:spPr>
          <a:xfrm>
            <a:off x="11664267" y="6371008"/>
            <a:ext cx="322579" cy="2114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193675">
              <a:spcBef>
                <a:spcPts val="40"/>
              </a:spcBef>
            </a:pPr>
            <a:fld id="{81D60167-4931-47E6-BA6A-407CBD079E47}" type="slidenum">
              <a:rPr lang="en-GB" spc="-50" smtClean="0"/>
              <a:pPr marL="193675">
                <a:spcBef>
                  <a:spcPts val="40"/>
                </a:spcBef>
              </a:pPr>
              <a:t>84</a:t>
            </a:fld>
            <a:endParaRPr spc="-38" dirty="0"/>
          </a:p>
        </p:txBody>
      </p:sp>
      <p:sp>
        <p:nvSpPr>
          <p:cNvPr id="16" name="object 16"/>
          <p:cNvSpPr txBox="1"/>
          <p:nvPr/>
        </p:nvSpPr>
        <p:spPr>
          <a:xfrm>
            <a:off x="6983676" y="4662678"/>
            <a:ext cx="209550" cy="43473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sz="2700" spc="-75" dirty="0">
                <a:latin typeface="Calibri"/>
                <a:cs typeface="Calibri"/>
              </a:rPr>
              <a:t>=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872308" y="6262879"/>
            <a:ext cx="2516505" cy="43473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sz="2700" dirty="0">
                <a:latin typeface="Calibri"/>
                <a:cs typeface="Calibri"/>
              </a:rPr>
              <a:t>Masked</a:t>
            </a:r>
            <a:r>
              <a:rPr sz="2700" spc="-127" dirty="0">
                <a:latin typeface="Calibri"/>
                <a:cs typeface="Calibri"/>
              </a:rPr>
              <a:t> </a:t>
            </a:r>
            <a:r>
              <a:rPr sz="2700" spc="-15" dirty="0">
                <a:latin typeface="Calibri"/>
                <a:cs typeface="Calibri"/>
              </a:rPr>
              <a:t>Attention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18" name="object 18" descr="$PPTXTitle"/>
          <p:cNvSpPr txBox="1">
            <a:spLocks noGrp="1"/>
          </p:cNvSpPr>
          <p:nvPr>
            <p:ph type="title"/>
          </p:nvPr>
        </p:nvSpPr>
        <p:spPr>
          <a:xfrm>
            <a:off x="4922029" y="653096"/>
            <a:ext cx="8478203" cy="696344"/>
          </a:xfrm>
          <a:prstGeom prst="rect">
            <a:avLst/>
          </a:prstGeom>
        </p:spPr>
        <p:txBody>
          <a:bodyPr vert="horz" wrap="square" lIns="0" tIns="19050" rIns="0" bIns="0" rtlCol="0" anchor="ctr">
            <a:spAutoFit/>
          </a:bodyPr>
          <a:lstStyle/>
          <a:p>
            <a:pPr marL="19050">
              <a:spcBef>
                <a:spcPts val="150"/>
              </a:spcBef>
            </a:pPr>
            <a:r>
              <a:rPr dirty="0"/>
              <a:t>Masked</a:t>
            </a:r>
            <a:r>
              <a:rPr spc="-165" dirty="0"/>
              <a:t> </a:t>
            </a:r>
            <a:r>
              <a:rPr dirty="0"/>
              <a:t>Multi</a:t>
            </a:r>
            <a:r>
              <a:rPr spc="-158" dirty="0"/>
              <a:t> </a:t>
            </a:r>
            <a:r>
              <a:rPr dirty="0"/>
              <a:t>Head</a:t>
            </a:r>
            <a:r>
              <a:rPr spc="-150" dirty="0"/>
              <a:t> </a:t>
            </a:r>
            <a:r>
              <a:rPr spc="-15" dirty="0"/>
              <a:t>Attention</a:t>
            </a: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830615" y="1972817"/>
            <a:ext cx="4626293" cy="480901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sz="3000" spc="-15" dirty="0">
                <a:solidFill>
                  <a:srgbClr val="FF0000"/>
                </a:solidFill>
                <a:latin typeface="Calibri"/>
                <a:cs typeface="Calibri"/>
              </a:rPr>
              <a:t>Masked</a:t>
            </a:r>
            <a:r>
              <a:rPr sz="3000" spc="-38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000" spc="-53" dirty="0">
                <a:solidFill>
                  <a:srgbClr val="FF0000"/>
                </a:solidFill>
                <a:latin typeface="Calibri"/>
                <a:cs typeface="Calibri"/>
              </a:rPr>
              <a:t>Multi </a:t>
            </a:r>
            <a:r>
              <a:rPr sz="3000" dirty="0">
                <a:solidFill>
                  <a:srgbClr val="FF0000"/>
                </a:solidFill>
                <a:latin typeface="Calibri"/>
                <a:cs typeface="Calibri"/>
              </a:rPr>
              <a:t>Head</a:t>
            </a:r>
            <a:r>
              <a:rPr sz="3000" spc="-38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000" spc="-15" dirty="0">
                <a:solidFill>
                  <a:srgbClr val="FF0000"/>
                </a:solidFill>
                <a:latin typeface="Calibri"/>
                <a:cs typeface="Calibri"/>
              </a:rPr>
              <a:t>Attention</a:t>
            </a:r>
            <a:endParaRPr sz="30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301580" y="8198357"/>
            <a:ext cx="7215188" cy="665567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sz="4200" spc="-15" dirty="0">
                <a:latin typeface="Calibri"/>
                <a:cs typeface="Calibri"/>
              </a:rPr>
              <a:t>Masked</a:t>
            </a:r>
            <a:r>
              <a:rPr sz="4200" spc="-90" dirty="0">
                <a:latin typeface="Calibri"/>
                <a:cs typeface="Calibri"/>
              </a:rPr>
              <a:t> </a:t>
            </a:r>
            <a:r>
              <a:rPr sz="4200" dirty="0">
                <a:latin typeface="Calibri"/>
                <a:cs typeface="Calibri"/>
              </a:rPr>
              <a:t>Multi</a:t>
            </a:r>
            <a:r>
              <a:rPr sz="4200" spc="-105" dirty="0">
                <a:latin typeface="Calibri"/>
                <a:cs typeface="Calibri"/>
              </a:rPr>
              <a:t> </a:t>
            </a:r>
            <a:r>
              <a:rPr sz="4200" dirty="0">
                <a:latin typeface="Calibri"/>
                <a:cs typeface="Calibri"/>
              </a:rPr>
              <a:t>Head</a:t>
            </a:r>
            <a:r>
              <a:rPr sz="4200" spc="-83" dirty="0">
                <a:latin typeface="Calibri"/>
                <a:cs typeface="Calibri"/>
              </a:rPr>
              <a:t> </a:t>
            </a:r>
            <a:r>
              <a:rPr sz="4200" spc="-15" dirty="0">
                <a:latin typeface="Calibri"/>
                <a:cs typeface="Calibri"/>
              </a:rPr>
              <a:t>Attention</a:t>
            </a:r>
            <a:r>
              <a:rPr sz="4200" spc="-90" dirty="0">
                <a:latin typeface="Calibri"/>
                <a:cs typeface="Calibri"/>
              </a:rPr>
              <a:t> </a:t>
            </a:r>
            <a:r>
              <a:rPr sz="4200" dirty="0">
                <a:latin typeface="Calibri"/>
                <a:cs typeface="Calibri"/>
              </a:rPr>
              <a:t>:</a:t>
            </a:r>
            <a:r>
              <a:rPr sz="4200" spc="-90" dirty="0">
                <a:latin typeface="Calibri"/>
                <a:cs typeface="Calibri"/>
              </a:rPr>
              <a:t> </a:t>
            </a:r>
            <a:r>
              <a:rPr sz="4200" spc="-38" dirty="0">
                <a:latin typeface="Calibri"/>
                <a:cs typeface="Calibri"/>
              </a:rPr>
              <a:t>Z’</a:t>
            </a:r>
            <a:endParaRPr sz="42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1708892" y="1664207"/>
            <a:ext cx="5251131" cy="7781925"/>
            <a:chOff x="7805928" y="1109471"/>
            <a:chExt cx="3500754" cy="518795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805928" y="1109471"/>
              <a:ext cx="3493007" cy="518769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76232" y="3593591"/>
              <a:ext cx="1822703" cy="1277111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9473322" y="3591193"/>
              <a:ext cx="1828164" cy="1283970"/>
            </a:xfrm>
            <a:custGeom>
              <a:avLst/>
              <a:gdLst/>
              <a:ahLst/>
              <a:cxnLst/>
              <a:rect l="l" t="t" r="r" b="b"/>
              <a:pathLst>
                <a:path w="1828165" h="1283970">
                  <a:moveTo>
                    <a:pt x="0" y="0"/>
                  </a:moveTo>
                  <a:lnTo>
                    <a:pt x="1828051" y="0"/>
                  </a:lnTo>
                  <a:lnTo>
                    <a:pt x="1828051" y="1283521"/>
                  </a:lnTo>
                  <a:lnTo>
                    <a:pt x="0" y="1283521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700"/>
            </a:p>
          </p:txBody>
        </p:sp>
      </p:grp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3339962" y="4378187"/>
          <a:ext cx="1576387" cy="184880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124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90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62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43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143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6671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57150">
                      <a:solidFill>
                        <a:srgbClr val="FFFFFF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57150">
                      <a:solidFill>
                        <a:srgbClr val="FFFFFF"/>
                      </a:solidFill>
                      <a:prstDash val="solid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57150">
                      <a:solidFill>
                        <a:srgbClr val="FFFFFF"/>
                      </a:solidFill>
                      <a:prstDash val="solid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57150">
                      <a:solidFill>
                        <a:srgbClr val="FFFFFF"/>
                      </a:solidFill>
                      <a:prstDash val="solid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57150">
                      <a:solidFill>
                        <a:srgbClr val="FFFFFF"/>
                      </a:solidFill>
                      <a:prstDash val="solid"/>
                    </a:lnB>
                    <a:solidFill>
                      <a:srgbClr val="7F7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576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571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571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571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571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571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7F7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7F7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480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7F7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596375" y="3516800"/>
            <a:ext cx="1253531" cy="595427"/>
          </a:xfrm>
          <a:prstGeom prst="rect">
            <a:avLst/>
          </a:prstGeom>
        </p:spPr>
      </p:pic>
      <p:graphicFrame>
        <p:nvGraphicFramePr>
          <p:cNvPr id="10" name="object 10"/>
          <p:cNvGraphicFramePr>
            <a:graphicFrameLocks noGrp="1"/>
          </p:cNvGraphicFramePr>
          <p:nvPr/>
        </p:nvGraphicFramePr>
        <p:xfrm>
          <a:off x="6212891" y="4445738"/>
          <a:ext cx="1577339" cy="184784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124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62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62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623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1623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6671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57150">
                      <a:solidFill>
                        <a:srgbClr val="FFFFFF"/>
                      </a:solidFill>
                      <a:prstDash val="soli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57150">
                      <a:solidFill>
                        <a:srgbClr val="FFFFFF"/>
                      </a:solidFill>
                      <a:prstDash val="soli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57150">
                      <a:solidFill>
                        <a:srgbClr val="FFFFFF"/>
                      </a:solidFill>
                      <a:prstDash val="soli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57150">
                      <a:solidFill>
                        <a:srgbClr val="FFFFFF"/>
                      </a:solidFill>
                      <a:prstDash val="soli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57150">
                      <a:solidFill>
                        <a:srgbClr val="FFFFFF"/>
                      </a:solidFill>
                      <a:prstDash val="solid"/>
                    </a:lnB>
                    <a:solidFill>
                      <a:srgbClr val="A9D1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576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571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571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571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571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571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A9D1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A9D1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480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A9D1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480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A9D1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1" name="object 1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399532" y="5052060"/>
            <a:ext cx="347472" cy="352044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538896" y="3464133"/>
            <a:ext cx="953934" cy="505584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2862654" y="6514339"/>
            <a:ext cx="2516505" cy="43473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sz="2700" dirty="0">
                <a:latin typeface="Calibri"/>
                <a:cs typeface="Calibri"/>
              </a:rPr>
              <a:t>Masked</a:t>
            </a:r>
            <a:r>
              <a:rPr sz="2700" spc="-127" dirty="0">
                <a:latin typeface="Calibri"/>
                <a:cs typeface="Calibri"/>
              </a:rPr>
              <a:t> </a:t>
            </a:r>
            <a:r>
              <a:rPr sz="2700" spc="-15" dirty="0">
                <a:latin typeface="Calibri"/>
                <a:cs typeface="Calibri"/>
              </a:rPr>
              <a:t>Attention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sldNum" sz="quarter" idx="7"/>
          </p:nvPr>
        </p:nvSpPr>
        <p:spPr>
          <a:xfrm>
            <a:off x="11664267" y="6371008"/>
            <a:ext cx="322579" cy="2114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193675">
              <a:spcBef>
                <a:spcPts val="40"/>
              </a:spcBef>
            </a:pPr>
            <a:fld id="{81D60167-4931-47E6-BA6A-407CBD079E47}" type="slidenum">
              <a:rPr lang="en-GB" spc="-50" smtClean="0"/>
              <a:pPr marL="193675">
                <a:spcBef>
                  <a:spcPts val="40"/>
                </a:spcBef>
              </a:pPr>
              <a:t>85</a:t>
            </a:fld>
            <a:endParaRPr spc="-38" dirty="0"/>
          </a:p>
        </p:txBody>
      </p:sp>
      <p:sp>
        <p:nvSpPr>
          <p:cNvPr id="14" name="object 14"/>
          <p:cNvSpPr txBox="1"/>
          <p:nvPr/>
        </p:nvSpPr>
        <p:spPr>
          <a:xfrm>
            <a:off x="6525164" y="6514339"/>
            <a:ext cx="943928" cy="43473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sz="2700" spc="-15" dirty="0">
                <a:latin typeface="Calibri"/>
                <a:cs typeface="Calibri"/>
              </a:rPr>
              <a:t>Values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15" name="object 15" descr="$PPTXTitle"/>
          <p:cNvSpPr txBox="1">
            <a:spLocks noGrp="1"/>
          </p:cNvSpPr>
          <p:nvPr>
            <p:ph type="title"/>
          </p:nvPr>
        </p:nvSpPr>
        <p:spPr>
          <a:xfrm>
            <a:off x="4922029" y="653096"/>
            <a:ext cx="8478203" cy="696344"/>
          </a:xfrm>
          <a:prstGeom prst="rect">
            <a:avLst/>
          </a:prstGeom>
        </p:spPr>
        <p:txBody>
          <a:bodyPr vert="horz" wrap="square" lIns="0" tIns="19050" rIns="0" bIns="0" rtlCol="0" anchor="ctr">
            <a:spAutoFit/>
          </a:bodyPr>
          <a:lstStyle/>
          <a:p>
            <a:pPr marL="19050">
              <a:spcBef>
                <a:spcPts val="150"/>
              </a:spcBef>
            </a:pPr>
            <a:r>
              <a:rPr dirty="0"/>
              <a:t>Masked</a:t>
            </a:r>
            <a:r>
              <a:rPr spc="-165" dirty="0"/>
              <a:t> </a:t>
            </a:r>
            <a:r>
              <a:rPr dirty="0"/>
              <a:t>Multi</a:t>
            </a:r>
            <a:r>
              <a:rPr spc="-158" dirty="0"/>
              <a:t> </a:t>
            </a:r>
            <a:r>
              <a:rPr dirty="0"/>
              <a:t>Head</a:t>
            </a:r>
            <a:r>
              <a:rPr spc="-150" dirty="0"/>
              <a:t> </a:t>
            </a:r>
            <a:r>
              <a:rPr spc="-15" dirty="0"/>
              <a:t>Attention</a:t>
            </a: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7534501" y="9545573"/>
            <a:ext cx="388619" cy="296235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spc="-38" dirty="0">
                <a:solidFill>
                  <a:srgbClr val="898989"/>
                </a:solidFill>
                <a:latin typeface="Calibri"/>
                <a:cs typeface="Calibri"/>
              </a:rPr>
              <a:t>100</a:t>
            </a:r>
            <a:endParaRPr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719480" y="9435847"/>
            <a:ext cx="1295400" cy="43473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sz="2700" spc="-15" dirty="0">
                <a:latin typeface="Calibri"/>
                <a:cs typeface="Calibri"/>
              </a:rPr>
              <a:t>Norm(Z’)</a:t>
            </a:r>
            <a:endParaRPr sz="2700">
              <a:latin typeface="Calibri"/>
              <a:cs typeface="Calibri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2108161" y="6795145"/>
          <a:ext cx="1577339" cy="184880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124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62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62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623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1623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6671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57150">
                      <a:solidFill>
                        <a:srgbClr val="FFFFFF"/>
                      </a:solidFill>
                      <a:prstDash val="soli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57150">
                      <a:solidFill>
                        <a:srgbClr val="FFFFFF"/>
                      </a:solidFill>
                      <a:prstDash val="soli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57150">
                      <a:solidFill>
                        <a:srgbClr val="FFFFFF"/>
                      </a:solidFill>
                      <a:prstDash val="soli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57150">
                      <a:solidFill>
                        <a:srgbClr val="FFFFFF"/>
                      </a:solidFill>
                      <a:prstDash val="soli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57150">
                      <a:solidFill>
                        <a:srgbClr val="FFFFFF"/>
                      </a:solidFill>
                      <a:prstDash val="soli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576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571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571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571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571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571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480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2367771" y="9440417"/>
            <a:ext cx="782001" cy="43473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sz="2700" spc="-15" dirty="0">
                <a:latin typeface="Calibri"/>
                <a:cs typeface="Calibri"/>
              </a:rPr>
              <a:t>Input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203928" y="3995891"/>
            <a:ext cx="8680133" cy="534353"/>
          </a:xfrm>
          <a:custGeom>
            <a:avLst/>
            <a:gdLst/>
            <a:ahLst/>
            <a:cxnLst/>
            <a:rect l="l" t="t" r="r" b="b"/>
            <a:pathLst>
              <a:path w="5786755" h="356235">
                <a:moveTo>
                  <a:pt x="5727366" y="0"/>
                </a:moveTo>
                <a:lnTo>
                  <a:pt x="59335" y="0"/>
                </a:lnTo>
                <a:lnTo>
                  <a:pt x="36239" y="4662"/>
                </a:lnTo>
                <a:lnTo>
                  <a:pt x="17378" y="17379"/>
                </a:lnTo>
                <a:lnTo>
                  <a:pt x="4662" y="36239"/>
                </a:lnTo>
                <a:lnTo>
                  <a:pt x="0" y="59335"/>
                </a:lnTo>
                <a:lnTo>
                  <a:pt x="0" y="296652"/>
                </a:lnTo>
                <a:lnTo>
                  <a:pt x="4662" y="319749"/>
                </a:lnTo>
                <a:lnTo>
                  <a:pt x="17378" y="338609"/>
                </a:lnTo>
                <a:lnTo>
                  <a:pt x="36239" y="351325"/>
                </a:lnTo>
                <a:lnTo>
                  <a:pt x="59335" y="355988"/>
                </a:lnTo>
                <a:lnTo>
                  <a:pt x="5727366" y="355988"/>
                </a:lnTo>
                <a:lnTo>
                  <a:pt x="5750462" y="351325"/>
                </a:lnTo>
                <a:lnTo>
                  <a:pt x="5769323" y="338609"/>
                </a:lnTo>
                <a:lnTo>
                  <a:pt x="5782039" y="319749"/>
                </a:lnTo>
                <a:lnTo>
                  <a:pt x="5786702" y="296652"/>
                </a:lnTo>
                <a:lnTo>
                  <a:pt x="5786702" y="59335"/>
                </a:lnTo>
                <a:lnTo>
                  <a:pt x="5782039" y="36239"/>
                </a:lnTo>
                <a:lnTo>
                  <a:pt x="5769323" y="17379"/>
                </a:lnTo>
                <a:lnTo>
                  <a:pt x="5750462" y="4662"/>
                </a:lnTo>
                <a:lnTo>
                  <a:pt x="5727366" y="0"/>
                </a:lnTo>
                <a:close/>
              </a:path>
            </a:pathLst>
          </a:custGeom>
          <a:solidFill>
            <a:srgbClr val="F8CBAD"/>
          </a:solidFill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7" name="object 7"/>
          <p:cNvSpPr txBox="1"/>
          <p:nvPr/>
        </p:nvSpPr>
        <p:spPr>
          <a:xfrm>
            <a:off x="3483744" y="4018027"/>
            <a:ext cx="4120515" cy="43473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sz="2700" b="1" dirty="0">
                <a:latin typeface="Calibri"/>
                <a:cs typeface="Calibri"/>
              </a:rPr>
              <a:t>Encoder</a:t>
            </a:r>
            <a:r>
              <a:rPr sz="2700" b="1" spc="-98" dirty="0">
                <a:latin typeface="Calibri"/>
                <a:cs typeface="Calibri"/>
              </a:rPr>
              <a:t> </a:t>
            </a:r>
            <a:r>
              <a:rPr sz="2700" b="1" dirty="0">
                <a:latin typeface="Calibri"/>
                <a:cs typeface="Calibri"/>
              </a:rPr>
              <a:t>Decoder</a:t>
            </a:r>
            <a:r>
              <a:rPr sz="2700" b="1" spc="-90" dirty="0">
                <a:latin typeface="Calibri"/>
                <a:cs typeface="Calibri"/>
              </a:rPr>
              <a:t> </a:t>
            </a:r>
            <a:r>
              <a:rPr sz="2700" b="1" spc="-15" dirty="0">
                <a:latin typeface="Calibri"/>
                <a:cs typeface="Calibri"/>
              </a:rPr>
              <a:t>Attention</a:t>
            </a:r>
            <a:r>
              <a:rPr sz="2700" b="1" spc="-90" dirty="0">
                <a:latin typeface="Calibri"/>
                <a:cs typeface="Calibri"/>
              </a:rPr>
              <a:t> </a:t>
            </a:r>
            <a:r>
              <a:rPr sz="2700" b="1" spc="-75" dirty="0">
                <a:latin typeface="Calibri"/>
                <a:cs typeface="Calibri"/>
              </a:rPr>
              <a:t>?</a:t>
            </a:r>
            <a:endParaRPr sz="2700">
              <a:latin typeface="Calibri"/>
              <a:cs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4868762" y="4913004"/>
            <a:ext cx="397193" cy="386715"/>
            <a:chOff x="3245841" y="3275336"/>
            <a:chExt cx="264795" cy="257810"/>
          </a:xfrm>
        </p:grpSpPr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49016" y="3278511"/>
              <a:ext cx="258264" cy="251286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3249016" y="3278511"/>
              <a:ext cx="258445" cy="251460"/>
            </a:xfrm>
            <a:custGeom>
              <a:avLst/>
              <a:gdLst/>
              <a:ahLst/>
              <a:cxnLst/>
              <a:rect l="l" t="t" r="r" b="b"/>
              <a:pathLst>
                <a:path w="258445" h="251460">
                  <a:moveTo>
                    <a:pt x="0" y="125643"/>
                  </a:moveTo>
                  <a:lnTo>
                    <a:pt x="129132" y="0"/>
                  </a:lnTo>
                  <a:lnTo>
                    <a:pt x="258265" y="125643"/>
                  </a:lnTo>
                  <a:lnTo>
                    <a:pt x="193698" y="125643"/>
                  </a:lnTo>
                  <a:lnTo>
                    <a:pt x="193698" y="251286"/>
                  </a:lnTo>
                  <a:lnTo>
                    <a:pt x="64566" y="251286"/>
                  </a:lnTo>
                  <a:lnTo>
                    <a:pt x="64566" y="125643"/>
                  </a:lnTo>
                  <a:lnTo>
                    <a:pt x="0" y="125643"/>
                  </a:lnTo>
                  <a:close/>
                </a:path>
              </a:pathLst>
            </a:custGeom>
            <a:ln w="6350">
              <a:solidFill>
                <a:srgbClr val="70AD47"/>
              </a:solidFill>
            </a:ln>
          </p:spPr>
          <p:txBody>
            <a:bodyPr wrap="square" lIns="0" tIns="0" rIns="0" bIns="0" rtlCol="0"/>
            <a:lstStyle/>
            <a:p>
              <a:endParaRPr sz="2700"/>
            </a:p>
          </p:txBody>
        </p:sp>
      </p:grpSp>
      <p:grpSp>
        <p:nvGrpSpPr>
          <p:cNvPr id="11" name="object 11"/>
          <p:cNvGrpSpPr/>
          <p:nvPr/>
        </p:nvGrpSpPr>
        <p:grpSpPr>
          <a:xfrm>
            <a:off x="11708892" y="1664207"/>
            <a:ext cx="5251131" cy="7781925"/>
            <a:chOff x="7805928" y="1109471"/>
            <a:chExt cx="3500754" cy="5187950"/>
          </a:xfrm>
        </p:grpSpPr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805928" y="1109471"/>
              <a:ext cx="3493007" cy="5187696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76232" y="2118360"/>
              <a:ext cx="1822703" cy="2752344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9473322" y="2116268"/>
              <a:ext cx="1828164" cy="2759075"/>
            </a:xfrm>
            <a:custGeom>
              <a:avLst/>
              <a:gdLst/>
              <a:ahLst/>
              <a:cxnLst/>
              <a:rect l="l" t="t" r="r" b="b"/>
              <a:pathLst>
                <a:path w="1828165" h="2759075">
                  <a:moveTo>
                    <a:pt x="0" y="0"/>
                  </a:moveTo>
                  <a:lnTo>
                    <a:pt x="1828051" y="0"/>
                  </a:lnTo>
                  <a:lnTo>
                    <a:pt x="1828051" y="2758446"/>
                  </a:lnTo>
                  <a:lnTo>
                    <a:pt x="0" y="2758446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700"/>
            </a:p>
          </p:txBody>
        </p:sp>
      </p:grpSp>
      <p:graphicFrame>
        <p:nvGraphicFramePr>
          <p:cNvPr id="15" name="object 15"/>
          <p:cNvGraphicFramePr>
            <a:graphicFrameLocks noGrp="1"/>
          </p:cNvGraphicFramePr>
          <p:nvPr/>
        </p:nvGraphicFramePr>
        <p:xfrm>
          <a:off x="6657286" y="6817277"/>
          <a:ext cx="1576387" cy="184880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124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90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62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43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143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6671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57150">
                      <a:solidFill>
                        <a:srgbClr val="FFFFFF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57150">
                      <a:solidFill>
                        <a:srgbClr val="FFFFFF"/>
                      </a:solidFill>
                      <a:prstDash val="solid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57150">
                      <a:solidFill>
                        <a:srgbClr val="FFFFFF"/>
                      </a:solidFill>
                      <a:prstDash val="solid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57150">
                      <a:solidFill>
                        <a:srgbClr val="FFFFFF"/>
                      </a:solidFill>
                      <a:prstDash val="solid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57150">
                      <a:solidFill>
                        <a:srgbClr val="FFFFFF"/>
                      </a:solidFill>
                      <a:prstDash val="solid"/>
                    </a:lnB>
                    <a:solidFill>
                      <a:srgbClr val="7F7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576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571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571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571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571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571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7F7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7F7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480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7F7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6" name="object 16" descr="$PPTXTitle"/>
          <p:cNvSpPr txBox="1">
            <a:spLocks noGrp="1"/>
          </p:cNvSpPr>
          <p:nvPr>
            <p:ph type="title"/>
          </p:nvPr>
        </p:nvSpPr>
        <p:spPr>
          <a:xfrm>
            <a:off x="685800" y="752528"/>
            <a:ext cx="12344400" cy="1033359"/>
          </a:xfrm>
          <a:prstGeom prst="rect">
            <a:avLst/>
          </a:prstGeom>
        </p:spPr>
        <p:txBody>
          <a:bodyPr vert="horz" wrap="square" lIns="0" tIns="352805" rIns="0" bIns="0" rtlCol="0" anchor="ctr">
            <a:spAutoFit/>
          </a:bodyPr>
          <a:lstStyle/>
          <a:p>
            <a:pPr marL="4611053">
              <a:spcBef>
                <a:spcPts val="150"/>
              </a:spcBef>
            </a:pPr>
            <a:r>
              <a:rPr dirty="0"/>
              <a:t>Encoder</a:t>
            </a:r>
            <a:r>
              <a:rPr spc="-171" dirty="0"/>
              <a:t> </a:t>
            </a:r>
            <a:r>
              <a:rPr dirty="0"/>
              <a:t>Decoder</a:t>
            </a:r>
            <a:r>
              <a:rPr spc="-171" dirty="0"/>
              <a:t> </a:t>
            </a:r>
            <a:r>
              <a:rPr spc="-15" dirty="0"/>
              <a:t>Attention</a:t>
            </a:r>
          </a:p>
        </p:txBody>
      </p:sp>
      <p:sp>
        <p:nvSpPr>
          <p:cNvPr id="17" name="object 17"/>
          <p:cNvSpPr/>
          <p:nvPr/>
        </p:nvSpPr>
        <p:spPr>
          <a:xfrm>
            <a:off x="1173113" y="5604443"/>
            <a:ext cx="8680133" cy="534353"/>
          </a:xfrm>
          <a:custGeom>
            <a:avLst/>
            <a:gdLst/>
            <a:ahLst/>
            <a:cxnLst/>
            <a:rect l="l" t="t" r="r" b="b"/>
            <a:pathLst>
              <a:path w="5786755" h="356235">
                <a:moveTo>
                  <a:pt x="5727366" y="0"/>
                </a:moveTo>
                <a:lnTo>
                  <a:pt x="59335" y="0"/>
                </a:lnTo>
                <a:lnTo>
                  <a:pt x="36239" y="4662"/>
                </a:lnTo>
                <a:lnTo>
                  <a:pt x="17378" y="17378"/>
                </a:lnTo>
                <a:lnTo>
                  <a:pt x="4662" y="36239"/>
                </a:lnTo>
                <a:lnTo>
                  <a:pt x="0" y="59335"/>
                </a:lnTo>
                <a:lnTo>
                  <a:pt x="0" y="296652"/>
                </a:lnTo>
                <a:lnTo>
                  <a:pt x="4662" y="319748"/>
                </a:lnTo>
                <a:lnTo>
                  <a:pt x="17378" y="338609"/>
                </a:lnTo>
                <a:lnTo>
                  <a:pt x="36239" y="351325"/>
                </a:lnTo>
                <a:lnTo>
                  <a:pt x="59335" y="355988"/>
                </a:lnTo>
                <a:lnTo>
                  <a:pt x="5727366" y="355988"/>
                </a:lnTo>
                <a:lnTo>
                  <a:pt x="5750462" y="351325"/>
                </a:lnTo>
                <a:lnTo>
                  <a:pt x="5769323" y="338609"/>
                </a:lnTo>
                <a:lnTo>
                  <a:pt x="5782039" y="319748"/>
                </a:lnTo>
                <a:lnTo>
                  <a:pt x="5786701" y="296652"/>
                </a:lnTo>
                <a:lnTo>
                  <a:pt x="5786701" y="59335"/>
                </a:lnTo>
                <a:lnTo>
                  <a:pt x="5782039" y="36239"/>
                </a:lnTo>
                <a:lnTo>
                  <a:pt x="5769323" y="17378"/>
                </a:lnTo>
                <a:lnTo>
                  <a:pt x="5750462" y="4662"/>
                </a:lnTo>
                <a:lnTo>
                  <a:pt x="5727366" y="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18" name="object 18"/>
          <p:cNvSpPr txBox="1"/>
          <p:nvPr/>
        </p:nvSpPr>
        <p:spPr>
          <a:xfrm>
            <a:off x="4603503" y="5627369"/>
            <a:ext cx="1821180" cy="43473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sz="2700" b="1" dirty="0">
                <a:latin typeface="Calibri"/>
                <a:cs typeface="Calibri"/>
              </a:rPr>
              <a:t>Add</a:t>
            </a:r>
            <a:r>
              <a:rPr sz="2700" b="1" spc="-23" dirty="0">
                <a:latin typeface="Calibri"/>
                <a:cs typeface="Calibri"/>
              </a:rPr>
              <a:t> </a:t>
            </a:r>
            <a:r>
              <a:rPr sz="2700" b="1" dirty="0">
                <a:latin typeface="Calibri"/>
                <a:cs typeface="Calibri"/>
              </a:rPr>
              <a:t>&amp;</a:t>
            </a:r>
            <a:r>
              <a:rPr sz="2700" b="1" spc="-15" dirty="0">
                <a:latin typeface="Calibri"/>
                <a:cs typeface="Calibri"/>
              </a:rPr>
              <a:t> </a:t>
            </a:r>
            <a:r>
              <a:rPr sz="2700" b="1" spc="-30" dirty="0">
                <a:latin typeface="Calibri"/>
                <a:cs typeface="Calibri"/>
              </a:rPr>
              <a:t>Norm</a:t>
            </a:r>
            <a:endParaRPr sz="27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02791" y="3916838"/>
            <a:ext cx="8680133" cy="1593533"/>
          </a:xfrm>
          <a:custGeom>
            <a:avLst/>
            <a:gdLst/>
            <a:ahLst/>
            <a:cxnLst/>
            <a:rect l="l" t="t" r="r" b="b"/>
            <a:pathLst>
              <a:path w="5786755" h="1062354">
                <a:moveTo>
                  <a:pt x="5609658" y="0"/>
                </a:moveTo>
                <a:lnTo>
                  <a:pt x="177043" y="0"/>
                </a:lnTo>
                <a:lnTo>
                  <a:pt x="129978" y="6324"/>
                </a:lnTo>
                <a:lnTo>
                  <a:pt x="87686" y="24171"/>
                </a:lnTo>
                <a:lnTo>
                  <a:pt x="51854" y="51855"/>
                </a:lnTo>
                <a:lnTo>
                  <a:pt x="24171" y="87686"/>
                </a:lnTo>
                <a:lnTo>
                  <a:pt x="6324" y="129979"/>
                </a:lnTo>
                <a:lnTo>
                  <a:pt x="0" y="177044"/>
                </a:lnTo>
                <a:lnTo>
                  <a:pt x="0" y="885216"/>
                </a:lnTo>
                <a:lnTo>
                  <a:pt x="6324" y="932281"/>
                </a:lnTo>
                <a:lnTo>
                  <a:pt x="24171" y="974574"/>
                </a:lnTo>
                <a:lnTo>
                  <a:pt x="51854" y="1010405"/>
                </a:lnTo>
                <a:lnTo>
                  <a:pt x="87686" y="1038089"/>
                </a:lnTo>
                <a:lnTo>
                  <a:pt x="129978" y="1055936"/>
                </a:lnTo>
                <a:lnTo>
                  <a:pt x="177043" y="1062261"/>
                </a:lnTo>
                <a:lnTo>
                  <a:pt x="5609658" y="1062261"/>
                </a:lnTo>
                <a:lnTo>
                  <a:pt x="5656723" y="1055936"/>
                </a:lnTo>
                <a:lnTo>
                  <a:pt x="5699015" y="1038089"/>
                </a:lnTo>
                <a:lnTo>
                  <a:pt x="5734847" y="1010405"/>
                </a:lnTo>
                <a:lnTo>
                  <a:pt x="5762530" y="974574"/>
                </a:lnTo>
                <a:lnTo>
                  <a:pt x="5780377" y="932281"/>
                </a:lnTo>
                <a:lnTo>
                  <a:pt x="5786701" y="885216"/>
                </a:lnTo>
                <a:lnTo>
                  <a:pt x="5786701" y="177044"/>
                </a:lnTo>
                <a:lnTo>
                  <a:pt x="5780377" y="129979"/>
                </a:lnTo>
                <a:lnTo>
                  <a:pt x="5762530" y="87686"/>
                </a:lnTo>
                <a:lnTo>
                  <a:pt x="5734847" y="51855"/>
                </a:lnTo>
                <a:lnTo>
                  <a:pt x="5699015" y="24171"/>
                </a:lnTo>
                <a:lnTo>
                  <a:pt x="5656723" y="6324"/>
                </a:lnTo>
                <a:lnTo>
                  <a:pt x="5609658" y="0"/>
                </a:lnTo>
                <a:close/>
              </a:path>
            </a:pathLst>
          </a:custGeom>
          <a:solidFill>
            <a:srgbClr val="F8CBAD"/>
          </a:solidFill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3" name="object 3"/>
          <p:cNvSpPr txBox="1"/>
          <p:nvPr/>
        </p:nvSpPr>
        <p:spPr>
          <a:xfrm>
            <a:off x="2638226" y="4335017"/>
            <a:ext cx="6407468" cy="665567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sz="4200" b="1" dirty="0">
                <a:latin typeface="Calibri"/>
                <a:cs typeface="Calibri"/>
              </a:rPr>
              <a:t>Encoder</a:t>
            </a:r>
            <a:r>
              <a:rPr sz="4200" b="1" spc="-120" dirty="0">
                <a:latin typeface="Calibri"/>
                <a:cs typeface="Calibri"/>
              </a:rPr>
              <a:t> </a:t>
            </a:r>
            <a:r>
              <a:rPr sz="4200" b="1" dirty="0">
                <a:latin typeface="Calibri"/>
                <a:cs typeface="Calibri"/>
              </a:rPr>
              <a:t>Decoder</a:t>
            </a:r>
            <a:r>
              <a:rPr sz="4200" b="1" spc="-120" dirty="0">
                <a:latin typeface="Calibri"/>
                <a:cs typeface="Calibri"/>
              </a:rPr>
              <a:t> </a:t>
            </a:r>
            <a:r>
              <a:rPr sz="4200" b="1" spc="-30" dirty="0">
                <a:latin typeface="Calibri"/>
                <a:cs typeface="Calibri"/>
              </a:rPr>
              <a:t>Attention</a:t>
            </a:r>
            <a:r>
              <a:rPr sz="4200" b="1" spc="-127" dirty="0">
                <a:latin typeface="Calibri"/>
                <a:cs typeface="Calibri"/>
              </a:rPr>
              <a:t> </a:t>
            </a:r>
            <a:r>
              <a:rPr sz="4200" b="1" spc="-75" dirty="0">
                <a:latin typeface="Calibri"/>
                <a:cs typeface="Calibri"/>
              </a:rPr>
              <a:t>?</a:t>
            </a:r>
            <a:endParaRPr sz="42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1708892" y="1664207"/>
            <a:ext cx="5251131" cy="7781925"/>
            <a:chOff x="7805928" y="1109471"/>
            <a:chExt cx="3500754" cy="518795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805928" y="1109471"/>
              <a:ext cx="3493007" cy="518769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76232" y="2118360"/>
              <a:ext cx="1822703" cy="2752344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9473322" y="2116268"/>
              <a:ext cx="1828164" cy="2759075"/>
            </a:xfrm>
            <a:custGeom>
              <a:avLst/>
              <a:gdLst/>
              <a:ahLst/>
              <a:cxnLst/>
              <a:rect l="l" t="t" r="r" b="b"/>
              <a:pathLst>
                <a:path w="1828165" h="2759075">
                  <a:moveTo>
                    <a:pt x="0" y="0"/>
                  </a:moveTo>
                  <a:lnTo>
                    <a:pt x="1828051" y="0"/>
                  </a:lnTo>
                  <a:lnTo>
                    <a:pt x="1828051" y="2758446"/>
                  </a:lnTo>
                  <a:lnTo>
                    <a:pt x="0" y="2758446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700"/>
            </a:p>
          </p:txBody>
        </p:sp>
      </p:grpSp>
      <p:sp>
        <p:nvSpPr>
          <p:cNvPr id="8" name="object 8" descr="$PPTXTitle"/>
          <p:cNvSpPr txBox="1">
            <a:spLocks noGrp="1"/>
          </p:cNvSpPr>
          <p:nvPr>
            <p:ph type="ctrTitle"/>
          </p:nvPr>
        </p:nvSpPr>
        <p:spPr>
          <a:xfrm>
            <a:off x="3657600" y="306883"/>
            <a:ext cx="11686842" cy="850233"/>
          </a:xfrm>
          <a:prstGeom prst="rect">
            <a:avLst/>
          </a:prstGeom>
        </p:spPr>
        <p:txBody>
          <a:bodyPr vert="horz" wrap="square" lIns="0" tIns="19050" rIns="0" bIns="0" rtlCol="0" anchor="ctr">
            <a:spAutoFit/>
          </a:bodyPr>
          <a:lstStyle/>
          <a:p>
            <a:pPr marL="51435">
              <a:spcBef>
                <a:spcPts val="150"/>
              </a:spcBef>
            </a:pPr>
            <a:r>
              <a:rPr dirty="0"/>
              <a:t>Encoder</a:t>
            </a:r>
            <a:r>
              <a:rPr spc="-171" dirty="0"/>
              <a:t> </a:t>
            </a:r>
            <a:r>
              <a:rPr dirty="0"/>
              <a:t>Decoder</a:t>
            </a:r>
            <a:r>
              <a:rPr spc="-171" dirty="0"/>
              <a:t> </a:t>
            </a:r>
            <a:r>
              <a:rPr spc="-15" dirty="0"/>
              <a:t>Attention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xfrm>
            <a:off x="9829800" y="9666023"/>
            <a:ext cx="3200400" cy="284693"/>
          </a:xfrm>
          <a:prstGeom prst="rect">
            <a:avLst/>
          </a:prstGeom>
        </p:spPr>
        <p:txBody>
          <a:bodyPr vert="horz" wrap="square" lIns="0" tIns="7620" rIns="0" bIns="0" rtlCol="0" anchor="ctr">
            <a:spAutoFit/>
          </a:bodyPr>
          <a:lstStyle/>
          <a:p>
            <a:pPr marL="57150">
              <a:spcBef>
                <a:spcPts val="60"/>
              </a:spcBef>
            </a:pPr>
            <a:fld id="{81D60167-4931-47E6-BA6A-407CBD079E47}" type="slidenum">
              <a:rPr spc="-38" dirty="0"/>
              <a:pPr marL="57150">
                <a:spcBef>
                  <a:spcPts val="60"/>
                </a:spcBef>
              </a:pPr>
              <a:t>87</a:t>
            </a:fld>
            <a:endParaRPr spc="-38" dirty="0"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1708892" y="1664207"/>
            <a:ext cx="5251131" cy="7781925"/>
            <a:chOff x="7805928" y="1109471"/>
            <a:chExt cx="3500754" cy="518795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805928" y="1109471"/>
              <a:ext cx="3493007" cy="518769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76232" y="2118360"/>
              <a:ext cx="1822703" cy="2752344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9473322" y="2116268"/>
              <a:ext cx="1828164" cy="2759075"/>
            </a:xfrm>
            <a:custGeom>
              <a:avLst/>
              <a:gdLst/>
              <a:ahLst/>
              <a:cxnLst/>
              <a:rect l="l" t="t" r="r" b="b"/>
              <a:pathLst>
                <a:path w="1828165" h="2759075">
                  <a:moveTo>
                    <a:pt x="0" y="0"/>
                  </a:moveTo>
                  <a:lnTo>
                    <a:pt x="1828051" y="0"/>
                  </a:lnTo>
                  <a:lnTo>
                    <a:pt x="1828051" y="2758446"/>
                  </a:lnTo>
                  <a:lnTo>
                    <a:pt x="0" y="2758446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700"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2328270" y="4002785"/>
            <a:ext cx="1425891" cy="480901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sz="3000" b="1" spc="83" dirty="0">
                <a:solidFill>
                  <a:srgbClr val="FF0000"/>
                </a:solidFill>
                <a:latin typeface="Calibri"/>
                <a:cs typeface="Calibri"/>
              </a:rPr>
              <a:t>Encoder</a:t>
            </a:r>
            <a:endParaRPr sz="3000">
              <a:latin typeface="Calibri"/>
              <a:cs typeface="Calibri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xfrm>
            <a:off x="11664267" y="6371008"/>
            <a:ext cx="322579" cy="2114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193675">
              <a:spcBef>
                <a:spcPts val="40"/>
              </a:spcBef>
            </a:pPr>
            <a:fld id="{81D60167-4931-47E6-BA6A-407CBD079E47}" type="slidenum">
              <a:rPr lang="en-GB" spc="-50" smtClean="0"/>
              <a:pPr marL="193675">
                <a:spcBef>
                  <a:spcPts val="40"/>
                </a:spcBef>
              </a:pPr>
              <a:t>88</a:t>
            </a:fld>
            <a:endParaRPr spc="-38" dirty="0"/>
          </a:p>
        </p:txBody>
      </p:sp>
      <p:sp>
        <p:nvSpPr>
          <p:cNvPr id="7" name="object 7"/>
          <p:cNvSpPr txBox="1"/>
          <p:nvPr/>
        </p:nvSpPr>
        <p:spPr>
          <a:xfrm>
            <a:off x="551858" y="4917185"/>
            <a:ext cx="4836795" cy="942566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sz="3000" dirty="0">
                <a:latin typeface="Calibri"/>
                <a:cs typeface="Calibri"/>
              </a:rPr>
              <a:t>Keys</a:t>
            </a:r>
            <a:r>
              <a:rPr sz="3000" spc="30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from</a:t>
            </a:r>
            <a:r>
              <a:rPr sz="3000" spc="45" dirty="0">
                <a:latin typeface="Calibri"/>
                <a:cs typeface="Calibri"/>
              </a:rPr>
              <a:t> </a:t>
            </a:r>
            <a:r>
              <a:rPr sz="3000" b="1" spc="98" dirty="0">
                <a:latin typeface="Calibri"/>
                <a:cs typeface="Calibri"/>
              </a:rPr>
              <a:t>Encoder</a:t>
            </a:r>
            <a:r>
              <a:rPr sz="3000" b="1" spc="45" dirty="0">
                <a:latin typeface="Calibri"/>
                <a:cs typeface="Calibri"/>
              </a:rPr>
              <a:t> </a:t>
            </a:r>
            <a:r>
              <a:rPr sz="3000" b="1" spc="68" dirty="0">
                <a:latin typeface="Calibri"/>
                <a:cs typeface="Calibri"/>
              </a:rPr>
              <a:t>Outputs</a:t>
            </a:r>
            <a:endParaRPr sz="3000">
              <a:latin typeface="Calibri"/>
              <a:cs typeface="Calibri"/>
            </a:endParaRPr>
          </a:p>
          <a:p>
            <a:pPr marL="19050"/>
            <a:r>
              <a:rPr sz="3000" dirty="0">
                <a:latin typeface="Calibri"/>
                <a:cs typeface="Calibri"/>
              </a:rPr>
              <a:t>Values</a:t>
            </a:r>
            <a:r>
              <a:rPr sz="3000" spc="-38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from</a:t>
            </a:r>
            <a:r>
              <a:rPr sz="3000" spc="-30" dirty="0">
                <a:latin typeface="Calibri"/>
                <a:cs typeface="Calibri"/>
              </a:rPr>
              <a:t> </a:t>
            </a:r>
            <a:r>
              <a:rPr sz="3000" b="1" spc="98" dirty="0">
                <a:latin typeface="Calibri"/>
                <a:cs typeface="Calibri"/>
              </a:rPr>
              <a:t>Encoder</a:t>
            </a:r>
            <a:r>
              <a:rPr sz="3000" b="1" spc="-30" dirty="0">
                <a:latin typeface="Calibri"/>
                <a:cs typeface="Calibri"/>
              </a:rPr>
              <a:t> </a:t>
            </a:r>
            <a:r>
              <a:rPr sz="3000" b="1" spc="68" dirty="0">
                <a:latin typeface="Calibri"/>
                <a:cs typeface="Calibri"/>
              </a:rPr>
              <a:t>Outputs</a:t>
            </a:r>
            <a:endParaRPr sz="30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412464" y="4002785"/>
            <a:ext cx="1437323" cy="480901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sz="3000" b="1" spc="53" dirty="0">
                <a:solidFill>
                  <a:srgbClr val="FF0000"/>
                </a:solidFill>
                <a:latin typeface="Calibri"/>
                <a:cs typeface="Calibri"/>
              </a:rPr>
              <a:t>Decoder</a:t>
            </a:r>
            <a:endParaRPr sz="30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040863" y="4917185"/>
            <a:ext cx="4741545" cy="480901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sz="3000" dirty="0">
                <a:latin typeface="Calibri"/>
                <a:cs typeface="Calibri"/>
              </a:rPr>
              <a:t>Queries</a:t>
            </a:r>
            <a:r>
              <a:rPr sz="3000" spc="105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from</a:t>
            </a:r>
            <a:r>
              <a:rPr sz="3000" spc="127" dirty="0">
                <a:latin typeface="Calibri"/>
                <a:cs typeface="Calibri"/>
              </a:rPr>
              <a:t> </a:t>
            </a:r>
            <a:r>
              <a:rPr sz="3000" b="1" dirty="0">
                <a:latin typeface="Calibri"/>
                <a:cs typeface="Calibri"/>
              </a:rPr>
              <a:t>Decoder</a:t>
            </a:r>
            <a:r>
              <a:rPr sz="3000" b="1" spc="120" dirty="0">
                <a:latin typeface="Calibri"/>
                <a:cs typeface="Calibri"/>
              </a:rPr>
              <a:t> </a:t>
            </a:r>
            <a:r>
              <a:rPr sz="3000" b="1" spc="83" dirty="0">
                <a:latin typeface="Calibri"/>
                <a:cs typeface="Calibri"/>
              </a:rPr>
              <a:t>Inputs</a:t>
            </a:r>
            <a:endParaRPr sz="30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461194" y="7890511"/>
            <a:ext cx="9507855" cy="43473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sz="2700" dirty="0">
                <a:latin typeface="Calibri"/>
                <a:cs typeface="Calibri"/>
              </a:rPr>
              <a:t>NOTE:</a:t>
            </a:r>
            <a:r>
              <a:rPr sz="2700" spc="-75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Every</a:t>
            </a:r>
            <a:r>
              <a:rPr sz="2700" spc="-83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decoder</a:t>
            </a:r>
            <a:r>
              <a:rPr sz="2700" spc="-83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block</a:t>
            </a:r>
            <a:r>
              <a:rPr sz="2700" spc="-83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receives</a:t>
            </a:r>
            <a:r>
              <a:rPr sz="2700" spc="-83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the</a:t>
            </a:r>
            <a:r>
              <a:rPr sz="2700" spc="-75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same</a:t>
            </a:r>
            <a:r>
              <a:rPr sz="2700" spc="-75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FINAL</a:t>
            </a:r>
            <a:r>
              <a:rPr sz="2700" spc="-75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encoder</a:t>
            </a:r>
            <a:r>
              <a:rPr sz="2700" spc="-83" dirty="0">
                <a:latin typeface="Calibri"/>
                <a:cs typeface="Calibri"/>
              </a:rPr>
              <a:t> </a:t>
            </a:r>
            <a:r>
              <a:rPr sz="2700" spc="-15" dirty="0">
                <a:latin typeface="Calibri"/>
                <a:cs typeface="Calibri"/>
              </a:rPr>
              <a:t>output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11" name="object 11" descr="$PPTXTitle"/>
          <p:cNvSpPr txBox="1">
            <a:spLocks noGrp="1"/>
          </p:cNvSpPr>
          <p:nvPr>
            <p:ph type="title"/>
          </p:nvPr>
        </p:nvSpPr>
        <p:spPr>
          <a:xfrm>
            <a:off x="685800" y="752528"/>
            <a:ext cx="12344400" cy="1033359"/>
          </a:xfrm>
          <a:prstGeom prst="rect">
            <a:avLst/>
          </a:prstGeom>
        </p:spPr>
        <p:txBody>
          <a:bodyPr vert="horz" wrap="square" lIns="0" tIns="352805" rIns="0" bIns="0" rtlCol="0" anchor="ctr">
            <a:spAutoFit/>
          </a:bodyPr>
          <a:lstStyle/>
          <a:p>
            <a:pPr marL="4611053">
              <a:spcBef>
                <a:spcPts val="150"/>
              </a:spcBef>
            </a:pPr>
            <a:r>
              <a:rPr dirty="0"/>
              <a:t>Encoder</a:t>
            </a:r>
            <a:r>
              <a:rPr spc="-171" dirty="0"/>
              <a:t> </a:t>
            </a:r>
            <a:r>
              <a:rPr dirty="0"/>
              <a:t>Decoder</a:t>
            </a:r>
            <a:r>
              <a:rPr spc="-171" dirty="0"/>
              <a:t> </a:t>
            </a:r>
            <a:r>
              <a:rPr spc="-15" dirty="0"/>
              <a:t>Attention</a:t>
            </a: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1708892" y="1664207"/>
            <a:ext cx="5251131" cy="7781925"/>
            <a:chOff x="7805928" y="1109471"/>
            <a:chExt cx="3500754" cy="518795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805928" y="1109471"/>
              <a:ext cx="3493007" cy="518769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76232" y="2118360"/>
              <a:ext cx="1822703" cy="2752344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9473322" y="2116268"/>
              <a:ext cx="1828164" cy="2759075"/>
            </a:xfrm>
            <a:custGeom>
              <a:avLst/>
              <a:gdLst/>
              <a:ahLst/>
              <a:cxnLst/>
              <a:rect l="l" t="t" r="r" b="b"/>
              <a:pathLst>
                <a:path w="1828165" h="2759075">
                  <a:moveTo>
                    <a:pt x="0" y="0"/>
                  </a:moveTo>
                  <a:lnTo>
                    <a:pt x="1828051" y="0"/>
                  </a:lnTo>
                  <a:lnTo>
                    <a:pt x="1828051" y="2758446"/>
                  </a:lnTo>
                  <a:lnTo>
                    <a:pt x="0" y="2758446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700"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5698761" y="8227314"/>
            <a:ext cx="1211580" cy="480901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76200">
              <a:spcBef>
                <a:spcPts val="150"/>
              </a:spcBef>
              <a:tabLst>
                <a:tab pos="789623" algn="l"/>
              </a:tabLst>
            </a:pPr>
            <a:r>
              <a:rPr sz="3000" spc="-38" dirty="0">
                <a:latin typeface="Calibri"/>
                <a:cs typeface="Calibri"/>
              </a:rPr>
              <a:t>Q</a:t>
            </a:r>
            <a:r>
              <a:rPr sz="2925" spc="-56" baseline="-17094" dirty="0">
                <a:latin typeface="Calibri"/>
                <a:cs typeface="Calibri"/>
              </a:rPr>
              <a:t>d</a:t>
            </a:r>
            <a:r>
              <a:rPr sz="2925" baseline="-17094" dirty="0">
                <a:latin typeface="Calibri"/>
                <a:cs typeface="Calibri"/>
              </a:rPr>
              <a:t>	</a:t>
            </a:r>
            <a:r>
              <a:rPr sz="3000" spc="38" dirty="0">
                <a:latin typeface="Calibri"/>
                <a:cs typeface="Calibri"/>
              </a:rPr>
              <a:t>K</a:t>
            </a:r>
            <a:r>
              <a:rPr sz="2925" spc="56" baseline="-17094" dirty="0">
                <a:latin typeface="Calibri"/>
                <a:cs typeface="Calibri"/>
              </a:rPr>
              <a:t>e</a:t>
            </a:r>
            <a:endParaRPr sz="2925" baseline="-17094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893117" y="8363030"/>
            <a:ext cx="1582140" cy="385887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298424" y="5256902"/>
            <a:ext cx="1780034" cy="850680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6218735" y="6874764"/>
            <a:ext cx="772476" cy="319318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57150">
              <a:spcBef>
                <a:spcPts val="150"/>
              </a:spcBef>
            </a:pPr>
            <a:r>
              <a:rPr sz="1950" spc="548" dirty="0">
                <a:latin typeface="Cambria Math"/>
                <a:cs typeface="Cambria Math"/>
              </a:rPr>
              <a:t>(</a:t>
            </a:r>
            <a:r>
              <a:rPr sz="1950" spc="420" dirty="0">
                <a:latin typeface="Cambria Math"/>
                <a:cs typeface="Cambria Math"/>
              </a:rPr>
              <a:t> </a:t>
            </a:r>
            <a:r>
              <a:rPr sz="1950" spc="593" dirty="0">
                <a:latin typeface="Cambria Math"/>
                <a:cs typeface="Cambria Math"/>
              </a:rPr>
              <a:t>)</a:t>
            </a:r>
            <a:r>
              <a:rPr sz="1950" spc="300" dirty="0">
                <a:latin typeface="Cambria Math"/>
                <a:cs typeface="Cambria Math"/>
              </a:rPr>
              <a:t> </a:t>
            </a:r>
            <a:r>
              <a:rPr sz="2025" spc="-113" baseline="30864" dirty="0">
                <a:latin typeface="Cambria Math"/>
                <a:cs typeface="Cambria Math"/>
              </a:rPr>
              <a:t>%</a:t>
            </a:r>
            <a:endParaRPr sz="2025" baseline="30864">
              <a:latin typeface="Cambria Math"/>
              <a:cs typeface="Cambria Math"/>
            </a:endParaRPr>
          </a:p>
        </p:txBody>
      </p:sp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167246" y="7299734"/>
            <a:ext cx="334667" cy="238340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6270266" y="7304533"/>
            <a:ext cx="795338" cy="319318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57150">
              <a:spcBef>
                <a:spcPts val="150"/>
              </a:spcBef>
            </a:pPr>
            <a:r>
              <a:rPr sz="2925" spc="258" baseline="12820" dirty="0">
                <a:latin typeface="Cambria Math"/>
                <a:cs typeface="Cambria Math"/>
              </a:rPr>
              <a:t>*</a:t>
            </a:r>
            <a:r>
              <a:rPr sz="1350" spc="171" dirty="0">
                <a:latin typeface="Cambria Math"/>
                <a:cs typeface="Cambria Math"/>
              </a:rPr>
              <a:t>&amp;'#$(</a:t>
            </a:r>
            <a:endParaRPr sz="1350">
              <a:latin typeface="Cambria Math"/>
              <a:cs typeface="Cambria Math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806464" y="6980683"/>
            <a:ext cx="2485071" cy="43473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57150">
              <a:spcBef>
                <a:spcPts val="150"/>
              </a:spcBef>
              <a:tabLst>
                <a:tab pos="1643063" algn="l"/>
                <a:tab pos="2246948" algn="l"/>
              </a:tabLst>
            </a:pPr>
            <a:r>
              <a:rPr sz="2700" dirty="0">
                <a:latin typeface="Calibri"/>
                <a:cs typeface="Calibri"/>
              </a:rPr>
              <a:t>softmax( </a:t>
            </a:r>
            <a:r>
              <a:rPr sz="2025" u="sng" baseline="46296" dirty="0">
                <a:uFill>
                  <a:solidFill>
                    <a:srgbClr val="000000"/>
                  </a:solidFill>
                </a:uFill>
                <a:latin typeface="Cambria Math"/>
                <a:cs typeface="Cambria Math"/>
              </a:rPr>
              <a:t>	#</a:t>
            </a:r>
            <a:r>
              <a:rPr sz="2025" u="sng" spc="618" baseline="46296" dirty="0">
                <a:uFill>
                  <a:solidFill>
                    <a:srgbClr val="000000"/>
                  </a:solidFill>
                </a:uFill>
                <a:latin typeface="Cambria Math"/>
                <a:cs typeface="Cambria Math"/>
              </a:rPr>
              <a:t>  </a:t>
            </a:r>
            <a:r>
              <a:rPr sz="2025" u="sng" spc="-113" baseline="46296" dirty="0">
                <a:uFill>
                  <a:solidFill>
                    <a:srgbClr val="000000"/>
                  </a:solidFill>
                </a:uFill>
                <a:latin typeface="Cambria Math"/>
                <a:cs typeface="Cambria Math"/>
              </a:rPr>
              <a:t>$</a:t>
            </a:r>
            <a:r>
              <a:rPr sz="2025" u="sng" baseline="46296" dirty="0">
                <a:uFill>
                  <a:solidFill>
                    <a:srgbClr val="000000"/>
                  </a:solidFill>
                </a:uFill>
                <a:latin typeface="Cambria Math"/>
                <a:cs typeface="Cambria Math"/>
              </a:rPr>
              <a:t>	</a:t>
            </a:r>
            <a:r>
              <a:rPr sz="2025" spc="663" baseline="46296" dirty="0">
                <a:latin typeface="Cambria Math"/>
                <a:cs typeface="Cambria Math"/>
              </a:rPr>
              <a:t> </a:t>
            </a:r>
            <a:r>
              <a:rPr sz="2700" dirty="0">
                <a:latin typeface="Calibri"/>
                <a:cs typeface="Calibri"/>
              </a:rPr>
              <a:t>)</a:t>
            </a:r>
            <a:endParaRPr sz="2700">
              <a:latin typeface="Calibri"/>
              <a:cs typeface="Calibri"/>
            </a:endParaRPr>
          </a:p>
        </p:txBody>
      </p:sp>
      <p:pic>
        <p:nvPicPr>
          <p:cNvPr id="13" name="object 1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097147" y="7013253"/>
            <a:ext cx="1028700" cy="333375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6195020" y="5503164"/>
            <a:ext cx="772476" cy="319318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57150">
              <a:spcBef>
                <a:spcPts val="150"/>
              </a:spcBef>
            </a:pPr>
            <a:r>
              <a:rPr sz="1950" spc="548" dirty="0">
                <a:latin typeface="Cambria Math"/>
                <a:cs typeface="Cambria Math"/>
              </a:rPr>
              <a:t>(</a:t>
            </a:r>
            <a:r>
              <a:rPr sz="1950" spc="420" dirty="0">
                <a:latin typeface="Cambria Math"/>
                <a:cs typeface="Cambria Math"/>
              </a:rPr>
              <a:t> </a:t>
            </a:r>
            <a:r>
              <a:rPr sz="1950" spc="593" dirty="0">
                <a:latin typeface="Cambria Math"/>
                <a:cs typeface="Cambria Math"/>
              </a:rPr>
              <a:t>)</a:t>
            </a:r>
            <a:r>
              <a:rPr sz="1950" spc="300" dirty="0">
                <a:latin typeface="Cambria Math"/>
                <a:cs typeface="Cambria Math"/>
              </a:rPr>
              <a:t> </a:t>
            </a:r>
            <a:r>
              <a:rPr sz="2025" spc="-113" baseline="30864" dirty="0">
                <a:latin typeface="Cambria Math"/>
                <a:cs typeface="Cambria Math"/>
              </a:rPr>
              <a:t>%</a:t>
            </a:r>
            <a:endParaRPr sz="2025" baseline="30864">
              <a:latin typeface="Cambria Math"/>
              <a:cs typeface="Cambria Math"/>
            </a:endParaRPr>
          </a:p>
        </p:txBody>
      </p:sp>
      <p:pic>
        <p:nvPicPr>
          <p:cNvPr id="15" name="object 1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143531" y="5928186"/>
            <a:ext cx="334667" cy="238338"/>
          </a:xfrm>
          <a:prstGeom prst="rect">
            <a:avLst/>
          </a:prstGeom>
        </p:spPr>
      </p:pic>
      <p:sp>
        <p:nvSpPr>
          <p:cNvPr id="16" name="object 16"/>
          <p:cNvSpPr txBox="1"/>
          <p:nvPr/>
        </p:nvSpPr>
        <p:spPr>
          <a:xfrm>
            <a:off x="6246550" y="5932933"/>
            <a:ext cx="795338" cy="319318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57150">
              <a:spcBef>
                <a:spcPts val="150"/>
              </a:spcBef>
            </a:pPr>
            <a:r>
              <a:rPr sz="2925" spc="258" baseline="12820" dirty="0">
                <a:latin typeface="Cambria Math"/>
                <a:cs typeface="Cambria Math"/>
              </a:rPr>
              <a:t>*</a:t>
            </a:r>
            <a:r>
              <a:rPr sz="1350" spc="171" dirty="0">
                <a:latin typeface="Cambria Math"/>
                <a:cs typeface="Cambria Math"/>
              </a:rPr>
              <a:t>&amp;'#$(</a:t>
            </a:r>
            <a:endParaRPr sz="1350">
              <a:latin typeface="Cambria Math"/>
              <a:cs typeface="Cambria Math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782748" y="5609083"/>
            <a:ext cx="2572703" cy="43473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57150">
              <a:spcBef>
                <a:spcPts val="150"/>
              </a:spcBef>
              <a:tabLst>
                <a:tab pos="1643063" algn="l"/>
                <a:tab pos="2246948" algn="l"/>
              </a:tabLst>
            </a:pPr>
            <a:r>
              <a:rPr sz="2700" dirty="0">
                <a:latin typeface="Calibri"/>
                <a:cs typeface="Calibri"/>
              </a:rPr>
              <a:t>softmax( </a:t>
            </a:r>
            <a:r>
              <a:rPr sz="2025" u="sng" baseline="46296" dirty="0">
                <a:uFill>
                  <a:solidFill>
                    <a:srgbClr val="000000"/>
                  </a:solidFill>
                </a:uFill>
                <a:latin typeface="Cambria Math"/>
                <a:cs typeface="Cambria Math"/>
              </a:rPr>
              <a:t>	#</a:t>
            </a:r>
            <a:r>
              <a:rPr sz="2025" u="sng" spc="618" baseline="46296" dirty="0">
                <a:uFill>
                  <a:solidFill>
                    <a:srgbClr val="000000"/>
                  </a:solidFill>
                </a:uFill>
                <a:latin typeface="Cambria Math"/>
                <a:cs typeface="Cambria Math"/>
              </a:rPr>
              <a:t>  </a:t>
            </a:r>
            <a:r>
              <a:rPr sz="2025" u="sng" spc="-113" baseline="46296" dirty="0">
                <a:uFill>
                  <a:solidFill>
                    <a:srgbClr val="000000"/>
                  </a:solidFill>
                </a:uFill>
                <a:latin typeface="Cambria Math"/>
                <a:cs typeface="Cambria Math"/>
              </a:rPr>
              <a:t>$</a:t>
            </a:r>
            <a:r>
              <a:rPr sz="2025" u="sng" baseline="46296" dirty="0">
                <a:uFill>
                  <a:solidFill>
                    <a:srgbClr val="000000"/>
                  </a:solidFill>
                </a:uFill>
                <a:latin typeface="Cambria Math"/>
                <a:cs typeface="Cambria Math"/>
              </a:rPr>
              <a:t>	</a:t>
            </a:r>
            <a:r>
              <a:rPr sz="2025" spc="686" baseline="46296" dirty="0">
                <a:latin typeface="Cambria Math"/>
                <a:cs typeface="Cambria Math"/>
              </a:rPr>
              <a:t> </a:t>
            </a:r>
            <a:r>
              <a:rPr sz="2700" dirty="0">
                <a:latin typeface="Calibri"/>
                <a:cs typeface="Calibri"/>
              </a:rPr>
              <a:t>).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867991" y="5609083"/>
            <a:ext cx="406718" cy="43473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57150">
              <a:spcBef>
                <a:spcPts val="150"/>
              </a:spcBef>
            </a:pPr>
            <a:r>
              <a:rPr sz="2700" spc="-38" dirty="0">
                <a:latin typeface="Calibri"/>
                <a:cs typeface="Calibri"/>
              </a:rPr>
              <a:t>V</a:t>
            </a:r>
            <a:r>
              <a:rPr sz="2700" spc="-56" baseline="-13888" dirty="0">
                <a:latin typeface="Calibri"/>
                <a:cs typeface="Calibri"/>
              </a:rPr>
              <a:t>e</a:t>
            </a:r>
            <a:endParaRPr sz="2700" baseline="-13888">
              <a:latin typeface="Calibri"/>
              <a:cs typeface="Calibri"/>
            </a:endParaRPr>
          </a:p>
        </p:txBody>
      </p:sp>
      <p:pic>
        <p:nvPicPr>
          <p:cNvPr id="19" name="object 1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097147" y="5675075"/>
            <a:ext cx="1028700" cy="333375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587801" y="7980845"/>
            <a:ext cx="1780034" cy="850680"/>
          </a:xfrm>
          <a:prstGeom prst="rect">
            <a:avLst/>
          </a:prstGeom>
        </p:spPr>
      </p:pic>
      <p:sp>
        <p:nvSpPr>
          <p:cNvPr id="21" name="object 21"/>
          <p:cNvSpPr txBox="1"/>
          <p:nvPr/>
        </p:nvSpPr>
        <p:spPr>
          <a:xfrm>
            <a:off x="6180072" y="4018027"/>
            <a:ext cx="377190" cy="43473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sz="2700" spc="-38" dirty="0">
                <a:latin typeface="Calibri"/>
                <a:cs typeface="Calibri"/>
              </a:rPr>
              <a:t>Z’’</a:t>
            </a:r>
            <a:endParaRPr sz="2700">
              <a:latin typeface="Calibri"/>
              <a:cs typeface="Calibri"/>
            </a:endParaRPr>
          </a:p>
        </p:txBody>
      </p:sp>
      <p:pic>
        <p:nvPicPr>
          <p:cNvPr id="22" name="object 22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935303" y="3894819"/>
            <a:ext cx="1833747" cy="757218"/>
          </a:xfrm>
          <a:prstGeom prst="rect">
            <a:avLst/>
          </a:prstGeom>
        </p:spPr>
      </p:pic>
      <p:grpSp>
        <p:nvGrpSpPr>
          <p:cNvPr id="23" name="object 23"/>
          <p:cNvGrpSpPr/>
          <p:nvPr/>
        </p:nvGrpSpPr>
        <p:grpSpPr>
          <a:xfrm>
            <a:off x="669206" y="3977783"/>
            <a:ext cx="344805" cy="4863465"/>
            <a:chOff x="446137" y="2651855"/>
            <a:chExt cx="229870" cy="3242310"/>
          </a:xfrm>
        </p:grpSpPr>
        <p:sp>
          <p:nvSpPr>
            <p:cNvPr id="24" name="object 24"/>
            <p:cNvSpPr/>
            <p:nvPr/>
          </p:nvSpPr>
          <p:spPr>
            <a:xfrm>
              <a:off x="452487" y="2658205"/>
              <a:ext cx="217170" cy="3229610"/>
            </a:xfrm>
            <a:custGeom>
              <a:avLst/>
              <a:gdLst/>
              <a:ahLst/>
              <a:cxnLst/>
              <a:rect l="l" t="t" r="r" b="b"/>
              <a:pathLst>
                <a:path w="217170" h="3229610">
                  <a:moveTo>
                    <a:pt x="108409" y="0"/>
                  </a:moveTo>
                  <a:lnTo>
                    <a:pt x="0" y="108408"/>
                  </a:lnTo>
                  <a:lnTo>
                    <a:pt x="54203" y="108408"/>
                  </a:lnTo>
                  <a:lnTo>
                    <a:pt x="54203" y="3229478"/>
                  </a:lnTo>
                  <a:lnTo>
                    <a:pt x="162612" y="3229478"/>
                  </a:lnTo>
                  <a:lnTo>
                    <a:pt x="162612" y="108408"/>
                  </a:lnTo>
                  <a:lnTo>
                    <a:pt x="216815" y="108408"/>
                  </a:lnTo>
                  <a:lnTo>
                    <a:pt x="10840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700"/>
            </a:p>
          </p:txBody>
        </p:sp>
        <p:sp>
          <p:nvSpPr>
            <p:cNvPr id="25" name="object 25"/>
            <p:cNvSpPr/>
            <p:nvPr/>
          </p:nvSpPr>
          <p:spPr>
            <a:xfrm>
              <a:off x="452487" y="2658205"/>
              <a:ext cx="217170" cy="3229610"/>
            </a:xfrm>
            <a:custGeom>
              <a:avLst/>
              <a:gdLst/>
              <a:ahLst/>
              <a:cxnLst/>
              <a:rect l="l" t="t" r="r" b="b"/>
              <a:pathLst>
                <a:path w="217170" h="3229610">
                  <a:moveTo>
                    <a:pt x="0" y="108408"/>
                  </a:moveTo>
                  <a:lnTo>
                    <a:pt x="108409" y="0"/>
                  </a:lnTo>
                  <a:lnTo>
                    <a:pt x="216816" y="108408"/>
                  </a:lnTo>
                  <a:lnTo>
                    <a:pt x="162612" y="108408"/>
                  </a:lnTo>
                  <a:lnTo>
                    <a:pt x="162612" y="3229479"/>
                  </a:lnTo>
                  <a:lnTo>
                    <a:pt x="54203" y="3229479"/>
                  </a:lnTo>
                  <a:lnTo>
                    <a:pt x="54203" y="108408"/>
                  </a:lnTo>
                  <a:lnTo>
                    <a:pt x="0" y="108408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 sz="2700"/>
            </a:p>
          </p:txBody>
        </p:sp>
      </p:grpSp>
      <p:sp>
        <p:nvSpPr>
          <p:cNvPr id="26" name="object 26" descr="$PPTXTitle"/>
          <p:cNvSpPr txBox="1">
            <a:spLocks noGrp="1"/>
          </p:cNvSpPr>
          <p:nvPr>
            <p:ph type="title"/>
          </p:nvPr>
        </p:nvSpPr>
        <p:spPr>
          <a:xfrm>
            <a:off x="685800" y="752528"/>
            <a:ext cx="12344400" cy="1033359"/>
          </a:xfrm>
          <a:prstGeom prst="rect">
            <a:avLst/>
          </a:prstGeom>
        </p:spPr>
        <p:txBody>
          <a:bodyPr vert="horz" wrap="square" lIns="0" tIns="352805" rIns="0" bIns="0" rtlCol="0" anchor="ctr">
            <a:spAutoFit/>
          </a:bodyPr>
          <a:lstStyle/>
          <a:p>
            <a:pPr marL="4611053">
              <a:spcBef>
                <a:spcPts val="150"/>
              </a:spcBef>
            </a:pPr>
            <a:r>
              <a:rPr dirty="0"/>
              <a:t>Encoder</a:t>
            </a:r>
            <a:r>
              <a:rPr spc="-171" dirty="0"/>
              <a:t> </a:t>
            </a:r>
            <a:r>
              <a:rPr dirty="0"/>
              <a:t>Decoder</a:t>
            </a:r>
            <a:r>
              <a:rPr spc="-171" dirty="0"/>
              <a:t> </a:t>
            </a:r>
            <a:r>
              <a:rPr spc="-15" dirty="0"/>
              <a:t>Attention</a:t>
            </a:r>
          </a:p>
        </p:txBody>
      </p:sp>
      <p:sp>
        <p:nvSpPr>
          <p:cNvPr id="27" name="object 27"/>
          <p:cNvSpPr txBox="1">
            <a:spLocks noGrp="1"/>
          </p:cNvSpPr>
          <p:nvPr>
            <p:ph type="sldNum" sz="quarter" idx="7"/>
          </p:nvPr>
        </p:nvSpPr>
        <p:spPr>
          <a:xfrm>
            <a:off x="11664267" y="6371008"/>
            <a:ext cx="322579" cy="2114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193675">
              <a:spcBef>
                <a:spcPts val="40"/>
              </a:spcBef>
            </a:pPr>
            <a:fld id="{81D60167-4931-47E6-BA6A-407CBD079E47}" type="slidenum">
              <a:rPr lang="en-GB" spc="-50" smtClean="0"/>
              <a:pPr marL="193675">
                <a:spcBef>
                  <a:spcPts val="40"/>
                </a:spcBef>
              </a:pPr>
              <a:t>89</a:t>
            </a:fld>
            <a:endParaRPr spc="-38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089194" y="9670570"/>
            <a:ext cx="556964" cy="629088"/>
            <a:chOff x="0" y="0"/>
            <a:chExt cx="742619" cy="83878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42569" cy="838835"/>
            </a:xfrm>
            <a:custGeom>
              <a:avLst/>
              <a:gdLst/>
              <a:ahLst/>
              <a:cxnLst/>
              <a:rect l="l" t="t" r="r" b="b"/>
              <a:pathLst>
                <a:path w="742569" h="838835">
                  <a:moveTo>
                    <a:pt x="0" y="0"/>
                  </a:moveTo>
                  <a:lnTo>
                    <a:pt x="742569" y="0"/>
                  </a:lnTo>
                  <a:lnTo>
                    <a:pt x="742569" y="838835"/>
                  </a:lnTo>
                  <a:lnTo>
                    <a:pt x="0" y="838835"/>
                  </a:lnTo>
                  <a:close/>
                </a:path>
              </a:pathLst>
            </a:custGeom>
            <a:solidFill>
              <a:srgbClr val="C39A5C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273100" y="38140"/>
            <a:ext cx="1525644" cy="681090"/>
            <a:chOff x="0" y="0"/>
            <a:chExt cx="2034192" cy="90812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034159" cy="908177"/>
            </a:xfrm>
            <a:custGeom>
              <a:avLst/>
              <a:gdLst/>
              <a:ahLst/>
              <a:cxnLst/>
              <a:rect l="l" t="t" r="r" b="b"/>
              <a:pathLst>
                <a:path w="2034159" h="908177">
                  <a:moveTo>
                    <a:pt x="0" y="0"/>
                  </a:moveTo>
                  <a:lnTo>
                    <a:pt x="2034159" y="0"/>
                  </a:lnTo>
                  <a:lnTo>
                    <a:pt x="2034159" y="908177"/>
                  </a:lnTo>
                  <a:lnTo>
                    <a:pt x="0" y="9081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id="6" name="AutoShape 6"/>
          <p:cNvSpPr/>
          <p:nvPr/>
        </p:nvSpPr>
        <p:spPr>
          <a:xfrm>
            <a:off x="650250" y="1150806"/>
            <a:ext cx="12505112" cy="12700"/>
          </a:xfrm>
          <a:prstGeom prst="line">
            <a:avLst/>
          </a:prstGeom>
          <a:ln w="47625" cap="rnd">
            <a:solidFill>
              <a:srgbClr val="C4995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Freeform 7"/>
          <p:cNvSpPr/>
          <p:nvPr/>
        </p:nvSpPr>
        <p:spPr>
          <a:xfrm>
            <a:off x="1542321" y="1711377"/>
            <a:ext cx="256423" cy="375660"/>
          </a:xfrm>
          <a:custGeom>
            <a:avLst/>
            <a:gdLst/>
            <a:ahLst/>
            <a:cxnLst/>
            <a:rect l="l" t="t" r="r" b="b"/>
            <a:pathLst>
              <a:path w="256423" h="375660">
                <a:moveTo>
                  <a:pt x="0" y="0"/>
                </a:moveTo>
                <a:lnTo>
                  <a:pt x="256423" y="0"/>
                </a:lnTo>
                <a:lnTo>
                  <a:pt x="256423" y="375660"/>
                </a:lnTo>
                <a:lnTo>
                  <a:pt x="0" y="3756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-197059" y="210448"/>
            <a:ext cx="7089356" cy="8182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59"/>
              </a:lnSpc>
              <a:spcBef>
                <a:spcPct val="0"/>
              </a:spcBef>
            </a:pPr>
            <a:r>
              <a:rPr lang="en-US" sz="4328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NLP Applications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7222643" y="9786677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9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918448" y="1587552"/>
            <a:ext cx="15170746" cy="5849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89"/>
              </a:lnSpc>
              <a:spcBef>
                <a:spcPct val="0"/>
              </a:spcBef>
            </a:pPr>
            <a:r>
              <a:rPr lang="en-US" sz="3064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Named Entity Recognition</a:t>
            </a:r>
          </a:p>
        </p:txBody>
      </p:sp>
      <p:sp>
        <p:nvSpPr>
          <p:cNvPr id="11" name="Freeform 11"/>
          <p:cNvSpPr/>
          <p:nvPr/>
        </p:nvSpPr>
        <p:spPr>
          <a:xfrm>
            <a:off x="1628712" y="3633422"/>
            <a:ext cx="15030575" cy="3381879"/>
          </a:xfrm>
          <a:custGeom>
            <a:avLst/>
            <a:gdLst/>
            <a:ahLst/>
            <a:cxnLst/>
            <a:rect l="l" t="t" r="r" b="b"/>
            <a:pathLst>
              <a:path w="15030575" h="3381879">
                <a:moveTo>
                  <a:pt x="0" y="0"/>
                </a:moveTo>
                <a:lnTo>
                  <a:pt x="15030576" y="0"/>
                </a:lnTo>
                <a:lnTo>
                  <a:pt x="15030576" y="3381880"/>
                </a:lnTo>
                <a:lnTo>
                  <a:pt x="0" y="33818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7534501" y="9545573"/>
            <a:ext cx="388619" cy="296235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spc="-38" dirty="0">
                <a:solidFill>
                  <a:srgbClr val="898989"/>
                </a:solidFill>
                <a:latin typeface="Calibri"/>
                <a:cs typeface="Calibri"/>
              </a:rPr>
              <a:t>106</a:t>
            </a:r>
            <a:endParaRPr>
              <a:latin typeface="Calibri"/>
              <a:cs typeface="Calibri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6591845" y="6795145"/>
          <a:ext cx="1577339" cy="184880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124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62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62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623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1623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6671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57150">
                      <a:solidFill>
                        <a:srgbClr val="FFFFFF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57150">
                      <a:solidFill>
                        <a:srgbClr val="FFFFFF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57150">
                      <a:solidFill>
                        <a:srgbClr val="FFFFFF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57150">
                      <a:solidFill>
                        <a:srgbClr val="FFFFFF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57150">
                      <a:solidFill>
                        <a:srgbClr val="FFFFFF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576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571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571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571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571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571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480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6646670" y="9449563"/>
            <a:ext cx="1381125" cy="43473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sz="2700" spc="-15" dirty="0">
                <a:latin typeface="Calibri"/>
                <a:cs typeface="Calibri"/>
              </a:rPr>
              <a:t>Norm(Z’’)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052007" y="6405872"/>
            <a:ext cx="439103" cy="2634615"/>
          </a:xfrm>
          <a:custGeom>
            <a:avLst/>
            <a:gdLst/>
            <a:ahLst/>
            <a:cxnLst/>
            <a:rect l="l" t="t" r="r" b="b"/>
            <a:pathLst>
              <a:path w="292735" h="1756410">
                <a:moveTo>
                  <a:pt x="292731" y="1756359"/>
                </a:moveTo>
                <a:lnTo>
                  <a:pt x="245248" y="1752527"/>
                </a:lnTo>
                <a:lnTo>
                  <a:pt x="200205" y="1741435"/>
                </a:lnTo>
                <a:lnTo>
                  <a:pt x="158204" y="1723684"/>
                </a:lnTo>
                <a:lnTo>
                  <a:pt x="119847" y="1699878"/>
                </a:lnTo>
                <a:lnTo>
                  <a:pt x="85738" y="1670620"/>
                </a:lnTo>
                <a:lnTo>
                  <a:pt x="56480" y="1636511"/>
                </a:lnTo>
                <a:lnTo>
                  <a:pt x="32674" y="1598154"/>
                </a:lnTo>
                <a:lnTo>
                  <a:pt x="14923" y="1556153"/>
                </a:lnTo>
                <a:lnTo>
                  <a:pt x="3831" y="1511110"/>
                </a:lnTo>
                <a:lnTo>
                  <a:pt x="0" y="1463628"/>
                </a:lnTo>
                <a:lnTo>
                  <a:pt x="0" y="292731"/>
                </a:lnTo>
                <a:lnTo>
                  <a:pt x="3831" y="245248"/>
                </a:lnTo>
                <a:lnTo>
                  <a:pt x="14923" y="200205"/>
                </a:lnTo>
                <a:lnTo>
                  <a:pt x="32674" y="158204"/>
                </a:lnTo>
                <a:lnTo>
                  <a:pt x="56480" y="119848"/>
                </a:lnTo>
                <a:lnTo>
                  <a:pt x="85738" y="85739"/>
                </a:lnTo>
                <a:lnTo>
                  <a:pt x="119847" y="56480"/>
                </a:lnTo>
                <a:lnTo>
                  <a:pt x="158204" y="32674"/>
                </a:lnTo>
                <a:lnTo>
                  <a:pt x="200205" y="14923"/>
                </a:lnTo>
                <a:lnTo>
                  <a:pt x="245248" y="3831"/>
                </a:lnTo>
                <a:lnTo>
                  <a:pt x="292731" y="0"/>
                </a:lnTo>
              </a:path>
            </a:pathLst>
          </a:custGeom>
          <a:ln w="22225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6" name="object 6"/>
          <p:cNvSpPr/>
          <p:nvPr/>
        </p:nvSpPr>
        <p:spPr>
          <a:xfrm>
            <a:off x="8299549" y="6405872"/>
            <a:ext cx="439103" cy="2634615"/>
          </a:xfrm>
          <a:custGeom>
            <a:avLst/>
            <a:gdLst/>
            <a:ahLst/>
            <a:cxnLst/>
            <a:rect l="l" t="t" r="r" b="b"/>
            <a:pathLst>
              <a:path w="292735" h="1756410">
                <a:moveTo>
                  <a:pt x="0" y="0"/>
                </a:moveTo>
                <a:lnTo>
                  <a:pt x="47482" y="3831"/>
                </a:lnTo>
                <a:lnTo>
                  <a:pt x="92525" y="14923"/>
                </a:lnTo>
                <a:lnTo>
                  <a:pt x="134526" y="32674"/>
                </a:lnTo>
                <a:lnTo>
                  <a:pt x="172883" y="56480"/>
                </a:lnTo>
                <a:lnTo>
                  <a:pt x="206992" y="85739"/>
                </a:lnTo>
                <a:lnTo>
                  <a:pt x="236250" y="119848"/>
                </a:lnTo>
                <a:lnTo>
                  <a:pt x="260056" y="158204"/>
                </a:lnTo>
                <a:lnTo>
                  <a:pt x="277807" y="200205"/>
                </a:lnTo>
                <a:lnTo>
                  <a:pt x="288899" y="245248"/>
                </a:lnTo>
                <a:lnTo>
                  <a:pt x="292731" y="292731"/>
                </a:lnTo>
                <a:lnTo>
                  <a:pt x="292731" y="1463628"/>
                </a:lnTo>
                <a:lnTo>
                  <a:pt x="288899" y="1511110"/>
                </a:lnTo>
                <a:lnTo>
                  <a:pt x="277807" y="1556153"/>
                </a:lnTo>
                <a:lnTo>
                  <a:pt x="260056" y="1598154"/>
                </a:lnTo>
                <a:lnTo>
                  <a:pt x="236250" y="1636511"/>
                </a:lnTo>
                <a:lnTo>
                  <a:pt x="206992" y="1670620"/>
                </a:lnTo>
                <a:lnTo>
                  <a:pt x="172883" y="1699878"/>
                </a:lnTo>
                <a:lnTo>
                  <a:pt x="134526" y="1723684"/>
                </a:lnTo>
                <a:lnTo>
                  <a:pt x="92525" y="1741435"/>
                </a:lnTo>
                <a:lnTo>
                  <a:pt x="47482" y="1752527"/>
                </a:lnTo>
                <a:lnTo>
                  <a:pt x="0" y="1756359"/>
                </a:lnTo>
              </a:path>
            </a:pathLst>
          </a:custGeom>
          <a:ln w="22225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 sz="2700"/>
          </a:p>
        </p:txBody>
      </p: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2108161" y="6795145"/>
          <a:ext cx="1577339" cy="184880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124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62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62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623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1623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6671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57150">
                      <a:solidFill>
                        <a:srgbClr val="FFFFFF"/>
                      </a:solidFill>
                      <a:prstDash val="soli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57150">
                      <a:solidFill>
                        <a:srgbClr val="FFFFFF"/>
                      </a:solidFill>
                      <a:prstDash val="soli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57150">
                      <a:solidFill>
                        <a:srgbClr val="FFFFFF"/>
                      </a:solidFill>
                      <a:prstDash val="soli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57150">
                      <a:solidFill>
                        <a:srgbClr val="FFFFFF"/>
                      </a:solidFill>
                      <a:prstDash val="soli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57150">
                      <a:solidFill>
                        <a:srgbClr val="FFFFFF"/>
                      </a:solidFill>
                      <a:prstDash val="soli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576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571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571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571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571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571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480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34841" y="7324344"/>
            <a:ext cx="873251" cy="873252"/>
          </a:xfrm>
          <a:prstGeom prst="rect">
            <a:avLst/>
          </a:prstGeom>
        </p:spPr>
      </p:pic>
      <p:sp>
        <p:nvSpPr>
          <p:cNvPr id="9" name="object 9"/>
          <p:cNvSpPr/>
          <p:nvPr/>
        </p:nvSpPr>
        <p:spPr>
          <a:xfrm>
            <a:off x="1309273" y="5442292"/>
            <a:ext cx="8680133" cy="534353"/>
          </a:xfrm>
          <a:custGeom>
            <a:avLst/>
            <a:gdLst/>
            <a:ahLst/>
            <a:cxnLst/>
            <a:rect l="l" t="t" r="r" b="b"/>
            <a:pathLst>
              <a:path w="5786755" h="356235">
                <a:moveTo>
                  <a:pt x="5727366" y="0"/>
                </a:moveTo>
                <a:lnTo>
                  <a:pt x="59335" y="0"/>
                </a:lnTo>
                <a:lnTo>
                  <a:pt x="36239" y="4662"/>
                </a:lnTo>
                <a:lnTo>
                  <a:pt x="17378" y="17378"/>
                </a:lnTo>
                <a:lnTo>
                  <a:pt x="4662" y="36239"/>
                </a:lnTo>
                <a:lnTo>
                  <a:pt x="0" y="59335"/>
                </a:lnTo>
                <a:lnTo>
                  <a:pt x="0" y="296652"/>
                </a:lnTo>
                <a:lnTo>
                  <a:pt x="4662" y="319748"/>
                </a:lnTo>
                <a:lnTo>
                  <a:pt x="17378" y="338609"/>
                </a:lnTo>
                <a:lnTo>
                  <a:pt x="36239" y="351325"/>
                </a:lnTo>
                <a:lnTo>
                  <a:pt x="59335" y="355988"/>
                </a:lnTo>
                <a:lnTo>
                  <a:pt x="5727366" y="355988"/>
                </a:lnTo>
                <a:lnTo>
                  <a:pt x="5750462" y="351325"/>
                </a:lnTo>
                <a:lnTo>
                  <a:pt x="5769323" y="338609"/>
                </a:lnTo>
                <a:lnTo>
                  <a:pt x="5782039" y="319748"/>
                </a:lnTo>
                <a:lnTo>
                  <a:pt x="5786702" y="296652"/>
                </a:lnTo>
                <a:lnTo>
                  <a:pt x="5786702" y="59335"/>
                </a:lnTo>
                <a:lnTo>
                  <a:pt x="5782039" y="36239"/>
                </a:lnTo>
                <a:lnTo>
                  <a:pt x="5769323" y="17378"/>
                </a:lnTo>
                <a:lnTo>
                  <a:pt x="5750462" y="4662"/>
                </a:lnTo>
                <a:lnTo>
                  <a:pt x="5727366" y="0"/>
                </a:lnTo>
                <a:close/>
              </a:path>
            </a:pathLst>
          </a:custGeom>
          <a:solidFill>
            <a:srgbClr val="F8CBAD"/>
          </a:solidFill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10" name="object 10"/>
          <p:cNvSpPr txBox="1"/>
          <p:nvPr/>
        </p:nvSpPr>
        <p:spPr>
          <a:xfrm>
            <a:off x="4675225" y="5467351"/>
            <a:ext cx="1942148" cy="43473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sz="2700" dirty="0">
                <a:latin typeface="Calibri"/>
                <a:cs typeface="Calibri"/>
              </a:rPr>
              <a:t>Feed</a:t>
            </a:r>
            <a:r>
              <a:rPr sz="2700" spc="-90" dirty="0">
                <a:latin typeface="Calibri"/>
                <a:cs typeface="Calibri"/>
              </a:rPr>
              <a:t> </a:t>
            </a:r>
            <a:r>
              <a:rPr sz="2700" spc="-15" dirty="0">
                <a:latin typeface="Calibri"/>
                <a:cs typeface="Calibri"/>
              </a:rPr>
              <a:t>Forward</a:t>
            </a:r>
            <a:endParaRPr sz="2700">
              <a:latin typeface="Calibri"/>
              <a:cs typeface="Calibri"/>
            </a:endParaRPr>
          </a:p>
        </p:txBody>
      </p:sp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872302" y="2936082"/>
            <a:ext cx="2049311" cy="1704654"/>
          </a:xfrm>
          <a:prstGeom prst="rect">
            <a:avLst/>
          </a:prstGeom>
        </p:spPr>
      </p:pic>
      <p:grpSp>
        <p:nvGrpSpPr>
          <p:cNvPr id="12" name="object 12"/>
          <p:cNvGrpSpPr/>
          <p:nvPr/>
        </p:nvGrpSpPr>
        <p:grpSpPr>
          <a:xfrm>
            <a:off x="4675064" y="6112512"/>
            <a:ext cx="397193" cy="386715"/>
            <a:chOff x="3116709" y="4075008"/>
            <a:chExt cx="264795" cy="257810"/>
          </a:xfrm>
        </p:grpSpPr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19884" y="4078183"/>
              <a:ext cx="258264" cy="251286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3119884" y="4078183"/>
              <a:ext cx="258445" cy="251460"/>
            </a:xfrm>
            <a:custGeom>
              <a:avLst/>
              <a:gdLst/>
              <a:ahLst/>
              <a:cxnLst/>
              <a:rect l="l" t="t" r="r" b="b"/>
              <a:pathLst>
                <a:path w="258445" h="251460">
                  <a:moveTo>
                    <a:pt x="0" y="125643"/>
                  </a:moveTo>
                  <a:lnTo>
                    <a:pt x="129132" y="0"/>
                  </a:lnTo>
                  <a:lnTo>
                    <a:pt x="258265" y="125643"/>
                  </a:lnTo>
                  <a:lnTo>
                    <a:pt x="193698" y="125643"/>
                  </a:lnTo>
                  <a:lnTo>
                    <a:pt x="193698" y="251286"/>
                  </a:lnTo>
                  <a:lnTo>
                    <a:pt x="64566" y="251286"/>
                  </a:lnTo>
                  <a:lnTo>
                    <a:pt x="64566" y="125643"/>
                  </a:lnTo>
                  <a:lnTo>
                    <a:pt x="0" y="125643"/>
                  </a:lnTo>
                  <a:close/>
                </a:path>
              </a:pathLst>
            </a:custGeom>
            <a:ln w="6350">
              <a:solidFill>
                <a:srgbClr val="70AD47"/>
              </a:solidFill>
            </a:ln>
          </p:spPr>
          <p:txBody>
            <a:bodyPr wrap="square" lIns="0" tIns="0" rIns="0" bIns="0" rtlCol="0"/>
            <a:lstStyle/>
            <a:p>
              <a:endParaRPr sz="2700"/>
            </a:p>
          </p:txBody>
        </p:sp>
      </p:grpSp>
      <p:grpSp>
        <p:nvGrpSpPr>
          <p:cNvPr id="15" name="object 15"/>
          <p:cNvGrpSpPr/>
          <p:nvPr/>
        </p:nvGrpSpPr>
        <p:grpSpPr>
          <a:xfrm>
            <a:off x="4698496" y="4735169"/>
            <a:ext cx="397193" cy="386715"/>
            <a:chOff x="3132330" y="3156779"/>
            <a:chExt cx="264795" cy="257810"/>
          </a:xfrm>
        </p:grpSpPr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135505" y="3159954"/>
              <a:ext cx="258265" cy="251286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3135505" y="3159954"/>
              <a:ext cx="258445" cy="251460"/>
            </a:xfrm>
            <a:custGeom>
              <a:avLst/>
              <a:gdLst/>
              <a:ahLst/>
              <a:cxnLst/>
              <a:rect l="l" t="t" r="r" b="b"/>
              <a:pathLst>
                <a:path w="258445" h="251460">
                  <a:moveTo>
                    <a:pt x="0" y="125643"/>
                  </a:moveTo>
                  <a:lnTo>
                    <a:pt x="129132" y="0"/>
                  </a:lnTo>
                  <a:lnTo>
                    <a:pt x="258265" y="125643"/>
                  </a:lnTo>
                  <a:lnTo>
                    <a:pt x="193698" y="125643"/>
                  </a:lnTo>
                  <a:lnTo>
                    <a:pt x="193698" y="251286"/>
                  </a:lnTo>
                  <a:lnTo>
                    <a:pt x="64566" y="251286"/>
                  </a:lnTo>
                  <a:lnTo>
                    <a:pt x="64566" y="125643"/>
                  </a:lnTo>
                  <a:lnTo>
                    <a:pt x="0" y="125643"/>
                  </a:lnTo>
                  <a:close/>
                </a:path>
              </a:pathLst>
            </a:custGeom>
            <a:ln w="6350">
              <a:solidFill>
                <a:srgbClr val="70AD47"/>
              </a:solidFill>
            </a:ln>
          </p:spPr>
          <p:txBody>
            <a:bodyPr wrap="square" lIns="0" tIns="0" rIns="0" bIns="0" rtlCol="0"/>
            <a:lstStyle/>
            <a:p>
              <a:endParaRPr sz="2700"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7968990" y="2362963"/>
            <a:ext cx="3655695" cy="1892506"/>
          </a:xfrm>
          <a:prstGeom prst="rect">
            <a:avLst/>
          </a:prstGeom>
        </p:spPr>
        <p:txBody>
          <a:bodyPr vert="horz" wrap="square" lIns="0" tIns="233363" rIns="0" bIns="0" rtlCol="0">
            <a:spAutoFit/>
          </a:bodyPr>
          <a:lstStyle/>
          <a:p>
            <a:pPr marL="494348" indent="-475298">
              <a:spcBef>
                <a:spcPts val="1838"/>
              </a:spcBef>
              <a:buSzPct val="77777"/>
              <a:buFont typeface="Arial"/>
              <a:buChar char="•"/>
              <a:tabLst>
                <a:tab pos="494348" algn="l"/>
              </a:tabLst>
            </a:pPr>
            <a:r>
              <a:rPr sz="2700" dirty="0">
                <a:latin typeface="Calibri"/>
                <a:cs typeface="Calibri"/>
              </a:rPr>
              <a:t>Non</a:t>
            </a:r>
            <a:r>
              <a:rPr sz="2700" spc="-53" dirty="0">
                <a:latin typeface="Calibri"/>
                <a:cs typeface="Calibri"/>
              </a:rPr>
              <a:t> </a:t>
            </a:r>
            <a:r>
              <a:rPr sz="2700" spc="-15" dirty="0">
                <a:latin typeface="Calibri"/>
                <a:cs typeface="Calibri"/>
              </a:rPr>
              <a:t>Linearity</a:t>
            </a:r>
            <a:endParaRPr sz="2700">
              <a:latin typeface="Calibri"/>
              <a:cs typeface="Calibri"/>
            </a:endParaRPr>
          </a:p>
          <a:p>
            <a:pPr marL="494348" indent="-475298">
              <a:spcBef>
                <a:spcPts val="1695"/>
              </a:spcBef>
              <a:buSzPct val="77777"/>
              <a:buFont typeface="Arial"/>
              <a:buChar char="•"/>
              <a:tabLst>
                <a:tab pos="494348" algn="l"/>
              </a:tabLst>
            </a:pPr>
            <a:r>
              <a:rPr sz="2700" dirty="0">
                <a:latin typeface="Calibri"/>
                <a:cs typeface="Calibri"/>
              </a:rPr>
              <a:t>Complex</a:t>
            </a:r>
            <a:r>
              <a:rPr sz="2700" spc="-113" dirty="0">
                <a:latin typeface="Calibri"/>
                <a:cs typeface="Calibri"/>
              </a:rPr>
              <a:t> </a:t>
            </a:r>
            <a:r>
              <a:rPr sz="2700" spc="-15" dirty="0">
                <a:latin typeface="Calibri"/>
                <a:cs typeface="Calibri"/>
              </a:rPr>
              <a:t>Relationships</a:t>
            </a:r>
            <a:endParaRPr sz="2700">
              <a:latin typeface="Calibri"/>
              <a:cs typeface="Calibri"/>
            </a:endParaRPr>
          </a:p>
          <a:p>
            <a:pPr marL="446723" indent="-427673">
              <a:spcBef>
                <a:spcPts val="1545"/>
              </a:spcBef>
              <a:buSzPct val="77777"/>
              <a:buFont typeface="Arial"/>
              <a:buChar char="•"/>
              <a:tabLst>
                <a:tab pos="446723" algn="l"/>
              </a:tabLst>
            </a:pPr>
            <a:r>
              <a:rPr sz="2700" dirty="0">
                <a:latin typeface="Calibri"/>
                <a:cs typeface="Calibri"/>
              </a:rPr>
              <a:t>Learn</a:t>
            </a:r>
            <a:r>
              <a:rPr sz="2700" spc="-45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from</a:t>
            </a:r>
            <a:r>
              <a:rPr sz="2700" spc="-53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each</a:t>
            </a:r>
            <a:r>
              <a:rPr sz="2700" spc="-45" dirty="0">
                <a:latin typeface="Calibri"/>
                <a:cs typeface="Calibri"/>
              </a:rPr>
              <a:t> </a:t>
            </a:r>
            <a:r>
              <a:rPr sz="2700" spc="-15" dirty="0">
                <a:latin typeface="Calibri"/>
                <a:cs typeface="Calibri"/>
              </a:rPr>
              <a:t>other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40640" y="8718042"/>
            <a:ext cx="4879656" cy="1196481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R="7620" algn="r">
              <a:spcBef>
                <a:spcPts val="150"/>
              </a:spcBef>
            </a:pPr>
            <a:r>
              <a:rPr sz="2700" spc="-15" dirty="0">
                <a:latin typeface="Calibri"/>
                <a:cs typeface="Calibri"/>
              </a:rPr>
              <a:t>Residuals</a:t>
            </a:r>
            <a:endParaRPr sz="2700">
              <a:latin typeface="Calibri"/>
              <a:cs typeface="Calibri"/>
            </a:endParaRPr>
          </a:p>
          <a:p>
            <a:pPr marL="19050">
              <a:spcBef>
                <a:spcPts val="2700"/>
              </a:spcBef>
            </a:pPr>
            <a:r>
              <a:rPr sz="2700" dirty="0">
                <a:latin typeface="Calibri"/>
                <a:cs typeface="Calibri"/>
              </a:rPr>
              <a:t>Add</a:t>
            </a:r>
            <a:r>
              <a:rPr sz="2700" spc="-45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n</a:t>
            </a:r>
            <a:r>
              <a:rPr sz="2700" spc="-38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Norm</a:t>
            </a:r>
            <a:r>
              <a:rPr sz="2700" spc="-38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Decoder</a:t>
            </a:r>
            <a:r>
              <a:rPr sz="2700" spc="-45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Self</a:t>
            </a:r>
            <a:r>
              <a:rPr sz="2700" spc="-45" dirty="0">
                <a:latin typeface="Calibri"/>
                <a:cs typeface="Calibri"/>
              </a:rPr>
              <a:t> </a:t>
            </a:r>
            <a:r>
              <a:rPr sz="2700" spc="-30" dirty="0">
                <a:latin typeface="Calibri"/>
                <a:cs typeface="Calibri"/>
              </a:rPr>
              <a:t>Attn</a:t>
            </a:r>
            <a:endParaRPr sz="2700">
              <a:latin typeface="Calibri"/>
              <a:cs typeface="Calibri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11526011" y="1591055"/>
            <a:ext cx="5434013" cy="7855268"/>
            <a:chOff x="7684007" y="1060703"/>
            <a:chExt cx="3622675" cy="5236845"/>
          </a:xfrm>
        </p:grpSpPr>
        <p:pic>
          <p:nvPicPr>
            <p:cNvPr id="21" name="object 2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684007" y="1060703"/>
              <a:ext cx="3614928" cy="5236464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476231" y="2127503"/>
              <a:ext cx="1822703" cy="4090416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9473322" y="2125694"/>
              <a:ext cx="1828164" cy="4097020"/>
            </a:xfrm>
            <a:custGeom>
              <a:avLst/>
              <a:gdLst/>
              <a:ahLst/>
              <a:cxnLst/>
              <a:rect l="l" t="t" r="r" b="b"/>
              <a:pathLst>
                <a:path w="1828165" h="4097020">
                  <a:moveTo>
                    <a:pt x="0" y="0"/>
                  </a:moveTo>
                  <a:lnTo>
                    <a:pt x="1828051" y="0"/>
                  </a:lnTo>
                  <a:lnTo>
                    <a:pt x="1828051" y="4096690"/>
                  </a:lnTo>
                  <a:lnTo>
                    <a:pt x="0" y="4096690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700"/>
            </a:p>
          </p:txBody>
        </p:sp>
      </p:grpSp>
      <p:sp>
        <p:nvSpPr>
          <p:cNvPr id="24" name="object 24" descr="$PPTXTitle"/>
          <p:cNvSpPr txBox="1">
            <a:spLocks noGrp="1"/>
          </p:cNvSpPr>
          <p:nvPr>
            <p:ph type="title"/>
          </p:nvPr>
        </p:nvSpPr>
        <p:spPr>
          <a:xfrm>
            <a:off x="685800" y="752528"/>
            <a:ext cx="12344400" cy="1033359"/>
          </a:xfrm>
          <a:prstGeom prst="rect">
            <a:avLst/>
          </a:prstGeom>
        </p:spPr>
        <p:txBody>
          <a:bodyPr vert="horz" wrap="square" lIns="0" tIns="352805" rIns="0" bIns="0" rtlCol="0" anchor="ctr">
            <a:spAutoFit/>
          </a:bodyPr>
          <a:lstStyle/>
          <a:p>
            <a:pPr marL="4611053">
              <a:spcBef>
                <a:spcPts val="150"/>
              </a:spcBef>
            </a:pPr>
            <a:r>
              <a:rPr dirty="0"/>
              <a:t>Encoder</a:t>
            </a:r>
            <a:r>
              <a:rPr spc="-171" dirty="0"/>
              <a:t> </a:t>
            </a:r>
            <a:r>
              <a:rPr dirty="0"/>
              <a:t>Decoder</a:t>
            </a:r>
            <a:r>
              <a:rPr spc="-171" dirty="0"/>
              <a:t> </a:t>
            </a:r>
            <a:r>
              <a:rPr spc="-15" dirty="0"/>
              <a:t>Attention</a:t>
            </a: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$PPTXTitle"/>
          <p:cNvSpPr txBox="1">
            <a:spLocks noGrp="1"/>
          </p:cNvSpPr>
          <p:nvPr>
            <p:ph type="ctrTitle"/>
          </p:nvPr>
        </p:nvSpPr>
        <p:spPr>
          <a:xfrm>
            <a:off x="7872578" y="1092474"/>
            <a:ext cx="11686842" cy="914865"/>
          </a:xfrm>
          <a:prstGeom prst="rect">
            <a:avLst/>
          </a:prstGeom>
        </p:spPr>
        <p:txBody>
          <a:bodyPr vert="horz" wrap="square" lIns="0" tIns="83057" rIns="0" bIns="0" rtlCol="0" anchor="ctr">
            <a:spAutoFit/>
          </a:bodyPr>
          <a:lstStyle/>
          <a:p>
            <a:pPr marL="2607945">
              <a:spcBef>
                <a:spcPts val="150"/>
              </a:spcBef>
            </a:pPr>
            <a:r>
              <a:rPr spc="-15" dirty="0"/>
              <a:t>Decoder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3567949" y="2650538"/>
            <a:ext cx="3569018" cy="1489710"/>
            <a:chOff x="2378632" y="1767025"/>
            <a:chExt cx="2379345" cy="993140"/>
          </a:xfrm>
        </p:grpSpPr>
        <p:sp>
          <p:nvSpPr>
            <p:cNvPr id="4" name="object 4"/>
            <p:cNvSpPr/>
            <p:nvPr/>
          </p:nvSpPr>
          <p:spPr>
            <a:xfrm>
              <a:off x="2384982" y="1773375"/>
              <a:ext cx="2366645" cy="980440"/>
            </a:xfrm>
            <a:custGeom>
              <a:avLst/>
              <a:gdLst/>
              <a:ahLst/>
              <a:cxnLst/>
              <a:rect l="l" t="t" r="r" b="b"/>
              <a:pathLst>
                <a:path w="2366645" h="980439">
                  <a:moveTo>
                    <a:pt x="2202726" y="0"/>
                  </a:moveTo>
                  <a:lnTo>
                    <a:pt x="163400" y="0"/>
                  </a:lnTo>
                  <a:lnTo>
                    <a:pt x="119962" y="5836"/>
                  </a:lnTo>
                  <a:lnTo>
                    <a:pt x="80929" y="22309"/>
                  </a:lnTo>
                  <a:lnTo>
                    <a:pt x="47858" y="47858"/>
                  </a:lnTo>
                  <a:lnTo>
                    <a:pt x="22309" y="80929"/>
                  </a:lnTo>
                  <a:lnTo>
                    <a:pt x="5836" y="119962"/>
                  </a:lnTo>
                  <a:lnTo>
                    <a:pt x="0" y="163400"/>
                  </a:lnTo>
                  <a:lnTo>
                    <a:pt x="0" y="816985"/>
                  </a:lnTo>
                  <a:lnTo>
                    <a:pt x="5836" y="860424"/>
                  </a:lnTo>
                  <a:lnTo>
                    <a:pt x="22309" y="899457"/>
                  </a:lnTo>
                  <a:lnTo>
                    <a:pt x="47858" y="932527"/>
                  </a:lnTo>
                  <a:lnTo>
                    <a:pt x="80929" y="958077"/>
                  </a:lnTo>
                  <a:lnTo>
                    <a:pt x="119962" y="974549"/>
                  </a:lnTo>
                  <a:lnTo>
                    <a:pt x="163400" y="980386"/>
                  </a:lnTo>
                  <a:lnTo>
                    <a:pt x="2202726" y="980386"/>
                  </a:lnTo>
                  <a:lnTo>
                    <a:pt x="2246164" y="974549"/>
                  </a:lnTo>
                  <a:lnTo>
                    <a:pt x="2285197" y="958077"/>
                  </a:lnTo>
                  <a:lnTo>
                    <a:pt x="2318267" y="932527"/>
                  </a:lnTo>
                  <a:lnTo>
                    <a:pt x="2343817" y="899457"/>
                  </a:lnTo>
                  <a:lnTo>
                    <a:pt x="2360290" y="860424"/>
                  </a:lnTo>
                  <a:lnTo>
                    <a:pt x="2366126" y="816985"/>
                  </a:lnTo>
                  <a:lnTo>
                    <a:pt x="2366126" y="163400"/>
                  </a:lnTo>
                  <a:lnTo>
                    <a:pt x="2360290" y="119962"/>
                  </a:lnTo>
                  <a:lnTo>
                    <a:pt x="2343817" y="80929"/>
                  </a:lnTo>
                  <a:lnTo>
                    <a:pt x="2318267" y="47858"/>
                  </a:lnTo>
                  <a:lnTo>
                    <a:pt x="2285197" y="22309"/>
                  </a:lnTo>
                  <a:lnTo>
                    <a:pt x="2246164" y="5836"/>
                  </a:lnTo>
                  <a:lnTo>
                    <a:pt x="2202726" y="0"/>
                  </a:lnTo>
                  <a:close/>
                </a:path>
              </a:pathLst>
            </a:custGeom>
            <a:solidFill>
              <a:srgbClr val="44546A"/>
            </a:solidFill>
          </p:spPr>
          <p:txBody>
            <a:bodyPr wrap="square" lIns="0" tIns="0" rIns="0" bIns="0" rtlCol="0"/>
            <a:lstStyle/>
            <a:p>
              <a:endParaRPr sz="2700"/>
            </a:p>
          </p:txBody>
        </p:sp>
        <p:sp>
          <p:nvSpPr>
            <p:cNvPr id="5" name="object 5"/>
            <p:cNvSpPr/>
            <p:nvPr/>
          </p:nvSpPr>
          <p:spPr>
            <a:xfrm>
              <a:off x="2384982" y="1773375"/>
              <a:ext cx="2366645" cy="980440"/>
            </a:xfrm>
            <a:custGeom>
              <a:avLst/>
              <a:gdLst/>
              <a:ahLst/>
              <a:cxnLst/>
              <a:rect l="l" t="t" r="r" b="b"/>
              <a:pathLst>
                <a:path w="2366645" h="980439">
                  <a:moveTo>
                    <a:pt x="0" y="163401"/>
                  </a:moveTo>
                  <a:lnTo>
                    <a:pt x="5836" y="119962"/>
                  </a:lnTo>
                  <a:lnTo>
                    <a:pt x="22309" y="80929"/>
                  </a:lnTo>
                  <a:lnTo>
                    <a:pt x="47859" y="47859"/>
                  </a:lnTo>
                  <a:lnTo>
                    <a:pt x="80929" y="22309"/>
                  </a:lnTo>
                  <a:lnTo>
                    <a:pt x="119962" y="5836"/>
                  </a:lnTo>
                  <a:lnTo>
                    <a:pt x="163401" y="0"/>
                  </a:lnTo>
                  <a:lnTo>
                    <a:pt x="2202727" y="0"/>
                  </a:lnTo>
                  <a:lnTo>
                    <a:pt x="2246165" y="5836"/>
                  </a:lnTo>
                  <a:lnTo>
                    <a:pt x="2285198" y="22309"/>
                  </a:lnTo>
                  <a:lnTo>
                    <a:pt x="2318269" y="47859"/>
                  </a:lnTo>
                  <a:lnTo>
                    <a:pt x="2343819" y="80929"/>
                  </a:lnTo>
                  <a:lnTo>
                    <a:pt x="2360291" y="119962"/>
                  </a:lnTo>
                  <a:lnTo>
                    <a:pt x="2366128" y="163401"/>
                  </a:lnTo>
                  <a:lnTo>
                    <a:pt x="2366128" y="816985"/>
                  </a:lnTo>
                  <a:lnTo>
                    <a:pt x="2360291" y="860424"/>
                  </a:lnTo>
                  <a:lnTo>
                    <a:pt x="2343819" y="899457"/>
                  </a:lnTo>
                  <a:lnTo>
                    <a:pt x="2318269" y="932527"/>
                  </a:lnTo>
                  <a:lnTo>
                    <a:pt x="2285198" y="958077"/>
                  </a:lnTo>
                  <a:lnTo>
                    <a:pt x="2246165" y="974550"/>
                  </a:lnTo>
                  <a:lnTo>
                    <a:pt x="2202727" y="980387"/>
                  </a:lnTo>
                  <a:lnTo>
                    <a:pt x="163401" y="980387"/>
                  </a:lnTo>
                  <a:lnTo>
                    <a:pt x="119962" y="974550"/>
                  </a:lnTo>
                  <a:lnTo>
                    <a:pt x="80929" y="958077"/>
                  </a:lnTo>
                  <a:lnTo>
                    <a:pt x="47859" y="932527"/>
                  </a:lnTo>
                  <a:lnTo>
                    <a:pt x="22309" y="899457"/>
                  </a:lnTo>
                  <a:lnTo>
                    <a:pt x="5836" y="860424"/>
                  </a:lnTo>
                  <a:lnTo>
                    <a:pt x="0" y="816985"/>
                  </a:lnTo>
                  <a:lnTo>
                    <a:pt x="0" y="163401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 sz="2700"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4650982" y="3149347"/>
            <a:ext cx="1403033" cy="43473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sz="2700" b="1" spc="-15" dirty="0">
                <a:solidFill>
                  <a:srgbClr val="FFFFFF"/>
                </a:solidFill>
                <a:latin typeface="Calibri"/>
                <a:cs typeface="Calibri"/>
              </a:rPr>
              <a:t>DECODER</a:t>
            </a:r>
            <a:endParaRPr sz="2700">
              <a:latin typeface="Calibri"/>
              <a:cs typeface="Calibr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1708892" y="1664207"/>
            <a:ext cx="5251131" cy="7781925"/>
            <a:chOff x="7805928" y="1109471"/>
            <a:chExt cx="3500754" cy="5187950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805928" y="1109471"/>
              <a:ext cx="3493007" cy="5187696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76232" y="2127503"/>
              <a:ext cx="1822703" cy="4090416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9473322" y="2125694"/>
              <a:ext cx="1828164" cy="4097020"/>
            </a:xfrm>
            <a:custGeom>
              <a:avLst/>
              <a:gdLst/>
              <a:ahLst/>
              <a:cxnLst/>
              <a:rect l="l" t="t" r="r" b="b"/>
              <a:pathLst>
                <a:path w="1828165" h="4097020">
                  <a:moveTo>
                    <a:pt x="0" y="0"/>
                  </a:moveTo>
                  <a:lnTo>
                    <a:pt x="1828051" y="0"/>
                  </a:lnTo>
                  <a:lnTo>
                    <a:pt x="1828051" y="4096690"/>
                  </a:lnTo>
                  <a:lnTo>
                    <a:pt x="0" y="4096690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700"/>
            </a:p>
          </p:txBody>
        </p:sp>
      </p:grp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xfrm>
            <a:off x="9829800" y="9666023"/>
            <a:ext cx="3200400" cy="284693"/>
          </a:xfrm>
          <a:prstGeom prst="rect">
            <a:avLst/>
          </a:prstGeom>
        </p:spPr>
        <p:txBody>
          <a:bodyPr vert="horz" wrap="square" lIns="0" tIns="7620" rIns="0" bIns="0" rtlCol="0" anchor="ctr">
            <a:spAutoFit/>
          </a:bodyPr>
          <a:lstStyle/>
          <a:p>
            <a:pPr marL="57150">
              <a:spcBef>
                <a:spcPts val="60"/>
              </a:spcBef>
            </a:pPr>
            <a:fld id="{81D60167-4931-47E6-BA6A-407CBD079E47}" type="slidenum">
              <a:rPr spc="-38" dirty="0"/>
              <a:pPr marL="57150">
                <a:spcBef>
                  <a:spcPts val="60"/>
                </a:spcBef>
              </a:pPr>
              <a:t>91</a:t>
            </a:fld>
            <a:endParaRPr spc="-38" dirty="0"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567949" y="7846329"/>
            <a:ext cx="3569018" cy="1489710"/>
            <a:chOff x="2378632" y="5230886"/>
            <a:chExt cx="2379345" cy="993140"/>
          </a:xfrm>
        </p:grpSpPr>
        <p:sp>
          <p:nvSpPr>
            <p:cNvPr id="3" name="object 3"/>
            <p:cNvSpPr/>
            <p:nvPr/>
          </p:nvSpPr>
          <p:spPr>
            <a:xfrm>
              <a:off x="2384982" y="5237236"/>
              <a:ext cx="2366645" cy="980440"/>
            </a:xfrm>
            <a:custGeom>
              <a:avLst/>
              <a:gdLst/>
              <a:ahLst/>
              <a:cxnLst/>
              <a:rect l="l" t="t" r="r" b="b"/>
              <a:pathLst>
                <a:path w="2366645" h="980439">
                  <a:moveTo>
                    <a:pt x="2202726" y="0"/>
                  </a:moveTo>
                  <a:lnTo>
                    <a:pt x="163400" y="0"/>
                  </a:lnTo>
                  <a:lnTo>
                    <a:pt x="119962" y="5836"/>
                  </a:lnTo>
                  <a:lnTo>
                    <a:pt x="80929" y="22309"/>
                  </a:lnTo>
                  <a:lnTo>
                    <a:pt x="47858" y="47858"/>
                  </a:lnTo>
                  <a:lnTo>
                    <a:pt x="22309" y="80929"/>
                  </a:lnTo>
                  <a:lnTo>
                    <a:pt x="5836" y="119962"/>
                  </a:lnTo>
                  <a:lnTo>
                    <a:pt x="0" y="163400"/>
                  </a:lnTo>
                  <a:lnTo>
                    <a:pt x="0" y="816985"/>
                  </a:lnTo>
                  <a:lnTo>
                    <a:pt x="5836" y="860423"/>
                  </a:lnTo>
                  <a:lnTo>
                    <a:pt x="22309" y="899457"/>
                  </a:lnTo>
                  <a:lnTo>
                    <a:pt x="47858" y="932527"/>
                  </a:lnTo>
                  <a:lnTo>
                    <a:pt x="80929" y="958077"/>
                  </a:lnTo>
                  <a:lnTo>
                    <a:pt x="119962" y="974549"/>
                  </a:lnTo>
                  <a:lnTo>
                    <a:pt x="163400" y="980386"/>
                  </a:lnTo>
                  <a:lnTo>
                    <a:pt x="2202726" y="980386"/>
                  </a:lnTo>
                  <a:lnTo>
                    <a:pt x="2246164" y="974549"/>
                  </a:lnTo>
                  <a:lnTo>
                    <a:pt x="2285197" y="958077"/>
                  </a:lnTo>
                  <a:lnTo>
                    <a:pt x="2318267" y="932527"/>
                  </a:lnTo>
                  <a:lnTo>
                    <a:pt x="2343817" y="899457"/>
                  </a:lnTo>
                  <a:lnTo>
                    <a:pt x="2360290" y="860423"/>
                  </a:lnTo>
                  <a:lnTo>
                    <a:pt x="2366126" y="816985"/>
                  </a:lnTo>
                  <a:lnTo>
                    <a:pt x="2366126" y="163400"/>
                  </a:lnTo>
                  <a:lnTo>
                    <a:pt x="2360290" y="119962"/>
                  </a:lnTo>
                  <a:lnTo>
                    <a:pt x="2343817" y="80929"/>
                  </a:lnTo>
                  <a:lnTo>
                    <a:pt x="2318267" y="47858"/>
                  </a:lnTo>
                  <a:lnTo>
                    <a:pt x="2285197" y="22309"/>
                  </a:lnTo>
                  <a:lnTo>
                    <a:pt x="2246164" y="5836"/>
                  </a:lnTo>
                  <a:lnTo>
                    <a:pt x="2202726" y="0"/>
                  </a:lnTo>
                  <a:close/>
                </a:path>
              </a:pathLst>
            </a:custGeom>
            <a:solidFill>
              <a:srgbClr val="44546A"/>
            </a:solidFill>
          </p:spPr>
          <p:txBody>
            <a:bodyPr wrap="square" lIns="0" tIns="0" rIns="0" bIns="0" rtlCol="0"/>
            <a:lstStyle/>
            <a:p>
              <a:endParaRPr sz="2700"/>
            </a:p>
          </p:txBody>
        </p:sp>
        <p:sp>
          <p:nvSpPr>
            <p:cNvPr id="4" name="object 4"/>
            <p:cNvSpPr/>
            <p:nvPr/>
          </p:nvSpPr>
          <p:spPr>
            <a:xfrm>
              <a:off x="2384982" y="5237236"/>
              <a:ext cx="2366645" cy="980440"/>
            </a:xfrm>
            <a:custGeom>
              <a:avLst/>
              <a:gdLst/>
              <a:ahLst/>
              <a:cxnLst/>
              <a:rect l="l" t="t" r="r" b="b"/>
              <a:pathLst>
                <a:path w="2366645" h="980439">
                  <a:moveTo>
                    <a:pt x="0" y="163401"/>
                  </a:moveTo>
                  <a:lnTo>
                    <a:pt x="5836" y="119962"/>
                  </a:lnTo>
                  <a:lnTo>
                    <a:pt x="22309" y="80929"/>
                  </a:lnTo>
                  <a:lnTo>
                    <a:pt x="47859" y="47859"/>
                  </a:lnTo>
                  <a:lnTo>
                    <a:pt x="80929" y="22309"/>
                  </a:lnTo>
                  <a:lnTo>
                    <a:pt x="119962" y="5836"/>
                  </a:lnTo>
                  <a:lnTo>
                    <a:pt x="163401" y="0"/>
                  </a:lnTo>
                  <a:lnTo>
                    <a:pt x="2202727" y="0"/>
                  </a:lnTo>
                  <a:lnTo>
                    <a:pt x="2246165" y="5836"/>
                  </a:lnTo>
                  <a:lnTo>
                    <a:pt x="2285198" y="22309"/>
                  </a:lnTo>
                  <a:lnTo>
                    <a:pt x="2318269" y="47859"/>
                  </a:lnTo>
                  <a:lnTo>
                    <a:pt x="2343819" y="80929"/>
                  </a:lnTo>
                  <a:lnTo>
                    <a:pt x="2360291" y="119962"/>
                  </a:lnTo>
                  <a:lnTo>
                    <a:pt x="2366128" y="163401"/>
                  </a:lnTo>
                  <a:lnTo>
                    <a:pt x="2366128" y="816985"/>
                  </a:lnTo>
                  <a:lnTo>
                    <a:pt x="2360291" y="860424"/>
                  </a:lnTo>
                  <a:lnTo>
                    <a:pt x="2343819" y="899457"/>
                  </a:lnTo>
                  <a:lnTo>
                    <a:pt x="2318269" y="932527"/>
                  </a:lnTo>
                  <a:lnTo>
                    <a:pt x="2285198" y="958077"/>
                  </a:lnTo>
                  <a:lnTo>
                    <a:pt x="2246165" y="974550"/>
                  </a:lnTo>
                  <a:lnTo>
                    <a:pt x="2202727" y="980387"/>
                  </a:lnTo>
                  <a:lnTo>
                    <a:pt x="163401" y="980387"/>
                  </a:lnTo>
                  <a:lnTo>
                    <a:pt x="119962" y="974550"/>
                  </a:lnTo>
                  <a:lnTo>
                    <a:pt x="80929" y="958077"/>
                  </a:lnTo>
                  <a:lnTo>
                    <a:pt x="47859" y="932527"/>
                  </a:lnTo>
                  <a:lnTo>
                    <a:pt x="22309" y="899457"/>
                  </a:lnTo>
                  <a:lnTo>
                    <a:pt x="5836" y="860424"/>
                  </a:lnTo>
                  <a:lnTo>
                    <a:pt x="0" y="816985"/>
                  </a:lnTo>
                  <a:lnTo>
                    <a:pt x="0" y="163401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 sz="2700"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4650982" y="8347711"/>
            <a:ext cx="1403033" cy="43473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sz="2700" b="1" spc="-15" dirty="0">
                <a:solidFill>
                  <a:srgbClr val="FFFFFF"/>
                </a:solidFill>
                <a:latin typeface="Calibri"/>
                <a:cs typeface="Calibri"/>
              </a:rPr>
              <a:t>DECODER</a:t>
            </a:r>
            <a:endParaRPr sz="2700">
              <a:latin typeface="Calibri"/>
              <a:cs typeface="Calibri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3567949" y="5895488"/>
            <a:ext cx="3569018" cy="1489710"/>
            <a:chOff x="2378632" y="3930325"/>
            <a:chExt cx="2379345" cy="993140"/>
          </a:xfrm>
        </p:grpSpPr>
        <p:sp>
          <p:nvSpPr>
            <p:cNvPr id="7" name="object 7"/>
            <p:cNvSpPr/>
            <p:nvPr/>
          </p:nvSpPr>
          <p:spPr>
            <a:xfrm>
              <a:off x="2384982" y="3936675"/>
              <a:ext cx="2366645" cy="980440"/>
            </a:xfrm>
            <a:custGeom>
              <a:avLst/>
              <a:gdLst/>
              <a:ahLst/>
              <a:cxnLst/>
              <a:rect l="l" t="t" r="r" b="b"/>
              <a:pathLst>
                <a:path w="2366645" h="980439">
                  <a:moveTo>
                    <a:pt x="2202726" y="0"/>
                  </a:moveTo>
                  <a:lnTo>
                    <a:pt x="163400" y="0"/>
                  </a:lnTo>
                  <a:lnTo>
                    <a:pt x="119962" y="5836"/>
                  </a:lnTo>
                  <a:lnTo>
                    <a:pt x="80929" y="22309"/>
                  </a:lnTo>
                  <a:lnTo>
                    <a:pt x="47858" y="47858"/>
                  </a:lnTo>
                  <a:lnTo>
                    <a:pt x="22309" y="80929"/>
                  </a:lnTo>
                  <a:lnTo>
                    <a:pt x="5836" y="119962"/>
                  </a:lnTo>
                  <a:lnTo>
                    <a:pt x="0" y="163400"/>
                  </a:lnTo>
                  <a:lnTo>
                    <a:pt x="0" y="816985"/>
                  </a:lnTo>
                  <a:lnTo>
                    <a:pt x="5836" y="860424"/>
                  </a:lnTo>
                  <a:lnTo>
                    <a:pt x="22309" y="899457"/>
                  </a:lnTo>
                  <a:lnTo>
                    <a:pt x="47858" y="932527"/>
                  </a:lnTo>
                  <a:lnTo>
                    <a:pt x="80929" y="958077"/>
                  </a:lnTo>
                  <a:lnTo>
                    <a:pt x="119962" y="974549"/>
                  </a:lnTo>
                  <a:lnTo>
                    <a:pt x="163400" y="980386"/>
                  </a:lnTo>
                  <a:lnTo>
                    <a:pt x="2202726" y="980386"/>
                  </a:lnTo>
                  <a:lnTo>
                    <a:pt x="2246164" y="974549"/>
                  </a:lnTo>
                  <a:lnTo>
                    <a:pt x="2285197" y="958077"/>
                  </a:lnTo>
                  <a:lnTo>
                    <a:pt x="2318267" y="932527"/>
                  </a:lnTo>
                  <a:lnTo>
                    <a:pt x="2343817" y="899457"/>
                  </a:lnTo>
                  <a:lnTo>
                    <a:pt x="2360290" y="860424"/>
                  </a:lnTo>
                  <a:lnTo>
                    <a:pt x="2366126" y="816985"/>
                  </a:lnTo>
                  <a:lnTo>
                    <a:pt x="2366126" y="163400"/>
                  </a:lnTo>
                  <a:lnTo>
                    <a:pt x="2360290" y="119962"/>
                  </a:lnTo>
                  <a:lnTo>
                    <a:pt x="2343817" y="80929"/>
                  </a:lnTo>
                  <a:lnTo>
                    <a:pt x="2318267" y="47858"/>
                  </a:lnTo>
                  <a:lnTo>
                    <a:pt x="2285197" y="22309"/>
                  </a:lnTo>
                  <a:lnTo>
                    <a:pt x="2246164" y="5836"/>
                  </a:lnTo>
                  <a:lnTo>
                    <a:pt x="2202726" y="0"/>
                  </a:lnTo>
                  <a:close/>
                </a:path>
              </a:pathLst>
            </a:custGeom>
            <a:solidFill>
              <a:srgbClr val="44546A"/>
            </a:solidFill>
          </p:spPr>
          <p:txBody>
            <a:bodyPr wrap="square" lIns="0" tIns="0" rIns="0" bIns="0" rtlCol="0"/>
            <a:lstStyle/>
            <a:p>
              <a:endParaRPr sz="2700"/>
            </a:p>
          </p:txBody>
        </p:sp>
        <p:sp>
          <p:nvSpPr>
            <p:cNvPr id="8" name="object 8"/>
            <p:cNvSpPr/>
            <p:nvPr/>
          </p:nvSpPr>
          <p:spPr>
            <a:xfrm>
              <a:off x="2384982" y="3936675"/>
              <a:ext cx="2366645" cy="980440"/>
            </a:xfrm>
            <a:custGeom>
              <a:avLst/>
              <a:gdLst/>
              <a:ahLst/>
              <a:cxnLst/>
              <a:rect l="l" t="t" r="r" b="b"/>
              <a:pathLst>
                <a:path w="2366645" h="980439">
                  <a:moveTo>
                    <a:pt x="0" y="163401"/>
                  </a:moveTo>
                  <a:lnTo>
                    <a:pt x="5836" y="119962"/>
                  </a:lnTo>
                  <a:lnTo>
                    <a:pt x="22309" y="80929"/>
                  </a:lnTo>
                  <a:lnTo>
                    <a:pt x="47859" y="47859"/>
                  </a:lnTo>
                  <a:lnTo>
                    <a:pt x="80929" y="22309"/>
                  </a:lnTo>
                  <a:lnTo>
                    <a:pt x="119962" y="5836"/>
                  </a:lnTo>
                  <a:lnTo>
                    <a:pt x="163401" y="0"/>
                  </a:lnTo>
                  <a:lnTo>
                    <a:pt x="2202727" y="0"/>
                  </a:lnTo>
                  <a:lnTo>
                    <a:pt x="2246165" y="5836"/>
                  </a:lnTo>
                  <a:lnTo>
                    <a:pt x="2285198" y="22309"/>
                  </a:lnTo>
                  <a:lnTo>
                    <a:pt x="2318269" y="47859"/>
                  </a:lnTo>
                  <a:lnTo>
                    <a:pt x="2343819" y="80929"/>
                  </a:lnTo>
                  <a:lnTo>
                    <a:pt x="2360291" y="119962"/>
                  </a:lnTo>
                  <a:lnTo>
                    <a:pt x="2366128" y="163401"/>
                  </a:lnTo>
                  <a:lnTo>
                    <a:pt x="2366128" y="816985"/>
                  </a:lnTo>
                  <a:lnTo>
                    <a:pt x="2360291" y="860424"/>
                  </a:lnTo>
                  <a:lnTo>
                    <a:pt x="2343819" y="899457"/>
                  </a:lnTo>
                  <a:lnTo>
                    <a:pt x="2318269" y="932527"/>
                  </a:lnTo>
                  <a:lnTo>
                    <a:pt x="2285198" y="958077"/>
                  </a:lnTo>
                  <a:lnTo>
                    <a:pt x="2246165" y="974550"/>
                  </a:lnTo>
                  <a:lnTo>
                    <a:pt x="2202727" y="980387"/>
                  </a:lnTo>
                  <a:lnTo>
                    <a:pt x="163401" y="980387"/>
                  </a:lnTo>
                  <a:lnTo>
                    <a:pt x="119962" y="974550"/>
                  </a:lnTo>
                  <a:lnTo>
                    <a:pt x="80929" y="958077"/>
                  </a:lnTo>
                  <a:lnTo>
                    <a:pt x="47859" y="932527"/>
                  </a:lnTo>
                  <a:lnTo>
                    <a:pt x="22309" y="899457"/>
                  </a:lnTo>
                  <a:lnTo>
                    <a:pt x="5836" y="860424"/>
                  </a:lnTo>
                  <a:lnTo>
                    <a:pt x="0" y="816985"/>
                  </a:lnTo>
                  <a:lnTo>
                    <a:pt x="0" y="163401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 sz="2700"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4650982" y="6395467"/>
            <a:ext cx="1403033" cy="43473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sz="2700" b="1" spc="-15" dirty="0">
                <a:solidFill>
                  <a:srgbClr val="FFFFFF"/>
                </a:solidFill>
                <a:latin typeface="Calibri"/>
                <a:cs typeface="Calibri"/>
              </a:rPr>
              <a:t>DECODER</a:t>
            </a:r>
            <a:endParaRPr sz="2700">
              <a:latin typeface="Calibri"/>
              <a:cs typeface="Calibri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3567949" y="2650538"/>
            <a:ext cx="3569018" cy="1489710"/>
            <a:chOff x="2378632" y="1767025"/>
            <a:chExt cx="2379345" cy="993140"/>
          </a:xfrm>
        </p:grpSpPr>
        <p:sp>
          <p:nvSpPr>
            <p:cNvPr id="11" name="object 11"/>
            <p:cNvSpPr/>
            <p:nvPr/>
          </p:nvSpPr>
          <p:spPr>
            <a:xfrm>
              <a:off x="2384982" y="1773375"/>
              <a:ext cx="2366645" cy="980440"/>
            </a:xfrm>
            <a:custGeom>
              <a:avLst/>
              <a:gdLst/>
              <a:ahLst/>
              <a:cxnLst/>
              <a:rect l="l" t="t" r="r" b="b"/>
              <a:pathLst>
                <a:path w="2366645" h="980439">
                  <a:moveTo>
                    <a:pt x="2202726" y="0"/>
                  </a:moveTo>
                  <a:lnTo>
                    <a:pt x="163400" y="0"/>
                  </a:lnTo>
                  <a:lnTo>
                    <a:pt x="119962" y="5836"/>
                  </a:lnTo>
                  <a:lnTo>
                    <a:pt x="80929" y="22309"/>
                  </a:lnTo>
                  <a:lnTo>
                    <a:pt x="47858" y="47858"/>
                  </a:lnTo>
                  <a:lnTo>
                    <a:pt x="22309" y="80929"/>
                  </a:lnTo>
                  <a:lnTo>
                    <a:pt x="5836" y="119962"/>
                  </a:lnTo>
                  <a:lnTo>
                    <a:pt x="0" y="163400"/>
                  </a:lnTo>
                  <a:lnTo>
                    <a:pt x="0" y="816985"/>
                  </a:lnTo>
                  <a:lnTo>
                    <a:pt x="5836" y="860424"/>
                  </a:lnTo>
                  <a:lnTo>
                    <a:pt x="22309" y="899457"/>
                  </a:lnTo>
                  <a:lnTo>
                    <a:pt x="47858" y="932527"/>
                  </a:lnTo>
                  <a:lnTo>
                    <a:pt x="80929" y="958077"/>
                  </a:lnTo>
                  <a:lnTo>
                    <a:pt x="119962" y="974549"/>
                  </a:lnTo>
                  <a:lnTo>
                    <a:pt x="163400" y="980386"/>
                  </a:lnTo>
                  <a:lnTo>
                    <a:pt x="2202726" y="980386"/>
                  </a:lnTo>
                  <a:lnTo>
                    <a:pt x="2246164" y="974549"/>
                  </a:lnTo>
                  <a:lnTo>
                    <a:pt x="2285197" y="958077"/>
                  </a:lnTo>
                  <a:lnTo>
                    <a:pt x="2318267" y="932527"/>
                  </a:lnTo>
                  <a:lnTo>
                    <a:pt x="2343817" y="899457"/>
                  </a:lnTo>
                  <a:lnTo>
                    <a:pt x="2360290" y="860424"/>
                  </a:lnTo>
                  <a:lnTo>
                    <a:pt x="2366126" y="816985"/>
                  </a:lnTo>
                  <a:lnTo>
                    <a:pt x="2366126" y="163400"/>
                  </a:lnTo>
                  <a:lnTo>
                    <a:pt x="2360290" y="119962"/>
                  </a:lnTo>
                  <a:lnTo>
                    <a:pt x="2343817" y="80929"/>
                  </a:lnTo>
                  <a:lnTo>
                    <a:pt x="2318267" y="47858"/>
                  </a:lnTo>
                  <a:lnTo>
                    <a:pt x="2285197" y="22309"/>
                  </a:lnTo>
                  <a:lnTo>
                    <a:pt x="2246164" y="5836"/>
                  </a:lnTo>
                  <a:lnTo>
                    <a:pt x="2202726" y="0"/>
                  </a:lnTo>
                  <a:close/>
                </a:path>
              </a:pathLst>
            </a:custGeom>
            <a:solidFill>
              <a:srgbClr val="44546A"/>
            </a:solidFill>
          </p:spPr>
          <p:txBody>
            <a:bodyPr wrap="square" lIns="0" tIns="0" rIns="0" bIns="0" rtlCol="0"/>
            <a:lstStyle/>
            <a:p>
              <a:endParaRPr sz="2700"/>
            </a:p>
          </p:txBody>
        </p:sp>
        <p:sp>
          <p:nvSpPr>
            <p:cNvPr id="12" name="object 12"/>
            <p:cNvSpPr/>
            <p:nvPr/>
          </p:nvSpPr>
          <p:spPr>
            <a:xfrm>
              <a:off x="2384982" y="1773375"/>
              <a:ext cx="2366645" cy="980440"/>
            </a:xfrm>
            <a:custGeom>
              <a:avLst/>
              <a:gdLst/>
              <a:ahLst/>
              <a:cxnLst/>
              <a:rect l="l" t="t" r="r" b="b"/>
              <a:pathLst>
                <a:path w="2366645" h="980439">
                  <a:moveTo>
                    <a:pt x="0" y="163401"/>
                  </a:moveTo>
                  <a:lnTo>
                    <a:pt x="5836" y="119962"/>
                  </a:lnTo>
                  <a:lnTo>
                    <a:pt x="22309" y="80929"/>
                  </a:lnTo>
                  <a:lnTo>
                    <a:pt x="47859" y="47859"/>
                  </a:lnTo>
                  <a:lnTo>
                    <a:pt x="80929" y="22309"/>
                  </a:lnTo>
                  <a:lnTo>
                    <a:pt x="119962" y="5836"/>
                  </a:lnTo>
                  <a:lnTo>
                    <a:pt x="163401" y="0"/>
                  </a:lnTo>
                  <a:lnTo>
                    <a:pt x="2202727" y="0"/>
                  </a:lnTo>
                  <a:lnTo>
                    <a:pt x="2246165" y="5836"/>
                  </a:lnTo>
                  <a:lnTo>
                    <a:pt x="2285198" y="22309"/>
                  </a:lnTo>
                  <a:lnTo>
                    <a:pt x="2318269" y="47859"/>
                  </a:lnTo>
                  <a:lnTo>
                    <a:pt x="2343819" y="80929"/>
                  </a:lnTo>
                  <a:lnTo>
                    <a:pt x="2360291" y="119962"/>
                  </a:lnTo>
                  <a:lnTo>
                    <a:pt x="2366128" y="163401"/>
                  </a:lnTo>
                  <a:lnTo>
                    <a:pt x="2366128" y="816985"/>
                  </a:lnTo>
                  <a:lnTo>
                    <a:pt x="2360291" y="860424"/>
                  </a:lnTo>
                  <a:lnTo>
                    <a:pt x="2343819" y="899457"/>
                  </a:lnTo>
                  <a:lnTo>
                    <a:pt x="2318269" y="932527"/>
                  </a:lnTo>
                  <a:lnTo>
                    <a:pt x="2285198" y="958077"/>
                  </a:lnTo>
                  <a:lnTo>
                    <a:pt x="2246165" y="974550"/>
                  </a:lnTo>
                  <a:lnTo>
                    <a:pt x="2202727" y="980387"/>
                  </a:lnTo>
                  <a:lnTo>
                    <a:pt x="163401" y="980387"/>
                  </a:lnTo>
                  <a:lnTo>
                    <a:pt x="119962" y="974550"/>
                  </a:lnTo>
                  <a:lnTo>
                    <a:pt x="80929" y="958077"/>
                  </a:lnTo>
                  <a:lnTo>
                    <a:pt x="47859" y="932527"/>
                  </a:lnTo>
                  <a:lnTo>
                    <a:pt x="22309" y="899457"/>
                  </a:lnTo>
                  <a:lnTo>
                    <a:pt x="5836" y="860424"/>
                  </a:lnTo>
                  <a:lnTo>
                    <a:pt x="0" y="816985"/>
                  </a:lnTo>
                  <a:lnTo>
                    <a:pt x="0" y="163401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 sz="2700"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4650982" y="3149347"/>
            <a:ext cx="1403033" cy="43473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sz="2700" b="1" spc="-15" dirty="0">
                <a:solidFill>
                  <a:srgbClr val="FFFFFF"/>
                </a:solidFill>
                <a:latin typeface="Calibri"/>
                <a:cs typeface="Calibri"/>
              </a:rPr>
              <a:t>DECODER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288398" y="4274057"/>
            <a:ext cx="124778" cy="1255472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lnSpc>
                <a:spcPts val="3203"/>
              </a:lnSpc>
              <a:spcBef>
                <a:spcPts val="150"/>
              </a:spcBef>
            </a:pPr>
            <a:r>
              <a:rPr sz="2700" spc="-75" dirty="0">
                <a:latin typeface="Calibri"/>
                <a:cs typeface="Calibri"/>
              </a:rPr>
              <a:t>.</a:t>
            </a:r>
            <a:endParaRPr sz="2700">
              <a:latin typeface="Calibri"/>
              <a:cs typeface="Calibri"/>
            </a:endParaRPr>
          </a:p>
          <a:p>
            <a:pPr marL="19050">
              <a:lnSpc>
                <a:spcPts val="3203"/>
              </a:lnSpc>
            </a:pPr>
            <a:r>
              <a:rPr sz="2700" spc="-75" dirty="0">
                <a:latin typeface="Calibri"/>
                <a:cs typeface="Calibri"/>
              </a:rPr>
              <a:t>.</a:t>
            </a:r>
            <a:endParaRPr sz="2700">
              <a:latin typeface="Calibri"/>
              <a:cs typeface="Calibri"/>
            </a:endParaRPr>
          </a:p>
          <a:p>
            <a:pPr marL="19050">
              <a:spcBef>
                <a:spcPts val="30"/>
              </a:spcBef>
            </a:pPr>
            <a:r>
              <a:rPr sz="2700" spc="-75" dirty="0">
                <a:latin typeface="Calibri"/>
                <a:cs typeface="Calibri"/>
              </a:rPr>
              <a:t>.</a:t>
            </a:r>
            <a:endParaRPr sz="2700">
              <a:latin typeface="Calibri"/>
              <a:cs typeface="Calibri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11708892" y="1664207"/>
            <a:ext cx="5251131" cy="7781925"/>
            <a:chOff x="7805928" y="1109471"/>
            <a:chExt cx="3500754" cy="5187950"/>
          </a:xfrm>
        </p:grpSpPr>
        <p:pic>
          <p:nvPicPr>
            <p:cNvPr id="16" name="object 1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805928" y="1109471"/>
              <a:ext cx="3493007" cy="5187696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76232" y="2127503"/>
              <a:ext cx="1822703" cy="4090416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9473322" y="2125694"/>
              <a:ext cx="1828164" cy="4097020"/>
            </a:xfrm>
            <a:custGeom>
              <a:avLst/>
              <a:gdLst/>
              <a:ahLst/>
              <a:cxnLst/>
              <a:rect l="l" t="t" r="r" b="b"/>
              <a:pathLst>
                <a:path w="1828165" h="4097020">
                  <a:moveTo>
                    <a:pt x="0" y="0"/>
                  </a:moveTo>
                  <a:lnTo>
                    <a:pt x="1828051" y="0"/>
                  </a:lnTo>
                  <a:lnTo>
                    <a:pt x="1828051" y="4096690"/>
                  </a:lnTo>
                  <a:lnTo>
                    <a:pt x="0" y="4096690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700"/>
            </a:p>
          </p:txBody>
        </p:sp>
      </p:grpSp>
      <p:sp>
        <p:nvSpPr>
          <p:cNvPr id="19" name="object 19" descr="$PPTXTitle"/>
          <p:cNvSpPr txBox="1">
            <a:spLocks noGrp="1"/>
          </p:cNvSpPr>
          <p:nvPr>
            <p:ph type="title"/>
          </p:nvPr>
        </p:nvSpPr>
        <p:spPr>
          <a:xfrm>
            <a:off x="685800" y="720213"/>
            <a:ext cx="12344400" cy="1097992"/>
          </a:xfrm>
          <a:prstGeom prst="rect">
            <a:avLst/>
          </a:prstGeom>
        </p:spPr>
        <p:txBody>
          <a:bodyPr vert="horz" wrap="square" lIns="0" tIns="416813" rIns="0" bIns="0" rtlCol="0" anchor="ctr">
            <a:spAutoFit/>
          </a:bodyPr>
          <a:lstStyle/>
          <a:p>
            <a:pPr marL="7167563">
              <a:spcBef>
                <a:spcPts val="150"/>
              </a:spcBef>
            </a:pPr>
            <a:r>
              <a:rPr spc="-15" dirty="0"/>
              <a:t>Decoder</a:t>
            </a:r>
          </a:p>
        </p:txBody>
      </p:sp>
      <p:graphicFrame>
        <p:nvGraphicFramePr>
          <p:cNvPr id="20" name="object 20"/>
          <p:cNvGraphicFramePr>
            <a:graphicFrameLocks noGrp="1"/>
          </p:cNvGraphicFramePr>
          <p:nvPr/>
        </p:nvGraphicFramePr>
        <p:xfrm>
          <a:off x="8843323" y="4021281"/>
          <a:ext cx="1577339" cy="25660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124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62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62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623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1623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6671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57150">
                      <a:solidFill>
                        <a:srgbClr val="FFFFFF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57150">
                      <a:solidFill>
                        <a:srgbClr val="FFFFFF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57150">
                      <a:solidFill>
                        <a:srgbClr val="FFFFFF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57150">
                      <a:solidFill>
                        <a:srgbClr val="FFFFFF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57150">
                      <a:solidFill>
                        <a:srgbClr val="FFFFFF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576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571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571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571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571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571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480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480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480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337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D0CE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1" name="object 21"/>
          <p:cNvSpPr txBox="1"/>
          <p:nvPr/>
        </p:nvSpPr>
        <p:spPr>
          <a:xfrm>
            <a:off x="8505686" y="6898385"/>
            <a:ext cx="2250758" cy="43473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sz="2700" dirty="0">
                <a:latin typeface="Calibri"/>
                <a:cs typeface="Calibri"/>
              </a:rPr>
              <a:t>Decoder</a:t>
            </a:r>
            <a:r>
              <a:rPr sz="2700" spc="-98" dirty="0">
                <a:latin typeface="Calibri"/>
                <a:cs typeface="Calibri"/>
              </a:rPr>
              <a:t> </a:t>
            </a:r>
            <a:r>
              <a:rPr sz="2700" spc="-15" dirty="0">
                <a:latin typeface="Calibri"/>
                <a:cs typeface="Calibri"/>
              </a:rPr>
              <a:t>output</a:t>
            </a:r>
            <a:endParaRPr sz="2700">
              <a:latin typeface="Calibri"/>
              <a:cs typeface="Calibri"/>
            </a:endParaRPr>
          </a:p>
        </p:txBody>
      </p:sp>
      <p:pic>
        <p:nvPicPr>
          <p:cNvPr id="22" name="object 2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752501" y="2860494"/>
            <a:ext cx="1833749" cy="757218"/>
          </a:xfrm>
          <a:prstGeom prst="rect">
            <a:avLst/>
          </a:prstGeom>
        </p:spPr>
      </p:pic>
      <p:sp>
        <p:nvSpPr>
          <p:cNvPr id="23" name="object 23"/>
          <p:cNvSpPr txBox="1">
            <a:spLocks noGrp="1"/>
          </p:cNvSpPr>
          <p:nvPr>
            <p:ph type="sldNum" sz="quarter" idx="7"/>
          </p:nvPr>
        </p:nvSpPr>
        <p:spPr>
          <a:xfrm>
            <a:off x="11664267" y="6371008"/>
            <a:ext cx="322579" cy="2114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193675">
              <a:spcBef>
                <a:spcPts val="40"/>
              </a:spcBef>
            </a:pPr>
            <a:fld id="{81D60167-4931-47E6-BA6A-407CBD079E47}" type="slidenum">
              <a:rPr lang="en-GB" spc="-50" smtClean="0"/>
              <a:pPr marL="193675">
                <a:spcBef>
                  <a:spcPts val="40"/>
                </a:spcBef>
              </a:pPr>
              <a:t>92</a:t>
            </a:fld>
            <a:endParaRPr spc="-38" dirty="0"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$PPTXTitle"/>
          <p:cNvSpPr txBox="1">
            <a:spLocks noGrp="1"/>
          </p:cNvSpPr>
          <p:nvPr>
            <p:ph type="title"/>
          </p:nvPr>
        </p:nvSpPr>
        <p:spPr>
          <a:xfrm>
            <a:off x="8155120" y="717104"/>
            <a:ext cx="1795463" cy="696344"/>
          </a:xfrm>
          <a:prstGeom prst="rect">
            <a:avLst/>
          </a:prstGeom>
        </p:spPr>
        <p:txBody>
          <a:bodyPr vert="horz" wrap="square" lIns="0" tIns="19050" rIns="0" bIns="0" rtlCol="0" anchor="ctr">
            <a:spAutoFit/>
          </a:bodyPr>
          <a:lstStyle/>
          <a:p>
            <a:pPr marL="19050">
              <a:spcBef>
                <a:spcPts val="150"/>
              </a:spcBef>
            </a:pPr>
            <a:r>
              <a:rPr spc="-15" dirty="0"/>
              <a:t>Linear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1708892" y="1578028"/>
            <a:ext cx="5251131" cy="7868603"/>
            <a:chOff x="7805928" y="1052018"/>
            <a:chExt cx="3500754" cy="524573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805928" y="1109471"/>
              <a:ext cx="3493007" cy="518769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76232" y="1060704"/>
              <a:ext cx="1822703" cy="1194815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9473322" y="1056781"/>
              <a:ext cx="1828164" cy="1203960"/>
            </a:xfrm>
            <a:custGeom>
              <a:avLst/>
              <a:gdLst/>
              <a:ahLst/>
              <a:cxnLst/>
              <a:rect l="l" t="t" r="r" b="b"/>
              <a:pathLst>
                <a:path w="1828165" h="1203960">
                  <a:moveTo>
                    <a:pt x="0" y="0"/>
                  </a:moveTo>
                  <a:lnTo>
                    <a:pt x="1828051" y="0"/>
                  </a:lnTo>
                  <a:lnTo>
                    <a:pt x="1828051" y="1203373"/>
                  </a:lnTo>
                  <a:lnTo>
                    <a:pt x="0" y="1203373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700"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2778327" y="2308505"/>
            <a:ext cx="2497455" cy="6456998"/>
            <a:chOff x="1852218" y="1539003"/>
            <a:chExt cx="1664970" cy="4304665"/>
          </a:xfrm>
        </p:grpSpPr>
        <p:sp>
          <p:nvSpPr>
            <p:cNvPr id="8" name="object 8"/>
            <p:cNvSpPr/>
            <p:nvPr/>
          </p:nvSpPr>
          <p:spPr>
            <a:xfrm>
              <a:off x="2257945" y="3682466"/>
              <a:ext cx="1052195" cy="243840"/>
            </a:xfrm>
            <a:custGeom>
              <a:avLst/>
              <a:gdLst/>
              <a:ahLst/>
              <a:cxnLst/>
              <a:rect l="l" t="t" r="r" b="b"/>
              <a:pathLst>
                <a:path w="1052195" h="243839">
                  <a:moveTo>
                    <a:pt x="1051572" y="0"/>
                  </a:moveTo>
                  <a:lnTo>
                    <a:pt x="1051572" y="0"/>
                  </a:lnTo>
                  <a:lnTo>
                    <a:pt x="0" y="0"/>
                  </a:lnTo>
                  <a:lnTo>
                    <a:pt x="0" y="243840"/>
                  </a:lnTo>
                  <a:lnTo>
                    <a:pt x="1051572" y="243840"/>
                  </a:lnTo>
                  <a:lnTo>
                    <a:pt x="1051572" y="0"/>
                  </a:lnTo>
                  <a:close/>
                </a:path>
              </a:pathLst>
            </a:custGeom>
            <a:solidFill>
              <a:srgbClr val="D0CECE"/>
            </a:solidFill>
          </p:spPr>
          <p:txBody>
            <a:bodyPr wrap="square" lIns="0" tIns="0" rIns="0" bIns="0" rtlCol="0"/>
            <a:lstStyle/>
            <a:p>
              <a:endParaRPr sz="2700"/>
            </a:p>
          </p:txBody>
        </p:sp>
        <p:sp>
          <p:nvSpPr>
            <p:cNvPr id="9" name="object 9"/>
            <p:cNvSpPr/>
            <p:nvPr/>
          </p:nvSpPr>
          <p:spPr>
            <a:xfrm>
              <a:off x="2251599" y="3676106"/>
              <a:ext cx="1064895" cy="269240"/>
            </a:xfrm>
            <a:custGeom>
              <a:avLst/>
              <a:gdLst/>
              <a:ahLst/>
              <a:cxnLst/>
              <a:rect l="l" t="t" r="r" b="b"/>
              <a:pathLst>
                <a:path w="1064895" h="269239">
                  <a:moveTo>
                    <a:pt x="214630" y="0"/>
                  </a:moveTo>
                  <a:lnTo>
                    <a:pt x="214630" y="269240"/>
                  </a:lnTo>
                </a:path>
                <a:path w="1064895" h="269239">
                  <a:moveTo>
                    <a:pt x="425453" y="0"/>
                  </a:moveTo>
                  <a:lnTo>
                    <a:pt x="425453" y="269240"/>
                  </a:lnTo>
                </a:path>
                <a:path w="1064895" h="269239">
                  <a:moveTo>
                    <a:pt x="636276" y="0"/>
                  </a:moveTo>
                  <a:lnTo>
                    <a:pt x="636276" y="269240"/>
                  </a:lnTo>
                </a:path>
                <a:path w="1064895" h="269239">
                  <a:moveTo>
                    <a:pt x="847099" y="0"/>
                  </a:moveTo>
                  <a:lnTo>
                    <a:pt x="847099" y="269240"/>
                  </a:lnTo>
                </a:path>
                <a:path w="1064895" h="269239">
                  <a:moveTo>
                    <a:pt x="6350" y="0"/>
                  </a:moveTo>
                  <a:lnTo>
                    <a:pt x="6350" y="269240"/>
                  </a:lnTo>
                </a:path>
                <a:path w="1064895" h="269239">
                  <a:moveTo>
                    <a:pt x="1057922" y="0"/>
                  </a:moveTo>
                  <a:lnTo>
                    <a:pt x="1057922" y="269240"/>
                  </a:lnTo>
                </a:path>
                <a:path w="1064895" h="269239">
                  <a:moveTo>
                    <a:pt x="0" y="6350"/>
                  </a:moveTo>
                  <a:lnTo>
                    <a:pt x="1064272" y="635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700"/>
            </a:p>
          </p:txBody>
        </p:sp>
        <p:sp>
          <p:nvSpPr>
            <p:cNvPr id="10" name="object 10"/>
            <p:cNvSpPr/>
            <p:nvPr/>
          </p:nvSpPr>
          <p:spPr>
            <a:xfrm>
              <a:off x="2251599" y="3926296"/>
              <a:ext cx="1064895" cy="0"/>
            </a:xfrm>
            <a:custGeom>
              <a:avLst/>
              <a:gdLst/>
              <a:ahLst/>
              <a:cxnLst/>
              <a:rect l="l" t="t" r="r" b="b"/>
              <a:pathLst>
                <a:path w="1064895">
                  <a:moveTo>
                    <a:pt x="0" y="0"/>
                  </a:moveTo>
                  <a:lnTo>
                    <a:pt x="1064272" y="0"/>
                  </a:lnTo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700"/>
            </a:p>
          </p:txBody>
        </p:sp>
        <p:sp>
          <p:nvSpPr>
            <p:cNvPr id="11" name="object 11"/>
            <p:cNvSpPr/>
            <p:nvPr/>
          </p:nvSpPr>
          <p:spPr>
            <a:xfrm>
              <a:off x="2257945" y="3438626"/>
              <a:ext cx="1052195" cy="243840"/>
            </a:xfrm>
            <a:custGeom>
              <a:avLst/>
              <a:gdLst/>
              <a:ahLst/>
              <a:cxnLst/>
              <a:rect l="l" t="t" r="r" b="b"/>
              <a:pathLst>
                <a:path w="1052195" h="243839">
                  <a:moveTo>
                    <a:pt x="1051572" y="0"/>
                  </a:moveTo>
                  <a:lnTo>
                    <a:pt x="1051572" y="0"/>
                  </a:lnTo>
                  <a:lnTo>
                    <a:pt x="0" y="0"/>
                  </a:lnTo>
                  <a:lnTo>
                    <a:pt x="0" y="243840"/>
                  </a:lnTo>
                  <a:lnTo>
                    <a:pt x="1051572" y="243840"/>
                  </a:lnTo>
                  <a:lnTo>
                    <a:pt x="1051572" y="0"/>
                  </a:lnTo>
                  <a:close/>
                </a:path>
              </a:pathLst>
            </a:custGeom>
            <a:solidFill>
              <a:srgbClr val="D0CECE"/>
            </a:solidFill>
          </p:spPr>
          <p:txBody>
            <a:bodyPr wrap="square" lIns="0" tIns="0" rIns="0" bIns="0" rtlCol="0"/>
            <a:lstStyle/>
            <a:p>
              <a:endParaRPr sz="2700"/>
            </a:p>
          </p:txBody>
        </p:sp>
        <p:sp>
          <p:nvSpPr>
            <p:cNvPr id="12" name="object 12"/>
            <p:cNvSpPr/>
            <p:nvPr/>
          </p:nvSpPr>
          <p:spPr>
            <a:xfrm>
              <a:off x="2251599" y="3432266"/>
              <a:ext cx="1064895" cy="269240"/>
            </a:xfrm>
            <a:custGeom>
              <a:avLst/>
              <a:gdLst/>
              <a:ahLst/>
              <a:cxnLst/>
              <a:rect l="l" t="t" r="r" b="b"/>
              <a:pathLst>
                <a:path w="1064895" h="269239">
                  <a:moveTo>
                    <a:pt x="214630" y="0"/>
                  </a:moveTo>
                  <a:lnTo>
                    <a:pt x="214630" y="269240"/>
                  </a:lnTo>
                </a:path>
                <a:path w="1064895" h="269239">
                  <a:moveTo>
                    <a:pt x="425453" y="0"/>
                  </a:moveTo>
                  <a:lnTo>
                    <a:pt x="425453" y="269240"/>
                  </a:lnTo>
                </a:path>
                <a:path w="1064895" h="269239">
                  <a:moveTo>
                    <a:pt x="636276" y="0"/>
                  </a:moveTo>
                  <a:lnTo>
                    <a:pt x="636276" y="269240"/>
                  </a:lnTo>
                </a:path>
                <a:path w="1064895" h="269239">
                  <a:moveTo>
                    <a:pt x="847099" y="0"/>
                  </a:moveTo>
                  <a:lnTo>
                    <a:pt x="847099" y="269240"/>
                  </a:lnTo>
                </a:path>
                <a:path w="1064895" h="269239">
                  <a:moveTo>
                    <a:pt x="6350" y="0"/>
                  </a:moveTo>
                  <a:lnTo>
                    <a:pt x="6350" y="269240"/>
                  </a:lnTo>
                </a:path>
                <a:path w="1064895" h="269239">
                  <a:moveTo>
                    <a:pt x="1057922" y="0"/>
                  </a:moveTo>
                  <a:lnTo>
                    <a:pt x="1057922" y="269240"/>
                  </a:lnTo>
                </a:path>
                <a:path w="1064895" h="269239">
                  <a:moveTo>
                    <a:pt x="0" y="6350"/>
                  </a:moveTo>
                  <a:lnTo>
                    <a:pt x="1064272" y="635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700"/>
            </a:p>
          </p:txBody>
        </p:sp>
        <p:sp>
          <p:nvSpPr>
            <p:cNvPr id="13" name="object 13"/>
            <p:cNvSpPr/>
            <p:nvPr/>
          </p:nvSpPr>
          <p:spPr>
            <a:xfrm>
              <a:off x="2251599" y="3682456"/>
              <a:ext cx="1064895" cy="0"/>
            </a:xfrm>
            <a:custGeom>
              <a:avLst/>
              <a:gdLst/>
              <a:ahLst/>
              <a:cxnLst/>
              <a:rect l="l" t="t" r="r" b="b"/>
              <a:pathLst>
                <a:path w="1064895">
                  <a:moveTo>
                    <a:pt x="0" y="0"/>
                  </a:moveTo>
                  <a:lnTo>
                    <a:pt x="1064272" y="0"/>
                  </a:lnTo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700"/>
            </a:p>
          </p:txBody>
        </p:sp>
        <p:sp>
          <p:nvSpPr>
            <p:cNvPr id="14" name="object 14"/>
            <p:cNvSpPr/>
            <p:nvPr/>
          </p:nvSpPr>
          <p:spPr>
            <a:xfrm>
              <a:off x="2257945" y="3194786"/>
              <a:ext cx="1052195" cy="243840"/>
            </a:xfrm>
            <a:custGeom>
              <a:avLst/>
              <a:gdLst/>
              <a:ahLst/>
              <a:cxnLst/>
              <a:rect l="l" t="t" r="r" b="b"/>
              <a:pathLst>
                <a:path w="1052195" h="243839">
                  <a:moveTo>
                    <a:pt x="1051572" y="0"/>
                  </a:moveTo>
                  <a:lnTo>
                    <a:pt x="1051572" y="0"/>
                  </a:lnTo>
                  <a:lnTo>
                    <a:pt x="0" y="0"/>
                  </a:lnTo>
                  <a:lnTo>
                    <a:pt x="0" y="243840"/>
                  </a:lnTo>
                  <a:lnTo>
                    <a:pt x="1051572" y="243840"/>
                  </a:lnTo>
                  <a:lnTo>
                    <a:pt x="1051572" y="0"/>
                  </a:lnTo>
                  <a:close/>
                </a:path>
              </a:pathLst>
            </a:custGeom>
            <a:solidFill>
              <a:srgbClr val="D0CECE"/>
            </a:solidFill>
          </p:spPr>
          <p:txBody>
            <a:bodyPr wrap="square" lIns="0" tIns="0" rIns="0" bIns="0" rtlCol="0"/>
            <a:lstStyle/>
            <a:p>
              <a:endParaRPr sz="2700"/>
            </a:p>
          </p:txBody>
        </p:sp>
        <p:sp>
          <p:nvSpPr>
            <p:cNvPr id="15" name="object 15"/>
            <p:cNvSpPr/>
            <p:nvPr/>
          </p:nvSpPr>
          <p:spPr>
            <a:xfrm>
              <a:off x="2251599" y="3188426"/>
              <a:ext cx="1064895" cy="269240"/>
            </a:xfrm>
            <a:custGeom>
              <a:avLst/>
              <a:gdLst/>
              <a:ahLst/>
              <a:cxnLst/>
              <a:rect l="l" t="t" r="r" b="b"/>
              <a:pathLst>
                <a:path w="1064895" h="269239">
                  <a:moveTo>
                    <a:pt x="214630" y="0"/>
                  </a:moveTo>
                  <a:lnTo>
                    <a:pt x="214630" y="269240"/>
                  </a:lnTo>
                </a:path>
                <a:path w="1064895" h="269239">
                  <a:moveTo>
                    <a:pt x="425453" y="0"/>
                  </a:moveTo>
                  <a:lnTo>
                    <a:pt x="425453" y="269240"/>
                  </a:lnTo>
                </a:path>
                <a:path w="1064895" h="269239">
                  <a:moveTo>
                    <a:pt x="636276" y="0"/>
                  </a:moveTo>
                  <a:lnTo>
                    <a:pt x="636276" y="269240"/>
                  </a:lnTo>
                </a:path>
                <a:path w="1064895" h="269239">
                  <a:moveTo>
                    <a:pt x="847099" y="0"/>
                  </a:moveTo>
                  <a:lnTo>
                    <a:pt x="847099" y="269240"/>
                  </a:lnTo>
                </a:path>
                <a:path w="1064895" h="269239">
                  <a:moveTo>
                    <a:pt x="6350" y="0"/>
                  </a:moveTo>
                  <a:lnTo>
                    <a:pt x="6350" y="269240"/>
                  </a:lnTo>
                </a:path>
                <a:path w="1064895" h="269239">
                  <a:moveTo>
                    <a:pt x="1057922" y="0"/>
                  </a:moveTo>
                  <a:lnTo>
                    <a:pt x="1057922" y="269240"/>
                  </a:lnTo>
                </a:path>
                <a:path w="1064895" h="269239">
                  <a:moveTo>
                    <a:pt x="0" y="6350"/>
                  </a:moveTo>
                  <a:lnTo>
                    <a:pt x="1064272" y="635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700"/>
            </a:p>
          </p:txBody>
        </p:sp>
        <p:sp>
          <p:nvSpPr>
            <p:cNvPr id="16" name="object 16"/>
            <p:cNvSpPr/>
            <p:nvPr/>
          </p:nvSpPr>
          <p:spPr>
            <a:xfrm>
              <a:off x="2251599" y="3438616"/>
              <a:ext cx="1064895" cy="0"/>
            </a:xfrm>
            <a:custGeom>
              <a:avLst/>
              <a:gdLst/>
              <a:ahLst/>
              <a:cxnLst/>
              <a:rect l="l" t="t" r="r" b="b"/>
              <a:pathLst>
                <a:path w="1064895">
                  <a:moveTo>
                    <a:pt x="0" y="0"/>
                  </a:moveTo>
                  <a:lnTo>
                    <a:pt x="1064272" y="0"/>
                  </a:lnTo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700"/>
            </a:p>
          </p:txBody>
        </p:sp>
        <p:sp>
          <p:nvSpPr>
            <p:cNvPr id="17" name="object 17"/>
            <p:cNvSpPr/>
            <p:nvPr/>
          </p:nvSpPr>
          <p:spPr>
            <a:xfrm>
              <a:off x="2257945" y="2950946"/>
              <a:ext cx="1052195" cy="243840"/>
            </a:xfrm>
            <a:custGeom>
              <a:avLst/>
              <a:gdLst/>
              <a:ahLst/>
              <a:cxnLst/>
              <a:rect l="l" t="t" r="r" b="b"/>
              <a:pathLst>
                <a:path w="1052195" h="243839">
                  <a:moveTo>
                    <a:pt x="1051572" y="0"/>
                  </a:moveTo>
                  <a:lnTo>
                    <a:pt x="1051572" y="0"/>
                  </a:lnTo>
                  <a:lnTo>
                    <a:pt x="0" y="0"/>
                  </a:lnTo>
                  <a:lnTo>
                    <a:pt x="0" y="243840"/>
                  </a:lnTo>
                  <a:lnTo>
                    <a:pt x="1051572" y="243840"/>
                  </a:lnTo>
                  <a:lnTo>
                    <a:pt x="1051572" y="0"/>
                  </a:lnTo>
                  <a:close/>
                </a:path>
              </a:pathLst>
            </a:custGeom>
            <a:solidFill>
              <a:srgbClr val="D0CECE"/>
            </a:solidFill>
          </p:spPr>
          <p:txBody>
            <a:bodyPr wrap="square" lIns="0" tIns="0" rIns="0" bIns="0" rtlCol="0"/>
            <a:lstStyle/>
            <a:p>
              <a:endParaRPr sz="2700"/>
            </a:p>
          </p:txBody>
        </p:sp>
        <p:sp>
          <p:nvSpPr>
            <p:cNvPr id="18" name="object 18"/>
            <p:cNvSpPr/>
            <p:nvPr/>
          </p:nvSpPr>
          <p:spPr>
            <a:xfrm>
              <a:off x="2251599" y="2944586"/>
              <a:ext cx="1064895" cy="269240"/>
            </a:xfrm>
            <a:custGeom>
              <a:avLst/>
              <a:gdLst/>
              <a:ahLst/>
              <a:cxnLst/>
              <a:rect l="l" t="t" r="r" b="b"/>
              <a:pathLst>
                <a:path w="1064895" h="269239">
                  <a:moveTo>
                    <a:pt x="214630" y="0"/>
                  </a:moveTo>
                  <a:lnTo>
                    <a:pt x="214630" y="269240"/>
                  </a:lnTo>
                </a:path>
                <a:path w="1064895" h="269239">
                  <a:moveTo>
                    <a:pt x="425453" y="0"/>
                  </a:moveTo>
                  <a:lnTo>
                    <a:pt x="425453" y="269240"/>
                  </a:lnTo>
                </a:path>
                <a:path w="1064895" h="269239">
                  <a:moveTo>
                    <a:pt x="636276" y="0"/>
                  </a:moveTo>
                  <a:lnTo>
                    <a:pt x="636276" y="269240"/>
                  </a:lnTo>
                </a:path>
                <a:path w="1064895" h="269239">
                  <a:moveTo>
                    <a:pt x="847099" y="0"/>
                  </a:moveTo>
                  <a:lnTo>
                    <a:pt x="847099" y="269240"/>
                  </a:lnTo>
                </a:path>
                <a:path w="1064895" h="269239">
                  <a:moveTo>
                    <a:pt x="6350" y="0"/>
                  </a:moveTo>
                  <a:lnTo>
                    <a:pt x="6350" y="269240"/>
                  </a:lnTo>
                </a:path>
                <a:path w="1064895" h="269239">
                  <a:moveTo>
                    <a:pt x="1057922" y="0"/>
                  </a:moveTo>
                  <a:lnTo>
                    <a:pt x="1057922" y="269240"/>
                  </a:lnTo>
                </a:path>
                <a:path w="1064895" h="269239">
                  <a:moveTo>
                    <a:pt x="0" y="6350"/>
                  </a:moveTo>
                  <a:lnTo>
                    <a:pt x="1064272" y="635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700"/>
            </a:p>
          </p:txBody>
        </p:sp>
        <p:sp>
          <p:nvSpPr>
            <p:cNvPr id="19" name="object 19"/>
            <p:cNvSpPr/>
            <p:nvPr/>
          </p:nvSpPr>
          <p:spPr>
            <a:xfrm>
              <a:off x="2251599" y="3194776"/>
              <a:ext cx="1064895" cy="0"/>
            </a:xfrm>
            <a:custGeom>
              <a:avLst/>
              <a:gdLst/>
              <a:ahLst/>
              <a:cxnLst/>
              <a:rect l="l" t="t" r="r" b="b"/>
              <a:pathLst>
                <a:path w="1064895">
                  <a:moveTo>
                    <a:pt x="0" y="0"/>
                  </a:moveTo>
                  <a:lnTo>
                    <a:pt x="1064272" y="0"/>
                  </a:lnTo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700"/>
            </a:p>
          </p:txBody>
        </p:sp>
        <p:sp>
          <p:nvSpPr>
            <p:cNvPr id="20" name="object 20"/>
            <p:cNvSpPr/>
            <p:nvPr/>
          </p:nvSpPr>
          <p:spPr>
            <a:xfrm>
              <a:off x="2257945" y="2692348"/>
              <a:ext cx="1052195" cy="243840"/>
            </a:xfrm>
            <a:custGeom>
              <a:avLst/>
              <a:gdLst/>
              <a:ahLst/>
              <a:cxnLst/>
              <a:rect l="l" t="t" r="r" b="b"/>
              <a:pathLst>
                <a:path w="1052195" h="243839">
                  <a:moveTo>
                    <a:pt x="1051572" y="0"/>
                  </a:moveTo>
                  <a:lnTo>
                    <a:pt x="1051572" y="0"/>
                  </a:lnTo>
                  <a:lnTo>
                    <a:pt x="0" y="0"/>
                  </a:lnTo>
                  <a:lnTo>
                    <a:pt x="0" y="243840"/>
                  </a:lnTo>
                  <a:lnTo>
                    <a:pt x="1051572" y="243840"/>
                  </a:lnTo>
                  <a:lnTo>
                    <a:pt x="1051572" y="0"/>
                  </a:lnTo>
                  <a:close/>
                </a:path>
              </a:pathLst>
            </a:custGeom>
            <a:solidFill>
              <a:srgbClr val="D0CECE"/>
            </a:solidFill>
          </p:spPr>
          <p:txBody>
            <a:bodyPr wrap="square" lIns="0" tIns="0" rIns="0" bIns="0" rtlCol="0"/>
            <a:lstStyle/>
            <a:p>
              <a:endParaRPr sz="2700"/>
            </a:p>
          </p:txBody>
        </p:sp>
        <p:sp>
          <p:nvSpPr>
            <p:cNvPr id="21" name="object 21"/>
            <p:cNvSpPr/>
            <p:nvPr/>
          </p:nvSpPr>
          <p:spPr>
            <a:xfrm>
              <a:off x="2251599" y="2685992"/>
              <a:ext cx="1064895" cy="269240"/>
            </a:xfrm>
            <a:custGeom>
              <a:avLst/>
              <a:gdLst/>
              <a:ahLst/>
              <a:cxnLst/>
              <a:rect l="l" t="t" r="r" b="b"/>
              <a:pathLst>
                <a:path w="1064895" h="269239">
                  <a:moveTo>
                    <a:pt x="214630" y="0"/>
                  </a:moveTo>
                  <a:lnTo>
                    <a:pt x="214630" y="269240"/>
                  </a:lnTo>
                </a:path>
                <a:path w="1064895" h="269239">
                  <a:moveTo>
                    <a:pt x="425453" y="0"/>
                  </a:moveTo>
                  <a:lnTo>
                    <a:pt x="425453" y="269240"/>
                  </a:lnTo>
                </a:path>
                <a:path w="1064895" h="269239">
                  <a:moveTo>
                    <a:pt x="636276" y="0"/>
                  </a:moveTo>
                  <a:lnTo>
                    <a:pt x="636276" y="269240"/>
                  </a:lnTo>
                </a:path>
                <a:path w="1064895" h="269239">
                  <a:moveTo>
                    <a:pt x="847099" y="0"/>
                  </a:moveTo>
                  <a:lnTo>
                    <a:pt x="847099" y="269240"/>
                  </a:lnTo>
                </a:path>
                <a:path w="1064895" h="269239">
                  <a:moveTo>
                    <a:pt x="6350" y="0"/>
                  </a:moveTo>
                  <a:lnTo>
                    <a:pt x="6350" y="269240"/>
                  </a:lnTo>
                </a:path>
                <a:path w="1064895" h="269239">
                  <a:moveTo>
                    <a:pt x="1057922" y="0"/>
                  </a:moveTo>
                  <a:lnTo>
                    <a:pt x="1057922" y="269240"/>
                  </a:lnTo>
                </a:path>
                <a:path w="1064895" h="269239">
                  <a:moveTo>
                    <a:pt x="0" y="6350"/>
                  </a:moveTo>
                  <a:lnTo>
                    <a:pt x="1064272" y="635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700"/>
            </a:p>
          </p:txBody>
        </p:sp>
        <p:sp>
          <p:nvSpPr>
            <p:cNvPr id="22" name="object 22"/>
            <p:cNvSpPr/>
            <p:nvPr/>
          </p:nvSpPr>
          <p:spPr>
            <a:xfrm>
              <a:off x="2251599" y="2936182"/>
              <a:ext cx="1064895" cy="0"/>
            </a:xfrm>
            <a:custGeom>
              <a:avLst/>
              <a:gdLst/>
              <a:ahLst/>
              <a:cxnLst/>
              <a:rect l="l" t="t" r="r" b="b"/>
              <a:pathLst>
                <a:path w="1064895">
                  <a:moveTo>
                    <a:pt x="0" y="0"/>
                  </a:moveTo>
                  <a:lnTo>
                    <a:pt x="1064272" y="0"/>
                  </a:lnTo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700"/>
            </a:p>
          </p:txBody>
        </p:sp>
        <p:sp>
          <p:nvSpPr>
            <p:cNvPr id="23" name="object 23"/>
            <p:cNvSpPr/>
            <p:nvPr/>
          </p:nvSpPr>
          <p:spPr>
            <a:xfrm>
              <a:off x="2257945" y="3926306"/>
              <a:ext cx="1052195" cy="243840"/>
            </a:xfrm>
            <a:custGeom>
              <a:avLst/>
              <a:gdLst/>
              <a:ahLst/>
              <a:cxnLst/>
              <a:rect l="l" t="t" r="r" b="b"/>
              <a:pathLst>
                <a:path w="1052195" h="243839">
                  <a:moveTo>
                    <a:pt x="1051572" y="0"/>
                  </a:moveTo>
                  <a:lnTo>
                    <a:pt x="1051572" y="0"/>
                  </a:lnTo>
                  <a:lnTo>
                    <a:pt x="0" y="0"/>
                  </a:lnTo>
                  <a:lnTo>
                    <a:pt x="0" y="243840"/>
                  </a:lnTo>
                  <a:lnTo>
                    <a:pt x="1051572" y="243840"/>
                  </a:lnTo>
                  <a:lnTo>
                    <a:pt x="1051572" y="0"/>
                  </a:lnTo>
                  <a:close/>
                </a:path>
              </a:pathLst>
            </a:custGeom>
            <a:solidFill>
              <a:srgbClr val="D0CECE"/>
            </a:solidFill>
          </p:spPr>
          <p:txBody>
            <a:bodyPr wrap="square" lIns="0" tIns="0" rIns="0" bIns="0" rtlCol="0"/>
            <a:lstStyle/>
            <a:p>
              <a:endParaRPr sz="2700"/>
            </a:p>
          </p:txBody>
        </p:sp>
        <p:sp>
          <p:nvSpPr>
            <p:cNvPr id="24" name="object 24"/>
            <p:cNvSpPr/>
            <p:nvPr/>
          </p:nvSpPr>
          <p:spPr>
            <a:xfrm>
              <a:off x="2251599" y="3919946"/>
              <a:ext cx="1064895" cy="269240"/>
            </a:xfrm>
            <a:custGeom>
              <a:avLst/>
              <a:gdLst/>
              <a:ahLst/>
              <a:cxnLst/>
              <a:rect l="l" t="t" r="r" b="b"/>
              <a:pathLst>
                <a:path w="1064895" h="269239">
                  <a:moveTo>
                    <a:pt x="214630" y="0"/>
                  </a:moveTo>
                  <a:lnTo>
                    <a:pt x="214630" y="269240"/>
                  </a:lnTo>
                </a:path>
                <a:path w="1064895" h="269239">
                  <a:moveTo>
                    <a:pt x="425453" y="0"/>
                  </a:moveTo>
                  <a:lnTo>
                    <a:pt x="425453" y="269240"/>
                  </a:lnTo>
                </a:path>
                <a:path w="1064895" h="269239">
                  <a:moveTo>
                    <a:pt x="636276" y="0"/>
                  </a:moveTo>
                  <a:lnTo>
                    <a:pt x="636276" y="269240"/>
                  </a:lnTo>
                </a:path>
                <a:path w="1064895" h="269239">
                  <a:moveTo>
                    <a:pt x="847099" y="0"/>
                  </a:moveTo>
                  <a:lnTo>
                    <a:pt x="847099" y="269240"/>
                  </a:lnTo>
                </a:path>
                <a:path w="1064895" h="269239">
                  <a:moveTo>
                    <a:pt x="6350" y="0"/>
                  </a:moveTo>
                  <a:lnTo>
                    <a:pt x="6350" y="269240"/>
                  </a:lnTo>
                </a:path>
                <a:path w="1064895" h="269239">
                  <a:moveTo>
                    <a:pt x="1057922" y="0"/>
                  </a:moveTo>
                  <a:lnTo>
                    <a:pt x="1057922" y="269240"/>
                  </a:lnTo>
                </a:path>
                <a:path w="1064895" h="269239">
                  <a:moveTo>
                    <a:pt x="0" y="6350"/>
                  </a:moveTo>
                  <a:lnTo>
                    <a:pt x="1064272" y="635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700"/>
            </a:p>
          </p:txBody>
        </p:sp>
        <p:sp>
          <p:nvSpPr>
            <p:cNvPr id="25" name="object 25"/>
            <p:cNvSpPr/>
            <p:nvPr/>
          </p:nvSpPr>
          <p:spPr>
            <a:xfrm>
              <a:off x="2251599" y="4170136"/>
              <a:ext cx="1064895" cy="0"/>
            </a:xfrm>
            <a:custGeom>
              <a:avLst/>
              <a:gdLst/>
              <a:ahLst/>
              <a:cxnLst/>
              <a:rect l="l" t="t" r="r" b="b"/>
              <a:pathLst>
                <a:path w="1064895">
                  <a:moveTo>
                    <a:pt x="0" y="0"/>
                  </a:moveTo>
                  <a:lnTo>
                    <a:pt x="1064272" y="0"/>
                  </a:lnTo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700"/>
            </a:p>
          </p:txBody>
        </p:sp>
        <p:sp>
          <p:nvSpPr>
            <p:cNvPr id="26" name="object 26"/>
            <p:cNvSpPr/>
            <p:nvPr/>
          </p:nvSpPr>
          <p:spPr>
            <a:xfrm>
              <a:off x="2257945" y="4162081"/>
              <a:ext cx="1052195" cy="243840"/>
            </a:xfrm>
            <a:custGeom>
              <a:avLst/>
              <a:gdLst/>
              <a:ahLst/>
              <a:cxnLst/>
              <a:rect l="l" t="t" r="r" b="b"/>
              <a:pathLst>
                <a:path w="1052195" h="243839">
                  <a:moveTo>
                    <a:pt x="1051572" y="0"/>
                  </a:moveTo>
                  <a:lnTo>
                    <a:pt x="1051572" y="0"/>
                  </a:lnTo>
                  <a:lnTo>
                    <a:pt x="0" y="0"/>
                  </a:lnTo>
                  <a:lnTo>
                    <a:pt x="0" y="243840"/>
                  </a:lnTo>
                  <a:lnTo>
                    <a:pt x="1051572" y="243840"/>
                  </a:lnTo>
                  <a:lnTo>
                    <a:pt x="1051572" y="0"/>
                  </a:lnTo>
                  <a:close/>
                </a:path>
              </a:pathLst>
            </a:custGeom>
            <a:solidFill>
              <a:srgbClr val="D0CECE"/>
            </a:solidFill>
          </p:spPr>
          <p:txBody>
            <a:bodyPr wrap="square" lIns="0" tIns="0" rIns="0" bIns="0" rtlCol="0"/>
            <a:lstStyle/>
            <a:p>
              <a:endParaRPr sz="2700"/>
            </a:p>
          </p:txBody>
        </p:sp>
        <p:sp>
          <p:nvSpPr>
            <p:cNvPr id="27" name="object 27"/>
            <p:cNvSpPr/>
            <p:nvPr/>
          </p:nvSpPr>
          <p:spPr>
            <a:xfrm>
              <a:off x="2251599" y="4155723"/>
              <a:ext cx="1064895" cy="269240"/>
            </a:xfrm>
            <a:custGeom>
              <a:avLst/>
              <a:gdLst/>
              <a:ahLst/>
              <a:cxnLst/>
              <a:rect l="l" t="t" r="r" b="b"/>
              <a:pathLst>
                <a:path w="1064895" h="269239">
                  <a:moveTo>
                    <a:pt x="214630" y="0"/>
                  </a:moveTo>
                  <a:lnTo>
                    <a:pt x="214630" y="269240"/>
                  </a:lnTo>
                </a:path>
                <a:path w="1064895" h="269239">
                  <a:moveTo>
                    <a:pt x="425453" y="0"/>
                  </a:moveTo>
                  <a:lnTo>
                    <a:pt x="425453" y="269240"/>
                  </a:lnTo>
                </a:path>
                <a:path w="1064895" h="269239">
                  <a:moveTo>
                    <a:pt x="636276" y="0"/>
                  </a:moveTo>
                  <a:lnTo>
                    <a:pt x="636276" y="269240"/>
                  </a:lnTo>
                </a:path>
                <a:path w="1064895" h="269239">
                  <a:moveTo>
                    <a:pt x="847099" y="0"/>
                  </a:moveTo>
                  <a:lnTo>
                    <a:pt x="847099" y="269240"/>
                  </a:lnTo>
                </a:path>
                <a:path w="1064895" h="269239">
                  <a:moveTo>
                    <a:pt x="6350" y="0"/>
                  </a:moveTo>
                  <a:lnTo>
                    <a:pt x="6350" y="269240"/>
                  </a:lnTo>
                </a:path>
                <a:path w="1064895" h="269239">
                  <a:moveTo>
                    <a:pt x="1057922" y="0"/>
                  </a:moveTo>
                  <a:lnTo>
                    <a:pt x="1057922" y="269240"/>
                  </a:lnTo>
                </a:path>
                <a:path w="1064895" h="269239">
                  <a:moveTo>
                    <a:pt x="0" y="6350"/>
                  </a:moveTo>
                  <a:lnTo>
                    <a:pt x="1064272" y="635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700"/>
            </a:p>
          </p:txBody>
        </p:sp>
        <p:sp>
          <p:nvSpPr>
            <p:cNvPr id="28" name="object 28"/>
            <p:cNvSpPr/>
            <p:nvPr/>
          </p:nvSpPr>
          <p:spPr>
            <a:xfrm>
              <a:off x="2251599" y="4405913"/>
              <a:ext cx="1064895" cy="0"/>
            </a:xfrm>
            <a:custGeom>
              <a:avLst/>
              <a:gdLst/>
              <a:ahLst/>
              <a:cxnLst/>
              <a:rect l="l" t="t" r="r" b="b"/>
              <a:pathLst>
                <a:path w="1064895">
                  <a:moveTo>
                    <a:pt x="0" y="0"/>
                  </a:moveTo>
                  <a:lnTo>
                    <a:pt x="1064272" y="0"/>
                  </a:lnTo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700"/>
            </a:p>
          </p:txBody>
        </p:sp>
        <p:pic>
          <p:nvPicPr>
            <p:cNvPr id="29" name="object 2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94127" y="2134123"/>
              <a:ext cx="1222498" cy="504812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1866506" y="1553291"/>
              <a:ext cx="713105" cy="4276090"/>
            </a:xfrm>
            <a:custGeom>
              <a:avLst/>
              <a:gdLst/>
              <a:ahLst/>
              <a:cxnLst/>
              <a:rect l="l" t="t" r="r" b="b"/>
              <a:pathLst>
                <a:path w="713105" h="4276090">
                  <a:moveTo>
                    <a:pt x="712591" y="4275476"/>
                  </a:moveTo>
                  <a:lnTo>
                    <a:pt x="663803" y="4273832"/>
                  </a:lnTo>
                  <a:lnTo>
                    <a:pt x="615896" y="4268970"/>
                  </a:lnTo>
                  <a:lnTo>
                    <a:pt x="568979" y="4260998"/>
                  </a:lnTo>
                  <a:lnTo>
                    <a:pt x="523156" y="4250021"/>
                  </a:lnTo>
                  <a:lnTo>
                    <a:pt x="478534" y="4236145"/>
                  </a:lnTo>
                  <a:lnTo>
                    <a:pt x="435218" y="4219477"/>
                  </a:lnTo>
                  <a:lnTo>
                    <a:pt x="393316" y="4200121"/>
                  </a:lnTo>
                  <a:lnTo>
                    <a:pt x="352932" y="4178186"/>
                  </a:lnTo>
                  <a:lnTo>
                    <a:pt x="314174" y="4153776"/>
                  </a:lnTo>
                  <a:lnTo>
                    <a:pt x="277148" y="4126998"/>
                  </a:lnTo>
                  <a:lnTo>
                    <a:pt x="241958" y="4097958"/>
                  </a:lnTo>
                  <a:lnTo>
                    <a:pt x="208713" y="4066762"/>
                  </a:lnTo>
                  <a:lnTo>
                    <a:pt x="177517" y="4033517"/>
                  </a:lnTo>
                  <a:lnTo>
                    <a:pt x="148477" y="3998328"/>
                  </a:lnTo>
                  <a:lnTo>
                    <a:pt x="121699" y="3961301"/>
                  </a:lnTo>
                  <a:lnTo>
                    <a:pt x="97289" y="3922543"/>
                  </a:lnTo>
                  <a:lnTo>
                    <a:pt x="75354" y="3882159"/>
                  </a:lnTo>
                  <a:lnTo>
                    <a:pt x="55998" y="3840257"/>
                  </a:lnTo>
                  <a:lnTo>
                    <a:pt x="39330" y="3796942"/>
                  </a:lnTo>
                  <a:lnTo>
                    <a:pt x="25454" y="3752319"/>
                  </a:lnTo>
                  <a:lnTo>
                    <a:pt x="14477" y="3706496"/>
                  </a:lnTo>
                  <a:lnTo>
                    <a:pt x="6505" y="3659579"/>
                  </a:lnTo>
                  <a:lnTo>
                    <a:pt x="1643" y="3611673"/>
                  </a:lnTo>
                  <a:lnTo>
                    <a:pt x="0" y="3562885"/>
                  </a:lnTo>
                  <a:lnTo>
                    <a:pt x="0" y="712591"/>
                  </a:lnTo>
                  <a:lnTo>
                    <a:pt x="1643" y="663803"/>
                  </a:lnTo>
                  <a:lnTo>
                    <a:pt x="6505" y="615897"/>
                  </a:lnTo>
                  <a:lnTo>
                    <a:pt x="14477" y="568979"/>
                  </a:lnTo>
                  <a:lnTo>
                    <a:pt x="25454" y="523156"/>
                  </a:lnTo>
                  <a:lnTo>
                    <a:pt x="39330" y="478534"/>
                  </a:lnTo>
                  <a:lnTo>
                    <a:pt x="55998" y="435218"/>
                  </a:lnTo>
                  <a:lnTo>
                    <a:pt x="75354" y="393316"/>
                  </a:lnTo>
                  <a:lnTo>
                    <a:pt x="97289" y="352932"/>
                  </a:lnTo>
                  <a:lnTo>
                    <a:pt x="121699" y="314174"/>
                  </a:lnTo>
                  <a:lnTo>
                    <a:pt x="148477" y="277148"/>
                  </a:lnTo>
                  <a:lnTo>
                    <a:pt x="177517" y="241958"/>
                  </a:lnTo>
                  <a:lnTo>
                    <a:pt x="208713" y="208713"/>
                  </a:lnTo>
                  <a:lnTo>
                    <a:pt x="241958" y="177517"/>
                  </a:lnTo>
                  <a:lnTo>
                    <a:pt x="277148" y="148477"/>
                  </a:lnTo>
                  <a:lnTo>
                    <a:pt x="314174" y="121699"/>
                  </a:lnTo>
                  <a:lnTo>
                    <a:pt x="352932" y="97289"/>
                  </a:lnTo>
                  <a:lnTo>
                    <a:pt x="393316" y="75354"/>
                  </a:lnTo>
                  <a:lnTo>
                    <a:pt x="435218" y="55998"/>
                  </a:lnTo>
                  <a:lnTo>
                    <a:pt x="478534" y="39330"/>
                  </a:lnTo>
                  <a:lnTo>
                    <a:pt x="523156" y="25454"/>
                  </a:lnTo>
                  <a:lnTo>
                    <a:pt x="568979" y="14477"/>
                  </a:lnTo>
                  <a:lnTo>
                    <a:pt x="615896" y="6505"/>
                  </a:lnTo>
                  <a:lnTo>
                    <a:pt x="663803" y="1643"/>
                  </a:lnTo>
                  <a:lnTo>
                    <a:pt x="712591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700"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1424408" y="9138667"/>
            <a:ext cx="3033713" cy="43473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sz="2700" dirty="0">
                <a:latin typeface="Calibri"/>
                <a:cs typeface="Calibri"/>
              </a:rPr>
              <a:t>Final</a:t>
            </a:r>
            <a:r>
              <a:rPr sz="2700" spc="-60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Decoder</a:t>
            </a:r>
            <a:r>
              <a:rPr sz="2700" spc="-60" dirty="0">
                <a:latin typeface="Calibri"/>
                <a:cs typeface="Calibri"/>
              </a:rPr>
              <a:t> </a:t>
            </a:r>
            <a:r>
              <a:rPr sz="2700" spc="-15" dirty="0">
                <a:latin typeface="Calibri"/>
                <a:cs typeface="Calibri"/>
              </a:rPr>
              <a:t>Output</a:t>
            </a:r>
            <a:endParaRPr sz="2700">
              <a:latin typeface="Calibri"/>
              <a:cs typeface="Calibri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7000904" y="1958360"/>
            <a:ext cx="2190750" cy="6588443"/>
            <a:chOff x="4667269" y="1305573"/>
            <a:chExt cx="1460500" cy="4392295"/>
          </a:xfrm>
        </p:grpSpPr>
        <p:pic>
          <p:nvPicPr>
            <p:cNvPr id="33" name="object 3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667269" y="1305573"/>
              <a:ext cx="1215230" cy="490120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5037798" y="2813138"/>
              <a:ext cx="1052195" cy="243840"/>
            </a:xfrm>
            <a:custGeom>
              <a:avLst/>
              <a:gdLst/>
              <a:ahLst/>
              <a:cxnLst/>
              <a:rect l="l" t="t" r="r" b="b"/>
              <a:pathLst>
                <a:path w="1052195" h="243839">
                  <a:moveTo>
                    <a:pt x="1051572" y="0"/>
                  </a:moveTo>
                  <a:lnTo>
                    <a:pt x="1051572" y="0"/>
                  </a:lnTo>
                  <a:lnTo>
                    <a:pt x="0" y="0"/>
                  </a:lnTo>
                  <a:lnTo>
                    <a:pt x="0" y="243840"/>
                  </a:lnTo>
                  <a:lnTo>
                    <a:pt x="1051572" y="243840"/>
                  </a:lnTo>
                  <a:lnTo>
                    <a:pt x="1051572" y="0"/>
                  </a:lnTo>
                  <a:close/>
                </a:path>
              </a:pathLst>
            </a:custGeom>
            <a:solidFill>
              <a:srgbClr val="A9D18E"/>
            </a:solidFill>
          </p:spPr>
          <p:txBody>
            <a:bodyPr wrap="square" lIns="0" tIns="0" rIns="0" bIns="0" rtlCol="0"/>
            <a:lstStyle/>
            <a:p>
              <a:endParaRPr sz="2700"/>
            </a:p>
          </p:txBody>
        </p:sp>
        <p:sp>
          <p:nvSpPr>
            <p:cNvPr id="35" name="object 35"/>
            <p:cNvSpPr/>
            <p:nvPr/>
          </p:nvSpPr>
          <p:spPr>
            <a:xfrm>
              <a:off x="5031450" y="2806778"/>
              <a:ext cx="1064895" cy="269240"/>
            </a:xfrm>
            <a:custGeom>
              <a:avLst/>
              <a:gdLst/>
              <a:ahLst/>
              <a:cxnLst/>
              <a:rect l="l" t="t" r="r" b="b"/>
              <a:pathLst>
                <a:path w="1064895" h="269239">
                  <a:moveTo>
                    <a:pt x="214630" y="0"/>
                  </a:moveTo>
                  <a:lnTo>
                    <a:pt x="214630" y="269240"/>
                  </a:lnTo>
                </a:path>
                <a:path w="1064895" h="269239">
                  <a:moveTo>
                    <a:pt x="425453" y="0"/>
                  </a:moveTo>
                  <a:lnTo>
                    <a:pt x="425453" y="269240"/>
                  </a:lnTo>
                </a:path>
                <a:path w="1064895" h="269239">
                  <a:moveTo>
                    <a:pt x="636276" y="0"/>
                  </a:moveTo>
                  <a:lnTo>
                    <a:pt x="636276" y="269240"/>
                  </a:lnTo>
                </a:path>
                <a:path w="1064895" h="269239">
                  <a:moveTo>
                    <a:pt x="847099" y="0"/>
                  </a:moveTo>
                  <a:lnTo>
                    <a:pt x="847099" y="269240"/>
                  </a:lnTo>
                </a:path>
                <a:path w="1064895" h="269239">
                  <a:moveTo>
                    <a:pt x="6350" y="0"/>
                  </a:moveTo>
                  <a:lnTo>
                    <a:pt x="6350" y="269240"/>
                  </a:lnTo>
                </a:path>
                <a:path w="1064895" h="269239">
                  <a:moveTo>
                    <a:pt x="1057922" y="0"/>
                  </a:moveTo>
                  <a:lnTo>
                    <a:pt x="1057922" y="269240"/>
                  </a:lnTo>
                </a:path>
                <a:path w="1064895" h="269239">
                  <a:moveTo>
                    <a:pt x="0" y="6350"/>
                  </a:moveTo>
                  <a:lnTo>
                    <a:pt x="1064272" y="635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700"/>
            </a:p>
          </p:txBody>
        </p:sp>
        <p:sp>
          <p:nvSpPr>
            <p:cNvPr id="36" name="object 36"/>
            <p:cNvSpPr/>
            <p:nvPr/>
          </p:nvSpPr>
          <p:spPr>
            <a:xfrm>
              <a:off x="5031450" y="3056968"/>
              <a:ext cx="1064895" cy="0"/>
            </a:xfrm>
            <a:custGeom>
              <a:avLst/>
              <a:gdLst/>
              <a:ahLst/>
              <a:cxnLst/>
              <a:rect l="l" t="t" r="r" b="b"/>
              <a:pathLst>
                <a:path w="1064895">
                  <a:moveTo>
                    <a:pt x="0" y="0"/>
                  </a:moveTo>
                  <a:lnTo>
                    <a:pt x="1064272" y="0"/>
                  </a:lnTo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700"/>
            </a:p>
          </p:txBody>
        </p:sp>
        <p:sp>
          <p:nvSpPr>
            <p:cNvPr id="37" name="object 37"/>
            <p:cNvSpPr/>
            <p:nvPr/>
          </p:nvSpPr>
          <p:spPr>
            <a:xfrm>
              <a:off x="5037798" y="2569298"/>
              <a:ext cx="1052195" cy="243840"/>
            </a:xfrm>
            <a:custGeom>
              <a:avLst/>
              <a:gdLst/>
              <a:ahLst/>
              <a:cxnLst/>
              <a:rect l="l" t="t" r="r" b="b"/>
              <a:pathLst>
                <a:path w="1052195" h="243839">
                  <a:moveTo>
                    <a:pt x="1051572" y="0"/>
                  </a:moveTo>
                  <a:lnTo>
                    <a:pt x="1051572" y="0"/>
                  </a:lnTo>
                  <a:lnTo>
                    <a:pt x="0" y="0"/>
                  </a:lnTo>
                  <a:lnTo>
                    <a:pt x="0" y="243840"/>
                  </a:lnTo>
                  <a:lnTo>
                    <a:pt x="1051572" y="243840"/>
                  </a:lnTo>
                  <a:lnTo>
                    <a:pt x="1051572" y="0"/>
                  </a:lnTo>
                  <a:close/>
                </a:path>
              </a:pathLst>
            </a:custGeom>
            <a:solidFill>
              <a:srgbClr val="A9D18E"/>
            </a:solidFill>
          </p:spPr>
          <p:txBody>
            <a:bodyPr wrap="square" lIns="0" tIns="0" rIns="0" bIns="0" rtlCol="0"/>
            <a:lstStyle/>
            <a:p>
              <a:endParaRPr sz="2700"/>
            </a:p>
          </p:txBody>
        </p:sp>
        <p:sp>
          <p:nvSpPr>
            <p:cNvPr id="38" name="object 38"/>
            <p:cNvSpPr/>
            <p:nvPr/>
          </p:nvSpPr>
          <p:spPr>
            <a:xfrm>
              <a:off x="5031450" y="2562938"/>
              <a:ext cx="1064895" cy="269240"/>
            </a:xfrm>
            <a:custGeom>
              <a:avLst/>
              <a:gdLst/>
              <a:ahLst/>
              <a:cxnLst/>
              <a:rect l="l" t="t" r="r" b="b"/>
              <a:pathLst>
                <a:path w="1064895" h="269239">
                  <a:moveTo>
                    <a:pt x="214630" y="0"/>
                  </a:moveTo>
                  <a:lnTo>
                    <a:pt x="214630" y="269240"/>
                  </a:lnTo>
                </a:path>
                <a:path w="1064895" h="269239">
                  <a:moveTo>
                    <a:pt x="425453" y="0"/>
                  </a:moveTo>
                  <a:lnTo>
                    <a:pt x="425453" y="269240"/>
                  </a:lnTo>
                </a:path>
                <a:path w="1064895" h="269239">
                  <a:moveTo>
                    <a:pt x="636276" y="0"/>
                  </a:moveTo>
                  <a:lnTo>
                    <a:pt x="636276" y="269240"/>
                  </a:lnTo>
                </a:path>
                <a:path w="1064895" h="269239">
                  <a:moveTo>
                    <a:pt x="847099" y="0"/>
                  </a:moveTo>
                  <a:lnTo>
                    <a:pt x="847099" y="269240"/>
                  </a:lnTo>
                </a:path>
                <a:path w="1064895" h="269239">
                  <a:moveTo>
                    <a:pt x="6350" y="0"/>
                  </a:moveTo>
                  <a:lnTo>
                    <a:pt x="6350" y="269240"/>
                  </a:lnTo>
                </a:path>
                <a:path w="1064895" h="269239">
                  <a:moveTo>
                    <a:pt x="1057922" y="0"/>
                  </a:moveTo>
                  <a:lnTo>
                    <a:pt x="1057922" y="269240"/>
                  </a:lnTo>
                </a:path>
                <a:path w="1064895" h="269239">
                  <a:moveTo>
                    <a:pt x="0" y="6350"/>
                  </a:moveTo>
                  <a:lnTo>
                    <a:pt x="1064272" y="635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700"/>
            </a:p>
          </p:txBody>
        </p:sp>
        <p:sp>
          <p:nvSpPr>
            <p:cNvPr id="39" name="object 39"/>
            <p:cNvSpPr/>
            <p:nvPr/>
          </p:nvSpPr>
          <p:spPr>
            <a:xfrm>
              <a:off x="5031450" y="2813128"/>
              <a:ext cx="1064895" cy="0"/>
            </a:xfrm>
            <a:custGeom>
              <a:avLst/>
              <a:gdLst/>
              <a:ahLst/>
              <a:cxnLst/>
              <a:rect l="l" t="t" r="r" b="b"/>
              <a:pathLst>
                <a:path w="1064895">
                  <a:moveTo>
                    <a:pt x="0" y="0"/>
                  </a:moveTo>
                  <a:lnTo>
                    <a:pt x="1064272" y="0"/>
                  </a:lnTo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700"/>
            </a:p>
          </p:txBody>
        </p:sp>
        <p:sp>
          <p:nvSpPr>
            <p:cNvPr id="40" name="object 40"/>
            <p:cNvSpPr/>
            <p:nvPr/>
          </p:nvSpPr>
          <p:spPr>
            <a:xfrm>
              <a:off x="5037798" y="2325458"/>
              <a:ext cx="1052195" cy="243840"/>
            </a:xfrm>
            <a:custGeom>
              <a:avLst/>
              <a:gdLst/>
              <a:ahLst/>
              <a:cxnLst/>
              <a:rect l="l" t="t" r="r" b="b"/>
              <a:pathLst>
                <a:path w="1052195" h="243839">
                  <a:moveTo>
                    <a:pt x="1051572" y="0"/>
                  </a:moveTo>
                  <a:lnTo>
                    <a:pt x="1051572" y="0"/>
                  </a:lnTo>
                  <a:lnTo>
                    <a:pt x="0" y="0"/>
                  </a:lnTo>
                  <a:lnTo>
                    <a:pt x="0" y="243840"/>
                  </a:lnTo>
                  <a:lnTo>
                    <a:pt x="1051572" y="243840"/>
                  </a:lnTo>
                  <a:lnTo>
                    <a:pt x="1051572" y="0"/>
                  </a:lnTo>
                  <a:close/>
                </a:path>
              </a:pathLst>
            </a:custGeom>
            <a:solidFill>
              <a:srgbClr val="A9D18E"/>
            </a:solidFill>
          </p:spPr>
          <p:txBody>
            <a:bodyPr wrap="square" lIns="0" tIns="0" rIns="0" bIns="0" rtlCol="0"/>
            <a:lstStyle/>
            <a:p>
              <a:endParaRPr sz="2700"/>
            </a:p>
          </p:txBody>
        </p:sp>
        <p:sp>
          <p:nvSpPr>
            <p:cNvPr id="41" name="object 41"/>
            <p:cNvSpPr/>
            <p:nvPr/>
          </p:nvSpPr>
          <p:spPr>
            <a:xfrm>
              <a:off x="5031450" y="2319098"/>
              <a:ext cx="1064895" cy="269240"/>
            </a:xfrm>
            <a:custGeom>
              <a:avLst/>
              <a:gdLst/>
              <a:ahLst/>
              <a:cxnLst/>
              <a:rect l="l" t="t" r="r" b="b"/>
              <a:pathLst>
                <a:path w="1064895" h="269239">
                  <a:moveTo>
                    <a:pt x="214630" y="0"/>
                  </a:moveTo>
                  <a:lnTo>
                    <a:pt x="214630" y="269240"/>
                  </a:lnTo>
                </a:path>
                <a:path w="1064895" h="269239">
                  <a:moveTo>
                    <a:pt x="425453" y="0"/>
                  </a:moveTo>
                  <a:lnTo>
                    <a:pt x="425453" y="269240"/>
                  </a:lnTo>
                </a:path>
                <a:path w="1064895" h="269239">
                  <a:moveTo>
                    <a:pt x="636276" y="0"/>
                  </a:moveTo>
                  <a:lnTo>
                    <a:pt x="636276" y="269240"/>
                  </a:lnTo>
                </a:path>
                <a:path w="1064895" h="269239">
                  <a:moveTo>
                    <a:pt x="847099" y="0"/>
                  </a:moveTo>
                  <a:lnTo>
                    <a:pt x="847099" y="269240"/>
                  </a:lnTo>
                </a:path>
                <a:path w="1064895" h="269239">
                  <a:moveTo>
                    <a:pt x="6350" y="0"/>
                  </a:moveTo>
                  <a:lnTo>
                    <a:pt x="6350" y="269240"/>
                  </a:lnTo>
                </a:path>
                <a:path w="1064895" h="269239">
                  <a:moveTo>
                    <a:pt x="1057922" y="0"/>
                  </a:moveTo>
                  <a:lnTo>
                    <a:pt x="1057922" y="269240"/>
                  </a:lnTo>
                </a:path>
                <a:path w="1064895" h="269239">
                  <a:moveTo>
                    <a:pt x="0" y="6350"/>
                  </a:moveTo>
                  <a:lnTo>
                    <a:pt x="1064272" y="635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700"/>
            </a:p>
          </p:txBody>
        </p:sp>
        <p:sp>
          <p:nvSpPr>
            <p:cNvPr id="42" name="object 42"/>
            <p:cNvSpPr/>
            <p:nvPr/>
          </p:nvSpPr>
          <p:spPr>
            <a:xfrm>
              <a:off x="5031450" y="2569288"/>
              <a:ext cx="1064895" cy="0"/>
            </a:xfrm>
            <a:custGeom>
              <a:avLst/>
              <a:gdLst/>
              <a:ahLst/>
              <a:cxnLst/>
              <a:rect l="l" t="t" r="r" b="b"/>
              <a:pathLst>
                <a:path w="1064895">
                  <a:moveTo>
                    <a:pt x="0" y="0"/>
                  </a:moveTo>
                  <a:lnTo>
                    <a:pt x="1064272" y="0"/>
                  </a:lnTo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700"/>
            </a:p>
          </p:txBody>
        </p:sp>
        <p:sp>
          <p:nvSpPr>
            <p:cNvPr id="43" name="object 43"/>
            <p:cNvSpPr/>
            <p:nvPr/>
          </p:nvSpPr>
          <p:spPr>
            <a:xfrm>
              <a:off x="5037798" y="2081618"/>
              <a:ext cx="1052195" cy="243840"/>
            </a:xfrm>
            <a:custGeom>
              <a:avLst/>
              <a:gdLst/>
              <a:ahLst/>
              <a:cxnLst/>
              <a:rect l="l" t="t" r="r" b="b"/>
              <a:pathLst>
                <a:path w="1052195" h="243839">
                  <a:moveTo>
                    <a:pt x="1051572" y="0"/>
                  </a:moveTo>
                  <a:lnTo>
                    <a:pt x="1051572" y="0"/>
                  </a:lnTo>
                  <a:lnTo>
                    <a:pt x="0" y="0"/>
                  </a:lnTo>
                  <a:lnTo>
                    <a:pt x="0" y="243840"/>
                  </a:lnTo>
                  <a:lnTo>
                    <a:pt x="1051572" y="243840"/>
                  </a:lnTo>
                  <a:lnTo>
                    <a:pt x="1051572" y="0"/>
                  </a:lnTo>
                  <a:close/>
                </a:path>
              </a:pathLst>
            </a:custGeom>
            <a:solidFill>
              <a:srgbClr val="A9D18E"/>
            </a:solidFill>
          </p:spPr>
          <p:txBody>
            <a:bodyPr wrap="square" lIns="0" tIns="0" rIns="0" bIns="0" rtlCol="0"/>
            <a:lstStyle/>
            <a:p>
              <a:endParaRPr sz="2700"/>
            </a:p>
          </p:txBody>
        </p:sp>
        <p:sp>
          <p:nvSpPr>
            <p:cNvPr id="44" name="object 44"/>
            <p:cNvSpPr/>
            <p:nvPr/>
          </p:nvSpPr>
          <p:spPr>
            <a:xfrm>
              <a:off x="5031450" y="2075258"/>
              <a:ext cx="1064895" cy="269240"/>
            </a:xfrm>
            <a:custGeom>
              <a:avLst/>
              <a:gdLst/>
              <a:ahLst/>
              <a:cxnLst/>
              <a:rect l="l" t="t" r="r" b="b"/>
              <a:pathLst>
                <a:path w="1064895" h="269239">
                  <a:moveTo>
                    <a:pt x="214630" y="0"/>
                  </a:moveTo>
                  <a:lnTo>
                    <a:pt x="214630" y="269240"/>
                  </a:lnTo>
                </a:path>
                <a:path w="1064895" h="269239">
                  <a:moveTo>
                    <a:pt x="425453" y="0"/>
                  </a:moveTo>
                  <a:lnTo>
                    <a:pt x="425453" y="269240"/>
                  </a:lnTo>
                </a:path>
                <a:path w="1064895" h="269239">
                  <a:moveTo>
                    <a:pt x="636276" y="0"/>
                  </a:moveTo>
                  <a:lnTo>
                    <a:pt x="636276" y="269240"/>
                  </a:lnTo>
                </a:path>
                <a:path w="1064895" h="269239">
                  <a:moveTo>
                    <a:pt x="847099" y="0"/>
                  </a:moveTo>
                  <a:lnTo>
                    <a:pt x="847099" y="269240"/>
                  </a:lnTo>
                </a:path>
                <a:path w="1064895" h="269239">
                  <a:moveTo>
                    <a:pt x="6350" y="0"/>
                  </a:moveTo>
                  <a:lnTo>
                    <a:pt x="6350" y="269240"/>
                  </a:lnTo>
                </a:path>
                <a:path w="1064895" h="269239">
                  <a:moveTo>
                    <a:pt x="1057922" y="0"/>
                  </a:moveTo>
                  <a:lnTo>
                    <a:pt x="1057922" y="269240"/>
                  </a:lnTo>
                </a:path>
                <a:path w="1064895" h="269239">
                  <a:moveTo>
                    <a:pt x="0" y="6350"/>
                  </a:moveTo>
                  <a:lnTo>
                    <a:pt x="1064272" y="635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700"/>
            </a:p>
          </p:txBody>
        </p:sp>
        <p:sp>
          <p:nvSpPr>
            <p:cNvPr id="45" name="object 45"/>
            <p:cNvSpPr/>
            <p:nvPr/>
          </p:nvSpPr>
          <p:spPr>
            <a:xfrm>
              <a:off x="5031450" y="2325448"/>
              <a:ext cx="1064895" cy="0"/>
            </a:xfrm>
            <a:custGeom>
              <a:avLst/>
              <a:gdLst/>
              <a:ahLst/>
              <a:cxnLst/>
              <a:rect l="l" t="t" r="r" b="b"/>
              <a:pathLst>
                <a:path w="1064895">
                  <a:moveTo>
                    <a:pt x="0" y="0"/>
                  </a:moveTo>
                  <a:lnTo>
                    <a:pt x="1064272" y="0"/>
                  </a:lnTo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700"/>
            </a:p>
          </p:txBody>
        </p:sp>
        <p:sp>
          <p:nvSpPr>
            <p:cNvPr id="46" name="object 46"/>
            <p:cNvSpPr/>
            <p:nvPr/>
          </p:nvSpPr>
          <p:spPr>
            <a:xfrm>
              <a:off x="5037798" y="1823021"/>
              <a:ext cx="1052195" cy="243840"/>
            </a:xfrm>
            <a:custGeom>
              <a:avLst/>
              <a:gdLst/>
              <a:ahLst/>
              <a:cxnLst/>
              <a:rect l="l" t="t" r="r" b="b"/>
              <a:pathLst>
                <a:path w="1052195" h="243839">
                  <a:moveTo>
                    <a:pt x="1051572" y="0"/>
                  </a:moveTo>
                  <a:lnTo>
                    <a:pt x="1051572" y="0"/>
                  </a:lnTo>
                  <a:lnTo>
                    <a:pt x="0" y="0"/>
                  </a:lnTo>
                  <a:lnTo>
                    <a:pt x="0" y="243840"/>
                  </a:lnTo>
                  <a:lnTo>
                    <a:pt x="1051572" y="243840"/>
                  </a:lnTo>
                  <a:lnTo>
                    <a:pt x="1051572" y="0"/>
                  </a:lnTo>
                  <a:close/>
                </a:path>
              </a:pathLst>
            </a:custGeom>
            <a:solidFill>
              <a:srgbClr val="A9D18E"/>
            </a:solidFill>
          </p:spPr>
          <p:txBody>
            <a:bodyPr wrap="square" lIns="0" tIns="0" rIns="0" bIns="0" rtlCol="0"/>
            <a:lstStyle/>
            <a:p>
              <a:endParaRPr sz="2700"/>
            </a:p>
          </p:txBody>
        </p:sp>
        <p:sp>
          <p:nvSpPr>
            <p:cNvPr id="47" name="object 47"/>
            <p:cNvSpPr/>
            <p:nvPr/>
          </p:nvSpPr>
          <p:spPr>
            <a:xfrm>
              <a:off x="5031450" y="1816665"/>
              <a:ext cx="1064895" cy="269240"/>
            </a:xfrm>
            <a:custGeom>
              <a:avLst/>
              <a:gdLst/>
              <a:ahLst/>
              <a:cxnLst/>
              <a:rect l="l" t="t" r="r" b="b"/>
              <a:pathLst>
                <a:path w="1064895" h="269239">
                  <a:moveTo>
                    <a:pt x="214630" y="0"/>
                  </a:moveTo>
                  <a:lnTo>
                    <a:pt x="214630" y="269240"/>
                  </a:lnTo>
                </a:path>
                <a:path w="1064895" h="269239">
                  <a:moveTo>
                    <a:pt x="425453" y="0"/>
                  </a:moveTo>
                  <a:lnTo>
                    <a:pt x="425453" y="269240"/>
                  </a:lnTo>
                </a:path>
                <a:path w="1064895" h="269239">
                  <a:moveTo>
                    <a:pt x="636276" y="0"/>
                  </a:moveTo>
                  <a:lnTo>
                    <a:pt x="636276" y="269240"/>
                  </a:lnTo>
                </a:path>
                <a:path w="1064895" h="269239">
                  <a:moveTo>
                    <a:pt x="847099" y="0"/>
                  </a:moveTo>
                  <a:lnTo>
                    <a:pt x="847099" y="269240"/>
                  </a:lnTo>
                </a:path>
                <a:path w="1064895" h="269239">
                  <a:moveTo>
                    <a:pt x="6350" y="0"/>
                  </a:moveTo>
                  <a:lnTo>
                    <a:pt x="6350" y="269240"/>
                  </a:lnTo>
                </a:path>
                <a:path w="1064895" h="269239">
                  <a:moveTo>
                    <a:pt x="1057922" y="0"/>
                  </a:moveTo>
                  <a:lnTo>
                    <a:pt x="1057922" y="269240"/>
                  </a:lnTo>
                </a:path>
                <a:path w="1064895" h="269239">
                  <a:moveTo>
                    <a:pt x="0" y="6350"/>
                  </a:moveTo>
                  <a:lnTo>
                    <a:pt x="1064272" y="635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700"/>
            </a:p>
          </p:txBody>
        </p:sp>
        <p:sp>
          <p:nvSpPr>
            <p:cNvPr id="48" name="object 48"/>
            <p:cNvSpPr/>
            <p:nvPr/>
          </p:nvSpPr>
          <p:spPr>
            <a:xfrm>
              <a:off x="5031450" y="2066855"/>
              <a:ext cx="1064895" cy="0"/>
            </a:xfrm>
            <a:custGeom>
              <a:avLst/>
              <a:gdLst/>
              <a:ahLst/>
              <a:cxnLst/>
              <a:rect l="l" t="t" r="r" b="b"/>
              <a:pathLst>
                <a:path w="1064895">
                  <a:moveTo>
                    <a:pt x="0" y="0"/>
                  </a:moveTo>
                  <a:lnTo>
                    <a:pt x="1064272" y="0"/>
                  </a:lnTo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700"/>
            </a:p>
          </p:txBody>
        </p:sp>
        <p:sp>
          <p:nvSpPr>
            <p:cNvPr id="49" name="object 49"/>
            <p:cNvSpPr/>
            <p:nvPr/>
          </p:nvSpPr>
          <p:spPr>
            <a:xfrm>
              <a:off x="5037798" y="3056978"/>
              <a:ext cx="1052195" cy="243840"/>
            </a:xfrm>
            <a:custGeom>
              <a:avLst/>
              <a:gdLst/>
              <a:ahLst/>
              <a:cxnLst/>
              <a:rect l="l" t="t" r="r" b="b"/>
              <a:pathLst>
                <a:path w="1052195" h="243839">
                  <a:moveTo>
                    <a:pt x="1051572" y="0"/>
                  </a:moveTo>
                  <a:lnTo>
                    <a:pt x="1051572" y="0"/>
                  </a:lnTo>
                  <a:lnTo>
                    <a:pt x="0" y="0"/>
                  </a:lnTo>
                  <a:lnTo>
                    <a:pt x="0" y="243840"/>
                  </a:lnTo>
                  <a:lnTo>
                    <a:pt x="1051572" y="243840"/>
                  </a:lnTo>
                  <a:lnTo>
                    <a:pt x="1051572" y="0"/>
                  </a:lnTo>
                  <a:close/>
                </a:path>
              </a:pathLst>
            </a:custGeom>
            <a:solidFill>
              <a:srgbClr val="A9D18E"/>
            </a:solidFill>
          </p:spPr>
          <p:txBody>
            <a:bodyPr wrap="square" lIns="0" tIns="0" rIns="0" bIns="0" rtlCol="0"/>
            <a:lstStyle/>
            <a:p>
              <a:endParaRPr sz="2700"/>
            </a:p>
          </p:txBody>
        </p:sp>
        <p:sp>
          <p:nvSpPr>
            <p:cNvPr id="50" name="object 50"/>
            <p:cNvSpPr/>
            <p:nvPr/>
          </p:nvSpPr>
          <p:spPr>
            <a:xfrm>
              <a:off x="5031450" y="3050618"/>
              <a:ext cx="1064895" cy="269240"/>
            </a:xfrm>
            <a:custGeom>
              <a:avLst/>
              <a:gdLst/>
              <a:ahLst/>
              <a:cxnLst/>
              <a:rect l="l" t="t" r="r" b="b"/>
              <a:pathLst>
                <a:path w="1064895" h="269239">
                  <a:moveTo>
                    <a:pt x="214630" y="0"/>
                  </a:moveTo>
                  <a:lnTo>
                    <a:pt x="214630" y="269240"/>
                  </a:lnTo>
                </a:path>
                <a:path w="1064895" h="269239">
                  <a:moveTo>
                    <a:pt x="425453" y="0"/>
                  </a:moveTo>
                  <a:lnTo>
                    <a:pt x="425453" y="269240"/>
                  </a:lnTo>
                </a:path>
                <a:path w="1064895" h="269239">
                  <a:moveTo>
                    <a:pt x="636276" y="0"/>
                  </a:moveTo>
                  <a:lnTo>
                    <a:pt x="636276" y="269240"/>
                  </a:lnTo>
                </a:path>
                <a:path w="1064895" h="269239">
                  <a:moveTo>
                    <a:pt x="847099" y="0"/>
                  </a:moveTo>
                  <a:lnTo>
                    <a:pt x="847099" y="269240"/>
                  </a:lnTo>
                </a:path>
                <a:path w="1064895" h="269239">
                  <a:moveTo>
                    <a:pt x="6350" y="0"/>
                  </a:moveTo>
                  <a:lnTo>
                    <a:pt x="6350" y="269240"/>
                  </a:lnTo>
                </a:path>
                <a:path w="1064895" h="269239">
                  <a:moveTo>
                    <a:pt x="1057922" y="0"/>
                  </a:moveTo>
                  <a:lnTo>
                    <a:pt x="1057922" y="269240"/>
                  </a:lnTo>
                </a:path>
                <a:path w="1064895" h="269239">
                  <a:moveTo>
                    <a:pt x="0" y="6350"/>
                  </a:moveTo>
                  <a:lnTo>
                    <a:pt x="1064272" y="635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700"/>
            </a:p>
          </p:txBody>
        </p:sp>
        <p:sp>
          <p:nvSpPr>
            <p:cNvPr id="51" name="object 51"/>
            <p:cNvSpPr/>
            <p:nvPr/>
          </p:nvSpPr>
          <p:spPr>
            <a:xfrm>
              <a:off x="5031450" y="3300808"/>
              <a:ext cx="1064895" cy="0"/>
            </a:xfrm>
            <a:custGeom>
              <a:avLst/>
              <a:gdLst/>
              <a:ahLst/>
              <a:cxnLst/>
              <a:rect l="l" t="t" r="r" b="b"/>
              <a:pathLst>
                <a:path w="1064895">
                  <a:moveTo>
                    <a:pt x="0" y="0"/>
                  </a:moveTo>
                  <a:lnTo>
                    <a:pt x="1064272" y="0"/>
                  </a:lnTo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700"/>
            </a:p>
          </p:txBody>
        </p:sp>
        <p:sp>
          <p:nvSpPr>
            <p:cNvPr id="52" name="object 52"/>
            <p:cNvSpPr/>
            <p:nvPr/>
          </p:nvSpPr>
          <p:spPr>
            <a:xfrm>
              <a:off x="5037798" y="3292754"/>
              <a:ext cx="1052195" cy="243840"/>
            </a:xfrm>
            <a:custGeom>
              <a:avLst/>
              <a:gdLst/>
              <a:ahLst/>
              <a:cxnLst/>
              <a:rect l="l" t="t" r="r" b="b"/>
              <a:pathLst>
                <a:path w="1052195" h="243839">
                  <a:moveTo>
                    <a:pt x="1051572" y="0"/>
                  </a:moveTo>
                  <a:lnTo>
                    <a:pt x="1051572" y="0"/>
                  </a:lnTo>
                  <a:lnTo>
                    <a:pt x="0" y="0"/>
                  </a:lnTo>
                  <a:lnTo>
                    <a:pt x="0" y="243840"/>
                  </a:lnTo>
                  <a:lnTo>
                    <a:pt x="1051572" y="243840"/>
                  </a:lnTo>
                  <a:lnTo>
                    <a:pt x="1051572" y="0"/>
                  </a:lnTo>
                  <a:close/>
                </a:path>
              </a:pathLst>
            </a:custGeom>
            <a:solidFill>
              <a:srgbClr val="A9D18E"/>
            </a:solidFill>
          </p:spPr>
          <p:txBody>
            <a:bodyPr wrap="square" lIns="0" tIns="0" rIns="0" bIns="0" rtlCol="0"/>
            <a:lstStyle/>
            <a:p>
              <a:endParaRPr sz="2700"/>
            </a:p>
          </p:txBody>
        </p:sp>
        <p:sp>
          <p:nvSpPr>
            <p:cNvPr id="53" name="object 53"/>
            <p:cNvSpPr/>
            <p:nvPr/>
          </p:nvSpPr>
          <p:spPr>
            <a:xfrm>
              <a:off x="5031450" y="3286394"/>
              <a:ext cx="1064895" cy="269240"/>
            </a:xfrm>
            <a:custGeom>
              <a:avLst/>
              <a:gdLst/>
              <a:ahLst/>
              <a:cxnLst/>
              <a:rect l="l" t="t" r="r" b="b"/>
              <a:pathLst>
                <a:path w="1064895" h="269239">
                  <a:moveTo>
                    <a:pt x="214630" y="0"/>
                  </a:moveTo>
                  <a:lnTo>
                    <a:pt x="214630" y="269240"/>
                  </a:lnTo>
                </a:path>
                <a:path w="1064895" h="269239">
                  <a:moveTo>
                    <a:pt x="425453" y="0"/>
                  </a:moveTo>
                  <a:lnTo>
                    <a:pt x="425453" y="269240"/>
                  </a:lnTo>
                </a:path>
                <a:path w="1064895" h="269239">
                  <a:moveTo>
                    <a:pt x="636276" y="0"/>
                  </a:moveTo>
                  <a:lnTo>
                    <a:pt x="636276" y="269240"/>
                  </a:lnTo>
                </a:path>
                <a:path w="1064895" h="269239">
                  <a:moveTo>
                    <a:pt x="847099" y="0"/>
                  </a:moveTo>
                  <a:lnTo>
                    <a:pt x="847099" y="269240"/>
                  </a:lnTo>
                </a:path>
                <a:path w="1064895" h="269239">
                  <a:moveTo>
                    <a:pt x="6350" y="0"/>
                  </a:moveTo>
                  <a:lnTo>
                    <a:pt x="6350" y="269240"/>
                  </a:lnTo>
                </a:path>
                <a:path w="1064895" h="269239">
                  <a:moveTo>
                    <a:pt x="1057922" y="0"/>
                  </a:moveTo>
                  <a:lnTo>
                    <a:pt x="1057922" y="269240"/>
                  </a:lnTo>
                </a:path>
                <a:path w="1064895" h="269239">
                  <a:moveTo>
                    <a:pt x="0" y="6350"/>
                  </a:moveTo>
                  <a:lnTo>
                    <a:pt x="1064272" y="635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700"/>
            </a:p>
          </p:txBody>
        </p:sp>
        <p:sp>
          <p:nvSpPr>
            <p:cNvPr id="54" name="object 54"/>
            <p:cNvSpPr/>
            <p:nvPr/>
          </p:nvSpPr>
          <p:spPr>
            <a:xfrm>
              <a:off x="5031450" y="3536584"/>
              <a:ext cx="1064895" cy="0"/>
            </a:xfrm>
            <a:custGeom>
              <a:avLst/>
              <a:gdLst/>
              <a:ahLst/>
              <a:cxnLst/>
              <a:rect l="l" t="t" r="r" b="b"/>
              <a:pathLst>
                <a:path w="1064895">
                  <a:moveTo>
                    <a:pt x="0" y="0"/>
                  </a:moveTo>
                  <a:lnTo>
                    <a:pt x="1064272" y="0"/>
                  </a:lnTo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700"/>
            </a:p>
          </p:txBody>
        </p:sp>
        <p:sp>
          <p:nvSpPr>
            <p:cNvPr id="55" name="object 55"/>
            <p:cNvSpPr/>
            <p:nvPr/>
          </p:nvSpPr>
          <p:spPr>
            <a:xfrm>
              <a:off x="5050587" y="4948897"/>
              <a:ext cx="1052195" cy="243840"/>
            </a:xfrm>
            <a:custGeom>
              <a:avLst/>
              <a:gdLst/>
              <a:ahLst/>
              <a:cxnLst/>
              <a:rect l="l" t="t" r="r" b="b"/>
              <a:pathLst>
                <a:path w="1052195" h="243839">
                  <a:moveTo>
                    <a:pt x="1051572" y="0"/>
                  </a:moveTo>
                  <a:lnTo>
                    <a:pt x="1051572" y="0"/>
                  </a:lnTo>
                  <a:lnTo>
                    <a:pt x="0" y="0"/>
                  </a:lnTo>
                  <a:lnTo>
                    <a:pt x="0" y="243840"/>
                  </a:lnTo>
                  <a:lnTo>
                    <a:pt x="1051572" y="243840"/>
                  </a:lnTo>
                  <a:lnTo>
                    <a:pt x="1051572" y="0"/>
                  </a:lnTo>
                  <a:close/>
                </a:path>
              </a:pathLst>
            </a:custGeom>
            <a:solidFill>
              <a:srgbClr val="A9D18E"/>
            </a:solidFill>
          </p:spPr>
          <p:txBody>
            <a:bodyPr wrap="square" lIns="0" tIns="0" rIns="0" bIns="0" rtlCol="0"/>
            <a:lstStyle/>
            <a:p>
              <a:endParaRPr sz="2700"/>
            </a:p>
          </p:txBody>
        </p:sp>
        <p:sp>
          <p:nvSpPr>
            <p:cNvPr id="56" name="object 56"/>
            <p:cNvSpPr/>
            <p:nvPr/>
          </p:nvSpPr>
          <p:spPr>
            <a:xfrm>
              <a:off x="5044244" y="4942546"/>
              <a:ext cx="1064895" cy="269240"/>
            </a:xfrm>
            <a:custGeom>
              <a:avLst/>
              <a:gdLst/>
              <a:ahLst/>
              <a:cxnLst/>
              <a:rect l="l" t="t" r="r" b="b"/>
              <a:pathLst>
                <a:path w="1064895" h="269239">
                  <a:moveTo>
                    <a:pt x="214630" y="0"/>
                  </a:moveTo>
                  <a:lnTo>
                    <a:pt x="214630" y="269240"/>
                  </a:lnTo>
                </a:path>
                <a:path w="1064895" h="269239">
                  <a:moveTo>
                    <a:pt x="425453" y="0"/>
                  </a:moveTo>
                  <a:lnTo>
                    <a:pt x="425453" y="269240"/>
                  </a:lnTo>
                </a:path>
                <a:path w="1064895" h="269239">
                  <a:moveTo>
                    <a:pt x="636276" y="0"/>
                  </a:moveTo>
                  <a:lnTo>
                    <a:pt x="636276" y="269240"/>
                  </a:lnTo>
                </a:path>
                <a:path w="1064895" h="269239">
                  <a:moveTo>
                    <a:pt x="847099" y="0"/>
                  </a:moveTo>
                  <a:lnTo>
                    <a:pt x="847099" y="269240"/>
                  </a:lnTo>
                </a:path>
                <a:path w="1064895" h="269239">
                  <a:moveTo>
                    <a:pt x="6350" y="0"/>
                  </a:moveTo>
                  <a:lnTo>
                    <a:pt x="6350" y="269240"/>
                  </a:lnTo>
                </a:path>
                <a:path w="1064895" h="269239">
                  <a:moveTo>
                    <a:pt x="1057922" y="0"/>
                  </a:moveTo>
                  <a:lnTo>
                    <a:pt x="1057922" y="269240"/>
                  </a:lnTo>
                </a:path>
                <a:path w="1064895" h="269239">
                  <a:moveTo>
                    <a:pt x="0" y="6350"/>
                  </a:moveTo>
                  <a:lnTo>
                    <a:pt x="1064272" y="635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700"/>
            </a:p>
          </p:txBody>
        </p:sp>
        <p:sp>
          <p:nvSpPr>
            <p:cNvPr id="57" name="object 57"/>
            <p:cNvSpPr/>
            <p:nvPr/>
          </p:nvSpPr>
          <p:spPr>
            <a:xfrm>
              <a:off x="5044244" y="5192736"/>
              <a:ext cx="1064895" cy="0"/>
            </a:xfrm>
            <a:custGeom>
              <a:avLst/>
              <a:gdLst/>
              <a:ahLst/>
              <a:cxnLst/>
              <a:rect l="l" t="t" r="r" b="b"/>
              <a:pathLst>
                <a:path w="1064895">
                  <a:moveTo>
                    <a:pt x="0" y="0"/>
                  </a:moveTo>
                  <a:lnTo>
                    <a:pt x="1064272" y="0"/>
                  </a:lnTo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700"/>
            </a:p>
          </p:txBody>
        </p:sp>
        <p:sp>
          <p:nvSpPr>
            <p:cNvPr id="58" name="object 58"/>
            <p:cNvSpPr/>
            <p:nvPr/>
          </p:nvSpPr>
          <p:spPr>
            <a:xfrm>
              <a:off x="5050587" y="4705057"/>
              <a:ext cx="1052195" cy="243840"/>
            </a:xfrm>
            <a:custGeom>
              <a:avLst/>
              <a:gdLst/>
              <a:ahLst/>
              <a:cxnLst/>
              <a:rect l="l" t="t" r="r" b="b"/>
              <a:pathLst>
                <a:path w="1052195" h="243839">
                  <a:moveTo>
                    <a:pt x="1051572" y="0"/>
                  </a:moveTo>
                  <a:lnTo>
                    <a:pt x="1051572" y="0"/>
                  </a:lnTo>
                  <a:lnTo>
                    <a:pt x="0" y="0"/>
                  </a:lnTo>
                  <a:lnTo>
                    <a:pt x="0" y="243840"/>
                  </a:lnTo>
                  <a:lnTo>
                    <a:pt x="1051572" y="243840"/>
                  </a:lnTo>
                  <a:lnTo>
                    <a:pt x="1051572" y="0"/>
                  </a:lnTo>
                  <a:close/>
                </a:path>
              </a:pathLst>
            </a:custGeom>
            <a:solidFill>
              <a:srgbClr val="A9D18E"/>
            </a:solidFill>
          </p:spPr>
          <p:txBody>
            <a:bodyPr wrap="square" lIns="0" tIns="0" rIns="0" bIns="0" rtlCol="0"/>
            <a:lstStyle/>
            <a:p>
              <a:endParaRPr sz="2700"/>
            </a:p>
          </p:txBody>
        </p:sp>
        <p:sp>
          <p:nvSpPr>
            <p:cNvPr id="59" name="object 59"/>
            <p:cNvSpPr/>
            <p:nvPr/>
          </p:nvSpPr>
          <p:spPr>
            <a:xfrm>
              <a:off x="5044244" y="4698706"/>
              <a:ext cx="1064895" cy="269240"/>
            </a:xfrm>
            <a:custGeom>
              <a:avLst/>
              <a:gdLst/>
              <a:ahLst/>
              <a:cxnLst/>
              <a:rect l="l" t="t" r="r" b="b"/>
              <a:pathLst>
                <a:path w="1064895" h="269239">
                  <a:moveTo>
                    <a:pt x="214630" y="0"/>
                  </a:moveTo>
                  <a:lnTo>
                    <a:pt x="214630" y="269240"/>
                  </a:lnTo>
                </a:path>
                <a:path w="1064895" h="269239">
                  <a:moveTo>
                    <a:pt x="425453" y="0"/>
                  </a:moveTo>
                  <a:lnTo>
                    <a:pt x="425453" y="269240"/>
                  </a:lnTo>
                </a:path>
                <a:path w="1064895" h="269239">
                  <a:moveTo>
                    <a:pt x="636276" y="0"/>
                  </a:moveTo>
                  <a:lnTo>
                    <a:pt x="636276" y="269240"/>
                  </a:lnTo>
                </a:path>
                <a:path w="1064895" h="269239">
                  <a:moveTo>
                    <a:pt x="847099" y="0"/>
                  </a:moveTo>
                  <a:lnTo>
                    <a:pt x="847099" y="269240"/>
                  </a:lnTo>
                </a:path>
                <a:path w="1064895" h="269239">
                  <a:moveTo>
                    <a:pt x="6350" y="0"/>
                  </a:moveTo>
                  <a:lnTo>
                    <a:pt x="6350" y="269240"/>
                  </a:lnTo>
                </a:path>
                <a:path w="1064895" h="269239">
                  <a:moveTo>
                    <a:pt x="1057922" y="0"/>
                  </a:moveTo>
                  <a:lnTo>
                    <a:pt x="1057922" y="269240"/>
                  </a:lnTo>
                </a:path>
                <a:path w="1064895" h="269239">
                  <a:moveTo>
                    <a:pt x="0" y="6350"/>
                  </a:moveTo>
                  <a:lnTo>
                    <a:pt x="1064272" y="635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700"/>
            </a:p>
          </p:txBody>
        </p:sp>
        <p:sp>
          <p:nvSpPr>
            <p:cNvPr id="60" name="object 60"/>
            <p:cNvSpPr/>
            <p:nvPr/>
          </p:nvSpPr>
          <p:spPr>
            <a:xfrm>
              <a:off x="5044244" y="4948896"/>
              <a:ext cx="1064895" cy="0"/>
            </a:xfrm>
            <a:custGeom>
              <a:avLst/>
              <a:gdLst/>
              <a:ahLst/>
              <a:cxnLst/>
              <a:rect l="l" t="t" r="r" b="b"/>
              <a:pathLst>
                <a:path w="1064895">
                  <a:moveTo>
                    <a:pt x="0" y="0"/>
                  </a:moveTo>
                  <a:lnTo>
                    <a:pt x="1064272" y="0"/>
                  </a:lnTo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700"/>
            </a:p>
          </p:txBody>
        </p:sp>
        <p:sp>
          <p:nvSpPr>
            <p:cNvPr id="61" name="object 61"/>
            <p:cNvSpPr/>
            <p:nvPr/>
          </p:nvSpPr>
          <p:spPr>
            <a:xfrm>
              <a:off x="5050587" y="4461217"/>
              <a:ext cx="1052195" cy="243840"/>
            </a:xfrm>
            <a:custGeom>
              <a:avLst/>
              <a:gdLst/>
              <a:ahLst/>
              <a:cxnLst/>
              <a:rect l="l" t="t" r="r" b="b"/>
              <a:pathLst>
                <a:path w="1052195" h="243839">
                  <a:moveTo>
                    <a:pt x="1051572" y="0"/>
                  </a:moveTo>
                  <a:lnTo>
                    <a:pt x="1051572" y="0"/>
                  </a:lnTo>
                  <a:lnTo>
                    <a:pt x="0" y="0"/>
                  </a:lnTo>
                  <a:lnTo>
                    <a:pt x="0" y="243840"/>
                  </a:lnTo>
                  <a:lnTo>
                    <a:pt x="1051572" y="243840"/>
                  </a:lnTo>
                  <a:lnTo>
                    <a:pt x="1051572" y="0"/>
                  </a:lnTo>
                  <a:close/>
                </a:path>
              </a:pathLst>
            </a:custGeom>
            <a:solidFill>
              <a:srgbClr val="A9D18E"/>
            </a:solidFill>
          </p:spPr>
          <p:txBody>
            <a:bodyPr wrap="square" lIns="0" tIns="0" rIns="0" bIns="0" rtlCol="0"/>
            <a:lstStyle/>
            <a:p>
              <a:endParaRPr sz="2700"/>
            </a:p>
          </p:txBody>
        </p:sp>
        <p:sp>
          <p:nvSpPr>
            <p:cNvPr id="62" name="object 62"/>
            <p:cNvSpPr/>
            <p:nvPr/>
          </p:nvSpPr>
          <p:spPr>
            <a:xfrm>
              <a:off x="5044244" y="4454866"/>
              <a:ext cx="1064895" cy="269240"/>
            </a:xfrm>
            <a:custGeom>
              <a:avLst/>
              <a:gdLst/>
              <a:ahLst/>
              <a:cxnLst/>
              <a:rect l="l" t="t" r="r" b="b"/>
              <a:pathLst>
                <a:path w="1064895" h="269239">
                  <a:moveTo>
                    <a:pt x="214630" y="0"/>
                  </a:moveTo>
                  <a:lnTo>
                    <a:pt x="214630" y="269240"/>
                  </a:lnTo>
                </a:path>
                <a:path w="1064895" h="269239">
                  <a:moveTo>
                    <a:pt x="425453" y="0"/>
                  </a:moveTo>
                  <a:lnTo>
                    <a:pt x="425453" y="269240"/>
                  </a:lnTo>
                </a:path>
                <a:path w="1064895" h="269239">
                  <a:moveTo>
                    <a:pt x="636276" y="0"/>
                  </a:moveTo>
                  <a:lnTo>
                    <a:pt x="636276" y="269240"/>
                  </a:lnTo>
                </a:path>
                <a:path w="1064895" h="269239">
                  <a:moveTo>
                    <a:pt x="847099" y="0"/>
                  </a:moveTo>
                  <a:lnTo>
                    <a:pt x="847099" y="269240"/>
                  </a:lnTo>
                </a:path>
                <a:path w="1064895" h="269239">
                  <a:moveTo>
                    <a:pt x="6350" y="0"/>
                  </a:moveTo>
                  <a:lnTo>
                    <a:pt x="6350" y="269240"/>
                  </a:lnTo>
                </a:path>
                <a:path w="1064895" h="269239">
                  <a:moveTo>
                    <a:pt x="1057922" y="0"/>
                  </a:moveTo>
                  <a:lnTo>
                    <a:pt x="1057922" y="269240"/>
                  </a:lnTo>
                </a:path>
                <a:path w="1064895" h="269239">
                  <a:moveTo>
                    <a:pt x="0" y="6350"/>
                  </a:moveTo>
                  <a:lnTo>
                    <a:pt x="1064272" y="635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700"/>
            </a:p>
          </p:txBody>
        </p:sp>
        <p:sp>
          <p:nvSpPr>
            <p:cNvPr id="63" name="object 63"/>
            <p:cNvSpPr/>
            <p:nvPr/>
          </p:nvSpPr>
          <p:spPr>
            <a:xfrm>
              <a:off x="5044244" y="4705056"/>
              <a:ext cx="1064895" cy="0"/>
            </a:xfrm>
            <a:custGeom>
              <a:avLst/>
              <a:gdLst/>
              <a:ahLst/>
              <a:cxnLst/>
              <a:rect l="l" t="t" r="r" b="b"/>
              <a:pathLst>
                <a:path w="1064895">
                  <a:moveTo>
                    <a:pt x="0" y="0"/>
                  </a:moveTo>
                  <a:lnTo>
                    <a:pt x="1064272" y="0"/>
                  </a:lnTo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700"/>
            </a:p>
          </p:txBody>
        </p:sp>
        <p:sp>
          <p:nvSpPr>
            <p:cNvPr id="64" name="object 64"/>
            <p:cNvSpPr/>
            <p:nvPr/>
          </p:nvSpPr>
          <p:spPr>
            <a:xfrm>
              <a:off x="5050587" y="4217377"/>
              <a:ext cx="1052195" cy="243840"/>
            </a:xfrm>
            <a:custGeom>
              <a:avLst/>
              <a:gdLst/>
              <a:ahLst/>
              <a:cxnLst/>
              <a:rect l="l" t="t" r="r" b="b"/>
              <a:pathLst>
                <a:path w="1052195" h="243839">
                  <a:moveTo>
                    <a:pt x="1051572" y="0"/>
                  </a:moveTo>
                  <a:lnTo>
                    <a:pt x="1051572" y="0"/>
                  </a:lnTo>
                  <a:lnTo>
                    <a:pt x="0" y="0"/>
                  </a:lnTo>
                  <a:lnTo>
                    <a:pt x="0" y="243840"/>
                  </a:lnTo>
                  <a:lnTo>
                    <a:pt x="1051572" y="243840"/>
                  </a:lnTo>
                  <a:lnTo>
                    <a:pt x="1051572" y="0"/>
                  </a:lnTo>
                  <a:close/>
                </a:path>
              </a:pathLst>
            </a:custGeom>
            <a:solidFill>
              <a:srgbClr val="A9D18E"/>
            </a:solidFill>
          </p:spPr>
          <p:txBody>
            <a:bodyPr wrap="square" lIns="0" tIns="0" rIns="0" bIns="0" rtlCol="0"/>
            <a:lstStyle/>
            <a:p>
              <a:endParaRPr sz="2700"/>
            </a:p>
          </p:txBody>
        </p:sp>
        <p:sp>
          <p:nvSpPr>
            <p:cNvPr id="65" name="object 65"/>
            <p:cNvSpPr/>
            <p:nvPr/>
          </p:nvSpPr>
          <p:spPr>
            <a:xfrm>
              <a:off x="5044244" y="4211026"/>
              <a:ext cx="1064895" cy="269240"/>
            </a:xfrm>
            <a:custGeom>
              <a:avLst/>
              <a:gdLst/>
              <a:ahLst/>
              <a:cxnLst/>
              <a:rect l="l" t="t" r="r" b="b"/>
              <a:pathLst>
                <a:path w="1064895" h="269239">
                  <a:moveTo>
                    <a:pt x="214630" y="0"/>
                  </a:moveTo>
                  <a:lnTo>
                    <a:pt x="214630" y="269240"/>
                  </a:lnTo>
                </a:path>
                <a:path w="1064895" h="269239">
                  <a:moveTo>
                    <a:pt x="425453" y="0"/>
                  </a:moveTo>
                  <a:lnTo>
                    <a:pt x="425453" y="269240"/>
                  </a:lnTo>
                </a:path>
                <a:path w="1064895" h="269239">
                  <a:moveTo>
                    <a:pt x="636276" y="0"/>
                  </a:moveTo>
                  <a:lnTo>
                    <a:pt x="636276" y="269240"/>
                  </a:lnTo>
                </a:path>
                <a:path w="1064895" h="269239">
                  <a:moveTo>
                    <a:pt x="847099" y="0"/>
                  </a:moveTo>
                  <a:lnTo>
                    <a:pt x="847099" y="269240"/>
                  </a:lnTo>
                </a:path>
                <a:path w="1064895" h="269239">
                  <a:moveTo>
                    <a:pt x="6350" y="0"/>
                  </a:moveTo>
                  <a:lnTo>
                    <a:pt x="6350" y="269240"/>
                  </a:lnTo>
                </a:path>
                <a:path w="1064895" h="269239">
                  <a:moveTo>
                    <a:pt x="1057922" y="0"/>
                  </a:moveTo>
                  <a:lnTo>
                    <a:pt x="1057922" y="269240"/>
                  </a:lnTo>
                </a:path>
                <a:path w="1064895" h="269239">
                  <a:moveTo>
                    <a:pt x="0" y="6350"/>
                  </a:moveTo>
                  <a:lnTo>
                    <a:pt x="1064272" y="635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700"/>
            </a:p>
          </p:txBody>
        </p:sp>
        <p:sp>
          <p:nvSpPr>
            <p:cNvPr id="66" name="object 66"/>
            <p:cNvSpPr/>
            <p:nvPr/>
          </p:nvSpPr>
          <p:spPr>
            <a:xfrm>
              <a:off x="5044244" y="4461216"/>
              <a:ext cx="1064895" cy="0"/>
            </a:xfrm>
            <a:custGeom>
              <a:avLst/>
              <a:gdLst/>
              <a:ahLst/>
              <a:cxnLst/>
              <a:rect l="l" t="t" r="r" b="b"/>
              <a:pathLst>
                <a:path w="1064895">
                  <a:moveTo>
                    <a:pt x="0" y="0"/>
                  </a:moveTo>
                  <a:lnTo>
                    <a:pt x="1064272" y="0"/>
                  </a:lnTo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700"/>
            </a:p>
          </p:txBody>
        </p:sp>
        <p:sp>
          <p:nvSpPr>
            <p:cNvPr id="67" name="object 67"/>
            <p:cNvSpPr/>
            <p:nvPr/>
          </p:nvSpPr>
          <p:spPr>
            <a:xfrm>
              <a:off x="5050587" y="3958793"/>
              <a:ext cx="1052195" cy="243840"/>
            </a:xfrm>
            <a:custGeom>
              <a:avLst/>
              <a:gdLst/>
              <a:ahLst/>
              <a:cxnLst/>
              <a:rect l="l" t="t" r="r" b="b"/>
              <a:pathLst>
                <a:path w="1052195" h="243839">
                  <a:moveTo>
                    <a:pt x="1051572" y="0"/>
                  </a:moveTo>
                  <a:lnTo>
                    <a:pt x="1051572" y="0"/>
                  </a:lnTo>
                  <a:lnTo>
                    <a:pt x="0" y="0"/>
                  </a:lnTo>
                  <a:lnTo>
                    <a:pt x="0" y="243840"/>
                  </a:lnTo>
                  <a:lnTo>
                    <a:pt x="1051572" y="243840"/>
                  </a:lnTo>
                  <a:lnTo>
                    <a:pt x="1051572" y="0"/>
                  </a:lnTo>
                  <a:close/>
                </a:path>
              </a:pathLst>
            </a:custGeom>
            <a:solidFill>
              <a:srgbClr val="A9D18E"/>
            </a:solidFill>
          </p:spPr>
          <p:txBody>
            <a:bodyPr wrap="square" lIns="0" tIns="0" rIns="0" bIns="0" rtlCol="0"/>
            <a:lstStyle/>
            <a:p>
              <a:endParaRPr sz="2700"/>
            </a:p>
          </p:txBody>
        </p:sp>
        <p:sp>
          <p:nvSpPr>
            <p:cNvPr id="68" name="object 68"/>
            <p:cNvSpPr/>
            <p:nvPr/>
          </p:nvSpPr>
          <p:spPr>
            <a:xfrm>
              <a:off x="5044244" y="3952432"/>
              <a:ext cx="1064895" cy="269240"/>
            </a:xfrm>
            <a:custGeom>
              <a:avLst/>
              <a:gdLst/>
              <a:ahLst/>
              <a:cxnLst/>
              <a:rect l="l" t="t" r="r" b="b"/>
              <a:pathLst>
                <a:path w="1064895" h="269239">
                  <a:moveTo>
                    <a:pt x="214630" y="0"/>
                  </a:moveTo>
                  <a:lnTo>
                    <a:pt x="214630" y="269240"/>
                  </a:lnTo>
                </a:path>
                <a:path w="1064895" h="269239">
                  <a:moveTo>
                    <a:pt x="425453" y="0"/>
                  </a:moveTo>
                  <a:lnTo>
                    <a:pt x="425453" y="269240"/>
                  </a:lnTo>
                </a:path>
                <a:path w="1064895" h="269239">
                  <a:moveTo>
                    <a:pt x="636276" y="0"/>
                  </a:moveTo>
                  <a:lnTo>
                    <a:pt x="636276" y="269240"/>
                  </a:lnTo>
                </a:path>
                <a:path w="1064895" h="269239">
                  <a:moveTo>
                    <a:pt x="847099" y="0"/>
                  </a:moveTo>
                  <a:lnTo>
                    <a:pt x="847099" y="269240"/>
                  </a:lnTo>
                </a:path>
                <a:path w="1064895" h="269239">
                  <a:moveTo>
                    <a:pt x="6350" y="0"/>
                  </a:moveTo>
                  <a:lnTo>
                    <a:pt x="6350" y="269240"/>
                  </a:lnTo>
                </a:path>
                <a:path w="1064895" h="269239">
                  <a:moveTo>
                    <a:pt x="1057922" y="0"/>
                  </a:moveTo>
                  <a:lnTo>
                    <a:pt x="1057922" y="269240"/>
                  </a:lnTo>
                </a:path>
                <a:path w="1064895" h="269239">
                  <a:moveTo>
                    <a:pt x="0" y="6350"/>
                  </a:moveTo>
                  <a:lnTo>
                    <a:pt x="1064272" y="635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700"/>
            </a:p>
          </p:txBody>
        </p:sp>
        <p:sp>
          <p:nvSpPr>
            <p:cNvPr id="69" name="object 69"/>
            <p:cNvSpPr/>
            <p:nvPr/>
          </p:nvSpPr>
          <p:spPr>
            <a:xfrm>
              <a:off x="5044244" y="4202623"/>
              <a:ext cx="1064895" cy="0"/>
            </a:xfrm>
            <a:custGeom>
              <a:avLst/>
              <a:gdLst/>
              <a:ahLst/>
              <a:cxnLst/>
              <a:rect l="l" t="t" r="r" b="b"/>
              <a:pathLst>
                <a:path w="1064895">
                  <a:moveTo>
                    <a:pt x="0" y="0"/>
                  </a:moveTo>
                  <a:lnTo>
                    <a:pt x="1064272" y="0"/>
                  </a:lnTo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700"/>
            </a:p>
          </p:txBody>
        </p:sp>
        <p:sp>
          <p:nvSpPr>
            <p:cNvPr id="70" name="object 70"/>
            <p:cNvSpPr/>
            <p:nvPr/>
          </p:nvSpPr>
          <p:spPr>
            <a:xfrm>
              <a:off x="5050587" y="5192737"/>
              <a:ext cx="1052195" cy="243840"/>
            </a:xfrm>
            <a:custGeom>
              <a:avLst/>
              <a:gdLst/>
              <a:ahLst/>
              <a:cxnLst/>
              <a:rect l="l" t="t" r="r" b="b"/>
              <a:pathLst>
                <a:path w="1052195" h="243839">
                  <a:moveTo>
                    <a:pt x="1051572" y="0"/>
                  </a:moveTo>
                  <a:lnTo>
                    <a:pt x="1051572" y="0"/>
                  </a:lnTo>
                  <a:lnTo>
                    <a:pt x="0" y="0"/>
                  </a:lnTo>
                  <a:lnTo>
                    <a:pt x="0" y="243840"/>
                  </a:lnTo>
                  <a:lnTo>
                    <a:pt x="1051572" y="243840"/>
                  </a:lnTo>
                  <a:lnTo>
                    <a:pt x="1051572" y="0"/>
                  </a:lnTo>
                  <a:close/>
                </a:path>
              </a:pathLst>
            </a:custGeom>
            <a:solidFill>
              <a:srgbClr val="A9D18E"/>
            </a:solidFill>
          </p:spPr>
          <p:txBody>
            <a:bodyPr wrap="square" lIns="0" tIns="0" rIns="0" bIns="0" rtlCol="0"/>
            <a:lstStyle/>
            <a:p>
              <a:endParaRPr sz="2700"/>
            </a:p>
          </p:txBody>
        </p:sp>
        <p:sp>
          <p:nvSpPr>
            <p:cNvPr id="71" name="object 71"/>
            <p:cNvSpPr/>
            <p:nvPr/>
          </p:nvSpPr>
          <p:spPr>
            <a:xfrm>
              <a:off x="5044244" y="5186386"/>
              <a:ext cx="1064895" cy="269240"/>
            </a:xfrm>
            <a:custGeom>
              <a:avLst/>
              <a:gdLst/>
              <a:ahLst/>
              <a:cxnLst/>
              <a:rect l="l" t="t" r="r" b="b"/>
              <a:pathLst>
                <a:path w="1064895" h="269239">
                  <a:moveTo>
                    <a:pt x="214630" y="0"/>
                  </a:moveTo>
                  <a:lnTo>
                    <a:pt x="214630" y="269240"/>
                  </a:lnTo>
                </a:path>
                <a:path w="1064895" h="269239">
                  <a:moveTo>
                    <a:pt x="425453" y="0"/>
                  </a:moveTo>
                  <a:lnTo>
                    <a:pt x="425453" y="269240"/>
                  </a:lnTo>
                </a:path>
                <a:path w="1064895" h="269239">
                  <a:moveTo>
                    <a:pt x="636276" y="0"/>
                  </a:moveTo>
                  <a:lnTo>
                    <a:pt x="636276" y="269240"/>
                  </a:lnTo>
                </a:path>
                <a:path w="1064895" h="269239">
                  <a:moveTo>
                    <a:pt x="847099" y="0"/>
                  </a:moveTo>
                  <a:lnTo>
                    <a:pt x="847099" y="269240"/>
                  </a:lnTo>
                </a:path>
                <a:path w="1064895" h="269239">
                  <a:moveTo>
                    <a:pt x="6350" y="0"/>
                  </a:moveTo>
                  <a:lnTo>
                    <a:pt x="6350" y="269240"/>
                  </a:lnTo>
                </a:path>
                <a:path w="1064895" h="269239">
                  <a:moveTo>
                    <a:pt x="1057922" y="0"/>
                  </a:moveTo>
                  <a:lnTo>
                    <a:pt x="1057922" y="269240"/>
                  </a:lnTo>
                </a:path>
                <a:path w="1064895" h="269239">
                  <a:moveTo>
                    <a:pt x="0" y="6350"/>
                  </a:moveTo>
                  <a:lnTo>
                    <a:pt x="1064272" y="635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700"/>
            </a:p>
          </p:txBody>
        </p:sp>
        <p:sp>
          <p:nvSpPr>
            <p:cNvPr id="72" name="object 72"/>
            <p:cNvSpPr/>
            <p:nvPr/>
          </p:nvSpPr>
          <p:spPr>
            <a:xfrm>
              <a:off x="5044244" y="5436576"/>
              <a:ext cx="1064895" cy="0"/>
            </a:xfrm>
            <a:custGeom>
              <a:avLst/>
              <a:gdLst/>
              <a:ahLst/>
              <a:cxnLst/>
              <a:rect l="l" t="t" r="r" b="b"/>
              <a:pathLst>
                <a:path w="1064895">
                  <a:moveTo>
                    <a:pt x="0" y="0"/>
                  </a:moveTo>
                  <a:lnTo>
                    <a:pt x="1064272" y="0"/>
                  </a:lnTo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700"/>
            </a:p>
          </p:txBody>
        </p:sp>
        <p:sp>
          <p:nvSpPr>
            <p:cNvPr id="73" name="object 73"/>
            <p:cNvSpPr/>
            <p:nvPr/>
          </p:nvSpPr>
          <p:spPr>
            <a:xfrm>
              <a:off x="5050587" y="5428513"/>
              <a:ext cx="1052195" cy="243840"/>
            </a:xfrm>
            <a:custGeom>
              <a:avLst/>
              <a:gdLst/>
              <a:ahLst/>
              <a:cxnLst/>
              <a:rect l="l" t="t" r="r" b="b"/>
              <a:pathLst>
                <a:path w="1052195" h="243839">
                  <a:moveTo>
                    <a:pt x="1051572" y="0"/>
                  </a:moveTo>
                  <a:lnTo>
                    <a:pt x="1051572" y="0"/>
                  </a:lnTo>
                  <a:lnTo>
                    <a:pt x="0" y="0"/>
                  </a:lnTo>
                  <a:lnTo>
                    <a:pt x="0" y="243840"/>
                  </a:lnTo>
                  <a:lnTo>
                    <a:pt x="1051572" y="243840"/>
                  </a:lnTo>
                  <a:lnTo>
                    <a:pt x="1051572" y="0"/>
                  </a:lnTo>
                  <a:close/>
                </a:path>
              </a:pathLst>
            </a:custGeom>
            <a:solidFill>
              <a:srgbClr val="A9D18E"/>
            </a:solidFill>
          </p:spPr>
          <p:txBody>
            <a:bodyPr wrap="square" lIns="0" tIns="0" rIns="0" bIns="0" rtlCol="0"/>
            <a:lstStyle/>
            <a:p>
              <a:endParaRPr sz="2700"/>
            </a:p>
          </p:txBody>
        </p:sp>
        <p:sp>
          <p:nvSpPr>
            <p:cNvPr id="74" name="object 74"/>
            <p:cNvSpPr/>
            <p:nvPr/>
          </p:nvSpPr>
          <p:spPr>
            <a:xfrm>
              <a:off x="5044244" y="5422163"/>
              <a:ext cx="1064895" cy="269240"/>
            </a:xfrm>
            <a:custGeom>
              <a:avLst/>
              <a:gdLst/>
              <a:ahLst/>
              <a:cxnLst/>
              <a:rect l="l" t="t" r="r" b="b"/>
              <a:pathLst>
                <a:path w="1064895" h="269239">
                  <a:moveTo>
                    <a:pt x="214630" y="0"/>
                  </a:moveTo>
                  <a:lnTo>
                    <a:pt x="214630" y="269240"/>
                  </a:lnTo>
                </a:path>
                <a:path w="1064895" h="269239">
                  <a:moveTo>
                    <a:pt x="425453" y="0"/>
                  </a:moveTo>
                  <a:lnTo>
                    <a:pt x="425453" y="269240"/>
                  </a:lnTo>
                </a:path>
                <a:path w="1064895" h="269239">
                  <a:moveTo>
                    <a:pt x="636276" y="0"/>
                  </a:moveTo>
                  <a:lnTo>
                    <a:pt x="636276" y="269240"/>
                  </a:lnTo>
                </a:path>
                <a:path w="1064895" h="269239">
                  <a:moveTo>
                    <a:pt x="847099" y="0"/>
                  </a:moveTo>
                  <a:lnTo>
                    <a:pt x="847099" y="269240"/>
                  </a:lnTo>
                </a:path>
                <a:path w="1064895" h="269239">
                  <a:moveTo>
                    <a:pt x="6350" y="0"/>
                  </a:moveTo>
                  <a:lnTo>
                    <a:pt x="6350" y="269240"/>
                  </a:lnTo>
                </a:path>
                <a:path w="1064895" h="269239">
                  <a:moveTo>
                    <a:pt x="1057922" y="0"/>
                  </a:moveTo>
                  <a:lnTo>
                    <a:pt x="1057922" y="269240"/>
                  </a:lnTo>
                </a:path>
                <a:path w="1064895" h="269239">
                  <a:moveTo>
                    <a:pt x="0" y="6350"/>
                  </a:moveTo>
                  <a:lnTo>
                    <a:pt x="1064272" y="635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700"/>
            </a:p>
          </p:txBody>
        </p:sp>
        <p:sp>
          <p:nvSpPr>
            <p:cNvPr id="75" name="object 75"/>
            <p:cNvSpPr/>
            <p:nvPr/>
          </p:nvSpPr>
          <p:spPr>
            <a:xfrm>
              <a:off x="5044244" y="5672353"/>
              <a:ext cx="1064895" cy="0"/>
            </a:xfrm>
            <a:custGeom>
              <a:avLst/>
              <a:gdLst/>
              <a:ahLst/>
              <a:cxnLst/>
              <a:rect l="l" t="t" r="r" b="b"/>
              <a:pathLst>
                <a:path w="1064895">
                  <a:moveTo>
                    <a:pt x="0" y="0"/>
                  </a:moveTo>
                  <a:lnTo>
                    <a:pt x="1064272" y="0"/>
                  </a:lnTo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700"/>
            </a:p>
          </p:txBody>
        </p:sp>
      </p:grpSp>
      <p:sp>
        <p:nvSpPr>
          <p:cNvPr id="76" name="object 76"/>
          <p:cNvSpPr txBox="1"/>
          <p:nvPr/>
        </p:nvSpPr>
        <p:spPr>
          <a:xfrm>
            <a:off x="8124314" y="5257038"/>
            <a:ext cx="275273" cy="43473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sz="2700" spc="-75" dirty="0">
                <a:latin typeface="Calibri"/>
                <a:cs typeface="Calibri"/>
              </a:rPr>
              <a:t>…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7414988" y="9143237"/>
            <a:ext cx="899160" cy="43473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sz="2700" spc="-15" dirty="0">
                <a:latin typeface="Calibri"/>
                <a:cs typeface="Calibri"/>
              </a:rPr>
              <a:t>Linear</a:t>
            </a:r>
            <a:endParaRPr sz="2700">
              <a:latin typeface="Calibri"/>
              <a:cs typeface="Calibri"/>
            </a:endParaRPr>
          </a:p>
        </p:txBody>
      </p:sp>
      <p:pic>
        <p:nvPicPr>
          <p:cNvPr id="78" name="object 7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838445" y="4805172"/>
            <a:ext cx="841247" cy="841248"/>
          </a:xfrm>
          <a:prstGeom prst="rect">
            <a:avLst/>
          </a:prstGeom>
        </p:spPr>
      </p:pic>
      <p:pic>
        <p:nvPicPr>
          <p:cNvPr id="79" name="object 7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608083" y="9369722"/>
            <a:ext cx="1000743" cy="384902"/>
          </a:xfrm>
          <a:prstGeom prst="rect">
            <a:avLst/>
          </a:prstGeom>
        </p:spPr>
      </p:pic>
      <p:sp>
        <p:nvSpPr>
          <p:cNvPr id="80" name="object 80"/>
          <p:cNvSpPr/>
          <p:nvPr/>
        </p:nvSpPr>
        <p:spPr>
          <a:xfrm>
            <a:off x="8871676" y="2329937"/>
            <a:ext cx="1069658" cy="6414135"/>
          </a:xfrm>
          <a:custGeom>
            <a:avLst/>
            <a:gdLst/>
            <a:ahLst/>
            <a:cxnLst/>
            <a:rect l="l" t="t" r="r" b="b"/>
            <a:pathLst>
              <a:path w="713104" h="4276090">
                <a:moveTo>
                  <a:pt x="0" y="0"/>
                </a:moveTo>
                <a:lnTo>
                  <a:pt x="48788" y="1643"/>
                </a:lnTo>
                <a:lnTo>
                  <a:pt x="96694" y="6505"/>
                </a:lnTo>
                <a:lnTo>
                  <a:pt x="143612" y="14477"/>
                </a:lnTo>
                <a:lnTo>
                  <a:pt x="189435" y="25454"/>
                </a:lnTo>
                <a:lnTo>
                  <a:pt x="234057" y="39330"/>
                </a:lnTo>
                <a:lnTo>
                  <a:pt x="277373" y="55998"/>
                </a:lnTo>
                <a:lnTo>
                  <a:pt x="319275" y="75354"/>
                </a:lnTo>
                <a:lnTo>
                  <a:pt x="359658" y="97289"/>
                </a:lnTo>
                <a:lnTo>
                  <a:pt x="398417" y="121699"/>
                </a:lnTo>
                <a:lnTo>
                  <a:pt x="435443" y="148477"/>
                </a:lnTo>
                <a:lnTo>
                  <a:pt x="470633" y="177517"/>
                </a:lnTo>
                <a:lnTo>
                  <a:pt x="503878" y="208713"/>
                </a:lnTo>
                <a:lnTo>
                  <a:pt x="535074" y="241958"/>
                </a:lnTo>
                <a:lnTo>
                  <a:pt x="564114" y="277148"/>
                </a:lnTo>
                <a:lnTo>
                  <a:pt x="590892" y="314174"/>
                </a:lnTo>
                <a:lnTo>
                  <a:pt x="615302" y="352932"/>
                </a:lnTo>
                <a:lnTo>
                  <a:pt x="637237" y="393316"/>
                </a:lnTo>
                <a:lnTo>
                  <a:pt x="656593" y="435218"/>
                </a:lnTo>
                <a:lnTo>
                  <a:pt x="673261" y="478534"/>
                </a:lnTo>
                <a:lnTo>
                  <a:pt x="687137" y="523156"/>
                </a:lnTo>
                <a:lnTo>
                  <a:pt x="698114" y="568979"/>
                </a:lnTo>
                <a:lnTo>
                  <a:pt x="706086" y="615897"/>
                </a:lnTo>
                <a:lnTo>
                  <a:pt x="710948" y="663803"/>
                </a:lnTo>
                <a:lnTo>
                  <a:pt x="712592" y="712591"/>
                </a:lnTo>
                <a:lnTo>
                  <a:pt x="712592" y="3562885"/>
                </a:lnTo>
                <a:lnTo>
                  <a:pt x="710948" y="3611673"/>
                </a:lnTo>
                <a:lnTo>
                  <a:pt x="706086" y="3659579"/>
                </a:lnTo>
                <a:lnTo>
                  <a:pt x="698114" y="3706496"/>
                </a:lnTo>
                <a:lnTo>
                  <a:pt x="687137" y="3752319"/>
                </a:lnTo>
                <a:lnTo>
                  <a:pt x="673261" y="3796942"/>
                </a:lnTo>
                <a:lnTo>
                  <a:pt x="656593" y="3840257"/>
                </a:lnTo>
                <a:lnTo>
                  <a:pt x="637237" y="3882159"/>
                </a:lnTo>
                <a:lnTo>
                  <a:pt x="615302" y="3922543"/>
                </a:lnTo>
                <a:lnTo>
                  <a:pt x="590892" y="3961301"/>
                </a:lnTo>
                <a:lnTo>
                  <a:pt x="564114" y="3998328"/>
                </a:lnTo>
                <a:lnTo>
                  <a:pt x="535074" y="4033517"/>
                </a:lnTo>
                <a:lnTo>
                  <a:pt x="503878" y="4066762"/>
                </a:lnTo>
                <a:lnTo>
                  <a:pt x="470633" y="4097958"/>
                </a:lnTo>
                <a:lnTo>
                  <a:pt x="435443" y="4126998"/>
                </a:lnTo>
                <a:lnTo>
                  <a:pt x="398417" y="4153776"/>
                </a:lnTo>
                <a:lnTo>
                  <a:pt x="359658" y="4178186"/>
                </a:lnTo>
                <a:lnTo>
                  <a:pt x="319275" y="4200121"/>
                </a:lnTo>
                <a:lnTo>
                  <a:pt x="277373" y="4219477"/>
                </a:lnTo>
                <a:lnTo>
                  <a:pt x="234057" y="4236145"/>
                </a:lnTo>
                <a:lnTo>
                  <a:pt x="189435" y="4250021"/>
                </a:lnTo>
                <a:lnTo>
                  <a:pt x="143612" y="4260998"/>
                </a:lnTo>
                <a:lnTo>
                  <a:pt x="96694" y="4268970"/>
                </a:lnTo>
                <a:lnTo>
                  <a:pt x="48788" y="4273832"/>
                </a:lnTo>
                <a:lnTo>
                  <a:pt x="0" y="4275476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81" name="object 81"/>
          <p:cNvSpPr txBox="1"/>
          <p:nvPr/>
        </p:nvSpPr>
        <p:spPr>
          <a:xfrm>
            <a:off x="796585" y="5023867"/>
            <a:ext cx="1155383" cy="43473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sz="2700" spc="-15" dirty="0">
                <a:latin typeface="Calibri"/>
                <a:cs typeface="Calibri"/>
              </a:rPr>
              <a:t>softmax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83" name="object 83"/>
          <p:cNvSpPr txBox="1">
            <a:spLocks noGrp="1"/>
          </p:cNvSpPr>
          <p:nvPr>
            <p:ph type="sldNum" sz="quarter" idx="7"/>
          </p:nvPr>
        </p:nvSpPr>
        <p:spPr>
          <a:xfrm>
            <a:off x="11664267" y="6371008"/>
            <a:ext cx="322579" cy="2114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193675">
              <a:spcBef>
                <a:spcPts val="40"/>
              </a:spcBef>
            </a:pPr>
            <a:fld id="{81D60167-4931-47E6-BA6A-407CBD079E47}" type="slidenum">
              <a:rPr lang="en-GB" spc="-50" smtClean="0"/>
              <a:pPr marL="193675">
                <a:spcBef>
                  <a:spcPts val="40"/>
                </a:spcBef>
              </a:pPr>
              <a:t>93</a:t>
            </a:fld>
            <a:endParaRPr spc="-38" dirty="0"/>
          </a:p>
        </p:txBody>
      </p:sp>
      <p:sp>
        <p:nvSpPr>
          <p:cNvPr id="82" name="object 82"/>
          <p:cNvSpPr txBox="1"/>
          <p:nvPr/>
        </p:nvSpPr>
        <p:spPr>
          <a:xfrm>
            <a:off x="9229715" y="1773173"/>
            <a:ext cx="4828223" cy="838371"/>
          </a:xfrm>
          <a:prstGeom prst="rect">
            <a:avLst/>
          </a:prstGeom>
        </p:spPr>
        <p:txBody>
          <a:bodyPr vert="horz" wrap="square" lIns="0" tIns="42863" rIns="0" bIns="0" rtlCol="0">
            <a:spAutoFit/>
          </a:bodyPr>
          <a:lstStyle/>
          <a:p>
            <a:pPr marL="734376" marR="7620" indent="-716280">
              <a:lnSpc>
                <a:spcPts val="3135"/>
              </a:lnSpc>
              <a:spcBef>
                <a:spcPts val="338"/>
              </a:spcBef>
            </a:pPr>
            <a:r>
              <a:rPr sz="2700" b="1" dirty="0">
                <a:latin typeface="Calibri"/>
                <a:cs typeface="Calibri"/>
              </a:rPr>
              <a:t>Linear</a:t>
            </a:r>
            <a:r>
              <a:rPr sz="2700" b="1" spc="-60" dirty="0">
                <a:latin typeface="Calibri"/>
                <a:cs typeface="Calibri"/>
              </a:rPr>
              <a:t> </a:t>
            </a:r>
            <a:r>
              <a:rPr sz="2700" b="1" dirty="0">
                <a:latin typeface="Calibri"/>
                <a:cs typeface="Calibri"/>
              </a:rPr>
              <a:t>weights</a:t>
            </a:r>
            <a:r>
              <a:rPr sz="2700" b="1" spc="-60" dirty="0">
                <a:latin typeface="Calibri"/>
                <a:cs typeface="Calibri"/>
              </a:rPr>
              <a:t> </a:t>
            </a:r>
            <a:r>
              <a:rPr sz="2700" b="1" dirty="0">
                <a:latin typeface="Calibri"/>
                <a:cs typeface="Calibri"/>
              </a:rPr>
              <a:t>are</a:t>
            </a:r>
            <a:r>
              <a:rPr sz="2700" b="1" spc="-68" dirty="0">
                <a:latin typeface="Calibri"/>
                <a:cs typeface="Calibri"/>
              </a:rPr>
              <a:t> </a:t>
            </a:r>
            <a:r>
              <a:rPr sz="2700" b="1" dirty="0">
                <a:latin typeface="Calibri"/>
                <a:cs typeface="Calibri"/>
              </a:rPr>
              <a:t>often</a:t>
            </a:r>
            <a:r>
              <a:rPr sz="2700" b="1" spc="-53" dirty="0">
                <a:latin typeface="Calibri"/>
                <a:cs typeface="Calibri"/>
              </a:rPr>
              <a:t> </a:t>
            </a:r>
            <a:r>
              <a:rPr sz="2700" b="1" dirty="0">
                <a:latin typeface="Calibri"/>
                <a:cs typeface="Calibri"/>
              </a:rPr>
              <a:t>tied</a:t>
            </a:r>
            <a:r>
              <a:rPr sz="2700" b="1" spc="-60" dirty="0">
                <a:latin typeface="Calibri"/>
                <a:cs typeface="Calibri"/>
              </a:rPr>
              <a:t> </a:t>
            </a:r>
            <a:r>
              <a:rPr sz="2700" b="1" spc="-30" dirty="0">
                <a:latin typeface="Calibri"/>
                <a:cs typeface="Calibri"/>
              </a:rPr>
              <a:t>with </a:t>
            </a:r>
            <a:r>
              <a:rPr sz="2700" b="1" dirty="0">
                <a:latin typeface="Calibri"/>
                <a:cs typeface="Calibri"/>
              </a:rPr>
              <a:t>input</a:t>
            </a:r>
            <a:r>
              <a:rPr sz="2700" b="1" spc="-53" dirty="0">
                <a:latin typeface="Calibri"/>
                <a:cs typeface="Calibri"/>
              </a:rPr>
              <a:t> </a:t>
            </a:r>
            <a:r>
              <a:rPr sz="2700" b="1" dirty="0">
                <a:latin typeface="Calibri"/>
                <a:cs typeface="Calibri"/>
              </a:rPr>
              <a:t>embedding</a:t>
            </a:r>
            <a:r>
              <a:rPr sz="2700" b="1" spc="-53" dirty="0">
                <a:latin typeface="Calibri"/>
                <a:cs typeface="Calibri"/>
              </a:rPr>
              <a:t> </a:t>
            </a:r>
            <a:r>
              <a:rPr sz="2700" b="1" spc="-15" dirty="0">
                <a:latin typeface="Calibri"/>
                <a:cs typeface="Calibri"/>
              </a:rPr>
              <a:t>matrix</a:t>
            </a:r>
            <a:endParaRPr sz="27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$PPTXTitle"/>
          <p:cNvSpPr txBox="1">
            <a:spLocks noGrp="1"/>
          </p:cNvSpPr>
          <p:nvPr>
            <p:ph type="title"/>
          </p:nvPr>
        </p:nvSpPr>
        <p:spPr>
          <a:xfrm>
            <a:off x="685800" y="720213"/>
            <a:ext cx="12344400" cy="1097992"/>
          </a:xfrm>
          <a:prstGeom prst="rect">
            <a:avLst/>
          </a:prstGeom>
        </p:spPr>
        <p:txBody>
          <a:bodyPr vert="horz" wrap="square" lIns="0" tIns="416813" rIns="0" bIns="0" rtlCol="0" anchor="ctr">
            <a:spAutoFit/>
          </a:bodyPr>
          <a:lstStyle/>
          <a:p>
            <a:pPr marL="7186613">
              <a:spcBef>
                <a:spcPts val="150"/>
              </a:spcBef>
            </a:pPr>
            <a:r>
              <a:rPr spc="-15" dirty="0"/>
              <a:t>Softmax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1708892" y="1578028"/>
            <a:ext cx="5251131" cy="7868603"/>
            <a:chOff x="7805928" y="1052018"/>
            <a:chExt cx="3500754" cy="524573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805928" y="1109471"/>
              <a:ext cx="3493007" cy="518769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76232" y="1060704"/>
              <a:ext cx="1822703" cy="1194815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9473322" y="1056781"/>
              <a:ext cx="1828164" cy="1203960"/>
            </a:xfrm>
            <a:custGeom>
              <a:avLst/>
              <a:gdLst/>
              <a:ahLst/>
              <a:cxnLst/>
              <a:rect l="l" t="t" r="r" b="b"/>
              <a:pathLst>
                <a:path w="1828165" h="1203960">
                  <a:moveTo>
                    <a:pt x="0" y="0"/>
                  </a:moveTo>
                  <a:lnTo>
                    <a:pt x="1828051" y="0"/>
                  </a:lnTo>
                  <a:lnTo>
                    <a:pt x="1828051" y="1203373"/>
                  </a:lnTo>
                  <a:lnTo>
                    <a:pt x="0" y="1203373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700"/>
            </a:p>
          </p:txBody>
        </p:sp>
      </p:grp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528711" y="8019300"/>
            <a:ext cx="1000743" cy="384900"/>
          </a:xfrm>
          <a:prstGeom prst="rect">
            <a:avLst/>
          </a:prstGeom>
        </p:spPr>
      </p:pic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876196" y="4504847"/>
          <a:ext cx="6309350" cy="25660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124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62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62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623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1623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124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1622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1622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1622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16229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1242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16229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16229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16229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16229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12419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16230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16230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16230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16230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</a:tblGrid>
              <a:tr h="36671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57150">
                      <a:solidFill>
                        <a:srgbClr val="FFFFFF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57150">
                      <a:solidFill>
                        <a:srgbClr val="FFFFFF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57150">
                      <a:solidFill>
                        <a:srgbClr val="FFFFFF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57150">
                      <a:solidFill>
                        <a:srgbClr val="FFFFFF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57150">
                      <a:solidFill>
                        <a:srgbClr val="FFFFFF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57150">
                      <a:solidFill>
                        <a:srgbClr val="FFFFFF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57150">
                      <a:solidFill>
                        <a:srgbClr val="FFFFFF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57150">
                      <a:solidFill>
                        <a:srgbClr val="FFFFFF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57150">
                      <a:solidFill>
                        <a:srgbClr val="FFFFFF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57150">
                      <a:solidFill>
                        <a:srgbClr val="FFFFFF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57150">
                      <a:solidFill>
                        <a:srgbClr val="FFFFFF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57150">
                      <a:solidFill>
                        <a:srgbClr val="FFFFFF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57150">
                      <a:solidFill>
                        <a:srgbClr val="FFFFFF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57150">
                      <a:solidFill>
                        <a:srgbClr val="FFFFFF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57150">
                      <a:solidFill>
                        <a:srgbClr val="FFFFFF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57150">
                      <a:solidFill>
                        <a:srgbClr val="FFFFFF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57150">
                      <a:solidFill>
                        <a:srgbClr val="FFFFFF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57150">
                      <a:solidFill>
                        <a:srgbClr val="FFFFFF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57150">
                      <a:solidFill>
                        <a:srgbClr val="FFFFFF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57150">
                      <a:solidFill>
                        <a:srgbClr val="FFFFFF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576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571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571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571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571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571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571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571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571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571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571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571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571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571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571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571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571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571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571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571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571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480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480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480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337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8720360" y="4498125"/>
          <a:ext cx="1577339" cy="25660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124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62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62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623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1623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6671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57150">
                      <a:solidFill>
                        <a:srgbClr val="FFFFFF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57150">
                      <a:solidFill>
                        <a:srgbClr val="FFFFFF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57150">
                      <a:solidFill>
                        <a:srgbClr val="FFFFFF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57150">
                      <a:solidFill>
                        <a:srgbClr val="FFFFFF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57150">
                      <a:solidFill>
                        <a:srgbClr val="FFFFFF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576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571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571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571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571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5715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480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480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480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337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0" name="object 10"/>
          <p:cNvSpPr txBox="1"/>
          <p:nvPr/>
        </p:nvSpPr>
        <p:spPr>
          <a:xfrm>
            <a:off x="7750595" y="5398769"/>
            <a:ext cx="275273" cy="43473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sz="2700" spc="-75" dirty="0">
                <a:latin typeface="Calibri"/>
                <a:cs typeface="Calibri"/>
              </a:rPr>
              <a:t>…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98119" y="3652267"/>
            <a:ext cx="817245" cy="1145185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R="26670" algn="r">
              <a:spcBef>
                <a:spcPts val="150"/>
              </a:spcBef>
            </a:pPr>
            <a:r>
              <a:rPr sz="2700" spc="-75" dirty="0">
                <a:latin typeface="Calibri"/>
                <a:cs typeface="Calibri"/>
              </a:rPr>
              <a:t>V</a:t>
            </a:r>
            <a:endParaRPr sz="2700">
              <a:latin typeface="Calibri"/>
              <a:cs typeface="Calibri"/>
            </a:endParaRPr>
          </a:p>
          <a:p>
            <a:pPr marL="76200">
              <a:spcBef>
                <a:spcPts val="2303"/>
              </a:spcBef>
            </a:pPr>
            <a:r>
              <a:rPr sz="2700" spc="-38" dirty="0">
                <a:latin typeface="Calibri"/>
                <a:cs typeface="Calibri"/>
              </a:rPr>
              <a:t>T</a:t>
            </a:r>
            <a:r>
              <a:rPr sz="2700" spc="-56" baseline="-13888" dirty="0">
                <a:latin typeface="Calibri"/>
                <a:cs typeface="Calibri"/>
              </a:rPr>
              <a:t>d</a:t>
            </a:r>
            <a:endParaRPr sz="2700" baseline="-13888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198169" y="3833731"/>
            <a:ext cx="1435416" cy="128588"/>
          </a:xfrm>
          <a:custGeom>
            <a:avLst/>
            <a:gdLst/>
            <a:ahLst/>
            <a:cxnLst/>
            <a:rect l="l" t="t" r="r" b="b"/>
            <a:pathLst>
              <a:path w="956944" h="85725">
                <a:moveTo>
                  <a:pt x="871143" y="0"/>
                </a:moveTo>
                <a:lnTo>
                  <a:pt x="871143" y="85725"/>
                </a:lnTo>
                <a:lnTo>
                  <a:pt x="928293" y="57150"/>
                </a:lnTo>
                <a:lnTo>
                  <a:pt x="885430" y="57150"/>
                </a:lnTo>
                <a:lnTo>
                  <a:pt x="885430" y="28575"/>
                </a:lnTo>
                <a:lnTo>
                  <a:pt x="928293" y="28575"/>
                </a:lnTo>
                <a:lnTo>
                  <a:pt x="871143" y="0"/>
                </a:lnTo>
                <a:close/>
              </a:path>
              <a:path w="956944" h="85725">
                <a:moveTo>
                  <a:pt x="871143" y="28575"/>
                </a:moveTo>
                <a:lnTo>
                  <a:pt x="0" y="28575"/>
                </a:lnTo>
                <a:lnTo>
                  <a:pt x="0" y="57150"/>
                </a:lnTo>
                <a:lnTo>
                  <a:pt x="871143" y="57150"/>
                </a:lnTo>
                <a:lnTo>
                  <a:pt x="871143" y="28575"/>
                </a:lnTo>
                <a:close/>
              </a:path>
              <a:path w="956944" h="85725">
                <a:moveTo>
                  <a:pt x="928293" y="28575"/>
                </a:moveTo>
                <a:lnTo>
                  <a:pt x="885430" y="28575"/>
                </a:lnTo>
                <a:lnTo>
                  <a:pt x="885430" y="57150"/>
                </a:lnTo>
                <a:lnTo>
                  <a:pt x="928293" y="57150"/>
                </a:lnTo>
                <a:lnTo>
                  <a:pt x="956868" y="42862"/>
                </a:lnTo>
                <a:lnTo>
                  <a:pt x="928293" y="2857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13" name="object 13"/>
          <p:cNvSpPr/>
          <p:nvPr/>
        </p:nvSpPr>
        <p:spPr>
          <a:xfrm>
            <a:off x="350372" y="4881478"/>
            <a:ext cx="114300" cy="1496378"/>
          </a:xfrm>
          <a:custGeom>
            <a:avLst/>
            <a:gdLst/>
            <a:ahLst/>
            <a:cxnLst/>
            <a:rect l="l" t="t" r="r" b="b"/>
            <a:pathLst>
              <a:path w="76200" h="997585">
                <a:moveTo>
                  <a:pt x="25400" y="921236"/>
                </a:moveTo>
                <a:lnTo>
                  <a:pt x="0" y="921236"/>
                </a:lnTo>
                <a:lnTo>
                  <a:pt x="38099" y="997436"/>
                </a:lnTo>
                <a:lnTo>
                  <a:pt x="69849" y="933937"/>
                </a:lnTo>
                <a:lnTo>
                  <a:pt x="25400" y="933937"/>
                </a:lnTo>
                <a:lnTo>
                  <a:pt x="25400" y="921236"/>
                </a:lnTo>
                <a:close/>
              </a:path>
              <a:path w="76200" h="997585">
                <a:moveTo>
                  <a:pt x="50800" y="0"/>
                </a:moveTo>
                <a:lnTo>
                  <a:pt x="25400" y="0"/>
                </a:lnTo>
                <a:lnTo>
                  <a:pt x="25400" y="933937"/>
                </a:lnTo>
                <a:lnTo>
                  <a:pt x="50800" y="933937"/>
                </a:lnTo>
                <a:lnTo>
                  <a:pt x="50800" y="0"/>
                </a:lnTo>
                <a:close/>
              </a:path>
              <a:path w="76200" h="997585">
                <a:moveTo>
                  <a:pt x="76200" y="921236"/>
                </a:moveTo>
                <a:lnTo>
                  <a:pt x="50800" y="921236"/>
                </a:lnTo>
                <a:lnTo>
                  <a:pt x="50800" y="933937"/>
                </a:lnTo>
                <a:lnTo>
                  <a:pt x="69849" y="933937"/>
                </a:lnTo>
                <a:lnTo>
                  <a:pt x="76200" y="9212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14" name="object 14"/>
          <p:cNvSpPr txBox="1"/>
          <p:nvPr/>
        </p:nvSpPr>
        <p:spPr>
          <a:xfrm>
            <a:off x="5415879" y="2911601"/>
            <a:ext cx="2847021" cy="43473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sz="2700" dirty="0">
                <a:latin typeface="Calibri"/>
                <a:cs typeface="Calibri"/>
              </a:rPr>
              <a:t>Output</a:t>
            </a:r>
            <a:r>
              <a:rPr sz="2700" spc="-45" dirty="0">
                <a:latin typeface="Calibri"/>
                <a:cs typeface="Calibri"/>
              </a:rPr>
              <a:t> </a:t>
            </a:r>
            <a:r>
              <a:rPr sz="2700" spc="-15" dirty="0">
                <a:latin typeface="Calibri"/>
                <a:cs typeface="Calibri"/>
              </a:rPr>
              <a:t>Probabilities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xfrm>
            <a:off x="11664267" y="6371008"/>
            <a:ext cx="322579" cy="2114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193675">
              <a:spcBef>
                <a:spcPts val="40"/>
              </a:spcBef>
            </a:pPr>
            <a:fld id="{81D60167-4931-47E6-BA6A-407CBD079E47}" type="slidenum">
              <a:rPr lang="en-GB" spc="-50" smtClean="0"/>
              <a:pPr marL="193675">
                <a:spcBef>
                  <a:spcPts val="40"/>
                </a:spcBef>
              </a:pPr>
              <a:t>94</a:t>
            </a:fld>
            <a:endParaRPr spc="-38" dirty="0"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146139" y="970467"/>
            <a:ext cx="5713838" cy="8408061"/>
          </a:xfrm>
          <a:prstGeom prst="rect">
            <a:avLst/>
          </a:prstGeom>
        </p:spPr>
      </p:pic>
      <p:sp>
        <p:nvSpPr>
          <p:cNvPr id="3" name="object 3" descr="$PPTXTitle"/>
          <p:cNvSpPr txBox="1">
            <a:spLocks noGrp="1"/>
          </p:cNvSpPr>
          <p:nvPr>
            <p:ph type="title"/>
          </p:nvPr>
        </p:nvSpPr>
        <p:spPr>
          <a:xfrm>
            <a:off x="685800" y="720213"/>
            <a:ext cx="12344400" cy="1097992"/>
          </a:xfrm>
          <a:prstGeom prst="rect">
            <a:avLst/>
          </a:prstGeom>
        </p:spPr>
        <p:txBody>
          <a:bodyPr vert="horz" wrap="square" lIns="0" tIns="416813" rIns="0" bIns="0" rtlCol="0" anchor="ctr">
            <a:spAutoFit/>
          </a:bodyPr>
          <a:lstStyle/>
          <a:p>
            <a:pPr marL="6493193">
              <a:spcBef>
                <a:spcPts val="150"/>
              </a:spcBef>
            </a:pPr>
            <a:r>
              <a:rPr spc="-53" dirty="0"/>
              <a:t>Transformers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025260" y="6286871"/>
            <a:ext cx="2477453" cy="1434045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48576" rIns="0" bIns="0" rtlCol="0">
            <a:spAutoFit/>
          </a:bodyPr>
          <a:lstStyle/>
          <a:p>
            <a:pPr algn="ctr">
              <a:spcBef>
                <a:spcPts val="381"/>
              </a:spcBef>
            </a:pPr>
            <a:r>
              <a:rPr sz="3000" spc="-15" dirty="0">
                <a:solidFill>
                  <a:srgbClr val="FF0000"/>
                </a:solidFill>
                <a:latin typeface="Calibri"/>
                <a:cs typeface="Calibri"/>
              </a:rPr>
              <a:t>Inputs</a:t>
            </a:r>
            <a:endParaRPr sz="3000">
              <a:latin typeface="Calibri"/>
              <a:cs typeface="Calibri"/>
            </a:endParaRPr>
          </a:p>
          <a:p>
            <a:pPr marR="75248" algn="ctr">
              <a:spcBef>
                <a:spcPts val="3600"/>
              </a:spcBef>
            </a:pPr>
            <a:r>
              <a:rPr sz="3000" dirty="0">
                <a:latin typeface="Calibri"/>
                <a:cs typeface="Calibri"/>
              </a:rPr>
              <a:t>I</a:t>
            </a:r>
            <a:r>
              <a:rPr sz="3000" spc="-53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ate</a:t>
            </a:r>
            <a:r>
              <a:rPr sz="3000" spc="-38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an</a:t>
            </a:r>
            <a:r>
              <a:rPr sz="3000" spc="-45" dirty="0">
                <a:latin typeface="Calibri"/>
                <a:cs typeface="Calibri"/>
              </a:rPr>
              <a:t> </a:t>
            </a:r>
            <a:r>
              <a:rPr sz="3000" spc="-30" dirty="0">
                <a:latin typeface="Calibri"/>
                <a:cs typeface="Calibri"/>
              </a:rPr>
              <a:t>apple</a:t>
            </a:r>
            <a:endParaRPr sz="30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806125" y="2811305"/>
            <a:ext cx="4914900" cy="1434045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48576" rIns="0" bIns="0" rtlCol="0">
            <a:spAutoFit/>
          </a:bodyPr>
          <a:lstStyle/>
          <a:p>
            <a:pPr algn="ctr">
              <a:spcBef>
                <a:spcPts val="381"/>
              </a:spcBef>
            </a:pPr>
            <a:r>
              <a:rPr sz="3000" spc="-15" dirty="0">
                <a:solidFill>
                  <a:srgbClr val="FF0000"/>
                </a:solidFill>
                <a:latin typeface="Calibri"/>
                <a:cs typeface="Calibri"/>
              </a:rPr>
              <a:t>Targets</a:t>
            </a:r>
            <a:endParaRPr sz="3000">
              <a:latin typeface="Calibri"/>
              <a:cs typeface="Calibri"/>
            </a:endParaRPr>
          </a:p>
          <a:p>
            <a:pPr algn="ctr">
              <a:spcBef>
                <a:spcPts val="3600"/>
              </a:spcBef>
            </a:pPr>
            <a:r>
              <a:rPr sz="3000" dirty="0">
                <a:latin typeface="Calibri"/>
                <a:cs typeface="Calibri"/>
              </a:rPr>
              <a:t>Ich</a:t>
            </a:r>
            <a:r>
              <a:rPr sz="3000" spc="-105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have</a:t>
            </a:r>
            <a:r>
              <a:rPr sz="3000" spc="-90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einen</a:t>
            </a:r>
            <a:r>
              <a:rPr sz="3000" spc="-98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apfel</a:t>
            </a:r>
            <a:r>
              <a:rPr sz="3000" spc="-90" dirty="0">
                <a:latin typeface="Calibri"/>
                <a:cs typeface="Calibri"/>
              </a:rPr>
              <a:t> </a:t>
            </a:r>
            <a:r>
              <a:rPr sz="3000" spc="-15" dirty="0">
                <a:latin typeface="Calibri"/>
                <a:cs typeface="Calibri"/>
              </a:rPr>
              <a:t>gegessen</a:t>
            </a:r>
            <a:endParaRPr sz="30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846609" y="8481821"/>
            <a:ext cx="4833938" cy="665567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sz="4200" b="1" dirty="0">
                <a:solidFill>
                  <a:srgbClr val="FF0000"/>
                </a:solidFill>
                <a:latin typeface="Calibri"/>
                <a:cs typeface="Calibri"/>
              </a:rPr>
              <a:t>Machine</a:t>
            </a:r>
            <a:r>
              <a:rPr sz="4200" b="1" spc="143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4200" b="1" spc="120" dirty="0">
                <a:solidFill>
                  <a:srgbClr val="FF0000"/>
                </a:solidFill>
                <a:latin typeface="Calibri"/>
                <a:cs typeface="Calibri"/>
              </a:rPr>
              <a:t>Translation</a:t>
            </a:r>
            <a:endParaRPr sz="4200">
              <a:latin typeface="Calibri"/>
              <a:cs typeface="Calibr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5084030" y="4918061"/>
            <a:ext cx="359093" cy="595313"/>
            <a:chOff x="3389353" y="3278707"/>
            <a:chExt cx="239395" cy="396875"/>
          </a:xfrm>
        </p:grpSpPr>
        <p:sp>
          <p:nvSpPr>
            <p:cNvPr id="8" name="object 8"/>
            <p:cNvSpPr/>
            <p:nvPr/>
          </p:nvSpPr>
          <p:spPr>
            <a:xfrm>
              <a:off x="3395703" y="3285056"/>
              <a:ext cx="226695" cy="384175"/>
            </a:xfrm>
            <a:custGeom>
              <a:avLst/>
              <a:gdLst/>
              <a:ahLst/>
              <a:cxnLst/>
              <a:rect l="l" t="t" r="r" b="b"/>
              <a:pathLst>
                <a:path w="226695" h="384175">
                  <a:moveTo>
                    <a:pt x="113348" y="0"/>
                  </a:moveTo>
                  <a:lnTo>
                    <a:pt x="0" y="113348"/>
                  </a:lnTo>
                  <a:lnTo>
                    <a:pt x="56675" y="113348"/>
                  </a:lnTo>
                  <a:lnTo>
                    <a:pt x="56675" y="383908"/>
                  </a:lnTo>
                  <a:lnTo>
                    <a:pt x="170023" y="383908"/>
                  </a:lnTo>
                  <a:lnTo>
                    <a:pt x="170023" y="113348"/>
                  </a:lnTo>
                  <a:lnTo>
                    <a:pt x="226697" y="113348"/>
                  </a:lnTo>
                  <a:lnTo>
                    <a:pt x="11334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700"/>
            </a:p>
          </p:txBody>
        </p:sp>
        <p:sp>
          <p:nvSpPr>
            <p:cNvPr id="9" name="object 9"/>
            <p:cNvSpPr/>
            <p:nvPr/>
          </p:nvSpPr>
          <p:spPr>
            <a:xfrm>
              <a:off x="3395703" y="3285057"/>
              <a:ext cx="226695" cy="384175"/>
            </a:xfrm>
            <a:custGeom>
              <a:avLst/>
              <a:gdLst/>
              <a:ahLst/>
              <a:cxnLst/>
              <a:rect l="l" t="t" r="r" b="b"/>
              <a:pathLst>
                <a:path w="226695" h="384175">
                  <a:moveTo>
                    <a:pt x="56674" y="383908"/>
                  </a:moveTo>
                  <a:lnTo>
                    <a:pt x="56674" y="113349"/>
                  </a:lnTo>
                  <a:lnTo>
                    <a:pt x="0" y="113349"/>
                  </a:lnTo>
                  <a:lnTo>
                    <a:pt x="113349" y="0"/>
                  </a:lnTo>
                  <a:lnTo>
                    <a:pt x="226698" y="113349"/>
                  </a:lnTo>
                  <a:lnTo>
                    <a:pt x="170023" y="113349"/>
                  </a:lnTo>
                  <a:lnTo>
                    <a:pt x="170023" y="383908"/>
                  </a:lnTo>
                  <a:lnTo>
                    <a:pt x="56674" y="383908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700"/>
            </a:p>
          </p:txBody>
        </p:sp>
      </p:grp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xfrm>
            <a:off x="11664267" y="6371008"/>
            <a:ext cx="322579" cy="2114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193675">
              <a:spcBef>
                <a:spcPts val="40"/>
              </a:spcBef>
            </a:pPr>
            <a:fld id="{81D60167-4931-47E6-BA6A-407CBD079E47}" type="slidenum">
              <a:rPr lang="en-GB" spc="-50" smtClean="0"/>
              <a:pPr marL="193675">
                <a:spcBef>
                  <a:spcPts val="40"/>
                </a:spcBef>
              </a:pPr>
              <a:t>95</a:t>
            </a:fld>
            <a:endParaRPr spc="-38" dirty="0"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7254577">
            <a:off x="-3584545" y="-6743008"/>
            <a:ext cx="18300578" cy="19059550"/>
            <a:chOff x="0" y="0"/>
            <a:chExt cx="4819905" cy="501979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9905" cy="5019799"/>
            </a:xfrm>
            <a:custGeom>
              <a:avLst/>
              <a:gdLst/>
              <a:ahLst/>
              <a:cxnLst/>
              <a:rect l="l" t="t" r="r" b="b"/>
              <a:pathLst>
                <a:path w="4819905" h="5019799">
                  <a:moveTo>
                    <a:pt x="0" y="0"/>
                  </a:moveTo>
                  <a:lnTo>
                    <a:pt x="4819905" y="0"/>
                  </a:lnTo>
                  <a:lnTo>
                    <a:pt x="4819905" y="5019799"/>
                  </a:lnTo>
                  <a:lnTo>
                    <a:pt x="0" y="5019799"/>
                  </a:lnTo>
                  <a:close/>
                </a:path>
              </a:pathLst>
            </a:custGeom>
            <a:solidFill>
              <a:srgbClr val="C3984D">
                <a:alpha val="92941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4819905" cy="50388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68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089194" y="9670570"/>
            <a:ext cx="556964" cy="629088"/>
            <a:chOff x="0" y="0"/>
            <a:chExt cx="742619" cy="83878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742569" cy="838835"/>
            </a:xfrm>
            <a:custGeom>
              <a:avLst/>
              <a:gdLst/>
              <a:ahLst/>
              <a:cxnLst/>
              <a:rect l="l" t="t" r="r" b="b"/>
              <a:pathLst>
                <a:path w="742569" h="838835">
                  <a:moveTo>
                    <a:pt x="0" y="0"/>
                  </a:moveTo>
                  <a:lnTo>
                    <a:pt x="742569" y="0"/>
                  </a:lnTo>
                  <a:lnTo>
                    <a:pt x="742569" y="838835"/>
                  </a:lnTo>
                  <a:lnTo>
                    <a:pt x="0" y="838835"/>
                  </a:lnTo>
                  <a:close/>
                </a:path>
              </a:pathLst>
            </a:custGeom>
            <a:solidFill>
              <a:srgbClr val="C39A5C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650226" y="437624"/>
            <a:ext cx="1525644" cy="681090"/>
            <a:chOff x="0" y="0"/>
            <a:chExt cx="2034192" cy="90812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034159" cy="908177"/>
            </a:xfrm>
            <a:custGeom>
              <a:avLst/>
              <a:gdLst/>
              <a:ahLst/>
              <a:cxnLst/>
              <a:rect l="l" t="t" r="r" b="b"/>
              <a:pathLst>
                <a:path w="2034159" h="908177">
                  <a:moveTo>
                    <a:pt x="0" y="0"/>
                  </a:moveTo>
                  <a:lnTo>
                    <a:pt x="2034159" y="0"/>
                  </a:lnTo>
                  <a:lnTo>
                    <a:pt x="2034159" y="908177"/>
                  </a:lnTo>
                  <a:lnTo>
                    <a:pt x="0" y="9081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15331666" y="536576"/>
            <a:ext cx="2306106" cy="489898"/>
            <a:chOff x="0" y="0"/>
            <a:chExt cx="3074808" cy="65319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074797" cy="653161"/>
            </a:xfrm>
            <a:custGeom>
              <a:avLst/>
              <a:gdLst/>
              <a:ahLst/>
              <a:cxnLst/>
              <a:rect l="l" t="t" r="r" b="b"/>
              <a:pathLst>
                <a:path w="3074797" h="653161">
                  <a:moveTo>
                    <a:pt x="0" y="0"/>
                  </a:moveTo>
                  <a:lnTo>
                    <a:pt x="3074797" y="0"/>
                  </a:lnTo>
                  <a:lnTo>
                    <a:pt x="3074797" y="653161"/>
                  </a:lnTo>
                  <a:lnTo>
                    <a:pt x="0" y="653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grpSp>
        <p:nvGrpSpPr>
          <p:cNvPr id="11" name="Group 11"/>
          <p:cNvGrpSpPr/>
          <p:nvPr/>
        </p:nvGrpSpPr>
        <p:grpSpPr>
          <a:xfrm rot="-2292798">
            <a:off x="-4662947" y="-2245307"/>
            <a:ext cx="18300578" cy="12878314"/>
            <a:chOff x="0" y="0"/>
            <a:chExt cx="4819905" cy="3391819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819905" cy="3391819"/>
            </a:xfrm>
            <a:custGeom>
              <a:avLst/>
              <a:gdLst/>
              <a:ahLst/>
              <a:cxnLst/>
              <a:rect l="l" t="t" r="r" b="b"/>
              <a:pathLst>
                <a:path w="4819905" h="3391819">
                  <a:moveTo>
                    <a:pt x="0" y="0"/>
                  </a:moveTo>
                  <a:lnTo>
                    <a:pt x="4819905" y="0"/>
                  </a:lnTo>
                  <a:lnTo>
                    <a:pt x="4819905" y="3391819"/>
                  </a:lnTo>
                  <a:lnTo>
                    <a:pt x="0" y="3391819"/>
                  </a:lnTo>
                  <a:close/>
                </a:path>
              </a:pathLst>
            </a:custGeom>
            <a:solidFill>
              <a:srgbClr val="38665F">
                <a:alpha val="92941"/>
              </a:srgbClr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19050"/>
              <a:ext cx="4819905" cy="34108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680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274363" y="2339093"/>
            <a:ext cx="12481881" cy="42538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212"/>
              </a:lnSpc>
              <a:spcBef>
                <a:spcPct val="0"/>
              </a:spcBef>
            </a:pPr>
            <a:r>
              <a:rPr lang="en-US" sz="11580">
                <a:solidFill>
                  <a:srgbClr val="FFFFFF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Large Language Models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7259300" y="9786677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50</a:t>
            </a: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91850" y="1505264"/>
            <a:ext cx="5713838" cy="8408063"/>
          </a:xfrm>
          <a:prstGeom prst="rect">
            <a:avLst/>
          </a:prstGeom>
        </p:spPr>
      </p:pic>
      <p:sp>
        <p:nvSpPr>
          <p:cNvPr id="3" name="object 3" descr="$PPTXTitle"/>
          <p:cNvSpPr txBox="1">
            <a:spLocks noGrp="1"/>
          </p:cNvSpPr>
          <p:nvPr>
            <p:ph type="title"/>
          </p:nvPr>
        </p:nvSpPr>
        <p:spPr>
          <a:xfrm>
            <a:off x="685800" y="921037"/>
            <a:ext cx="12344400" cy="696344"/>
          </a:xfrm>
          <a:prstGeom prst="rect">
            <a:avLst/>
          </a:prstGeom>
        </p:spPr>
        <p:txBody>
          <a:bodyPr vert="horz" wrap="square" lIns="0" tIns="19050" rIns="0" bIns="0" rtlCol="0" anchor="ctr">
            <a:spAutoFit/>
          </a:bodyPr>
          <a:lstStyle/>
          <a:p>
            <a:pPr marL="5073015">
              <a:spcBef>
                <a:spcPts val="150"/>
              </a:spcBef>
            </a:pPr>
            <a:r>
              <a:rPr spc="-53" dirty="0"/>
              <a:t>Transformers,</a:t>
            </a:r>
            <a:r>
              <a:rPr spc="-127" dirty="0"/>
              <a:t> </a:t>
            </a:r>
            <a:r>
              <a:rPr spc="-15" dirty="0"/>
              <a:t>mid-</a:t>
            </a:r>
            <a:r>
              <a:rPr spc="-30" dirty="0"/>
              <a:t>2017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xfrm>
            <a:off x="11664267" y="6371008"/>
            <a:ext cx="322579" cy="2114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193675">
              <a:spcBef>
                <a:spcPts val="40"/>
              </a:spcBef>
            </a:pPr>
            <a:fld id="{81D60167-4931-47E6-BA6A-407CBD079E47}" type="slidenum">
              <a:rPr lang="en-GB" spc="-50" smtClean="0"/>
              <a:pPr marL="193675">
                <a:spcBef>
                  <a:spcPts val="40"/>
                </a:spcBef>
              </a:pPr>
              <a:t>97</a:t>
            </a:fld>
            <a:endParaRPr spc="-38" dirty="0"/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170840" y="1505264"/>
            <a:ext cx="5835015" cy="8408670"/>
            <a:chOff x="4113893" y="1003509"/>
            <a:chExt cx="3890010" cy="560578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94566" y="1003509"/>
              <a:ext cx="3809225" cy="5605375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4120243" y="2743199"/>
              <a:ext cx="1976120" cy="3184525"/>
            </a:xfrm>
            <a:custGeom>
              <a:avLst/>
              <a:gdLst/>
              <a:ahLst/>
              <a:cxnLst/>
              <a:rect l="l" t="t" r="r" b="b"/>
              <a:pathLst>
                <a:path w="1976120" h="3184525">
                  <a:moveTo>
                    <a:pt x="1646455" y="0"/>
                  </a:moveTo>
                  <a:lnTo>
                    <a:pt x="329299" y="0"/>
                  </a:lnTo>
                  <a:lnTo>
                    <a:pt x="280637" y="3570"/>
                  </a:lnTo>
                  <a:lnTo>
                    <a:pt x="234193" y="13942"/>
                  </a:lnTo>
                  <a:lnTo>
                    <a:pt x="190474" y="30605"/>
                  </a:lnTo>
                  <a:lnTo>
                    <a:pt x="149992" y="53052"/>
                  </a:lnTo>
                  <a:lnTo>
                    <a:pt x="113254" y="80771"/>
                  </a:lnTo>
                  <a:lnTo>
                    <a:pt x="80771" y="113254"/>
                  </a:lnTo>
                  <a:lnTo>
                    <a:pt x="53052" y="149992"/>
                  </a:lnTo>
                  <a:lnTo>
                    <a:pt x="30605" y="190474"/>
                  </a:lnTo>
                  <a:lnTo>
                    <a:pt x="13942" y="234193"/>
                  </a:lnTo>
                  <a:lnTo>
                    <a:pt x="3570" y="280637"/>
                  </a:lnTo>
                  <a:lnTo>
                    <a:pt x="0" y="329299"/>
                  </a:lnTo>
                  <a:lnTo>
                    <a:pt x="0" y="2854773"/>
                  </a:lnTo>
                  <a:lnTo>
                    <a:pt x="3570" y="2903434"/>
                  </a:lnTo>
                  <a:lnTo>
                    <a:pt x="13942" y="2949879"/>
                  </a:lnTo>
                  <a:lnTo>
                    <a:pt x="30605" y="2993597"/>
                  </a:lnTo>
                  <a:lnTo>
                    <a:pt x="53052" y="3034080"/>
                  </a:lnTo>
                  <a:lnTo>
                    <a:pt x="80771" y="3070818"/>
                  </a:lnTo>
                  <a:lnTo>
                    <a:pt x="113254" y="3103301"/>
                  </a:lnTo>
                  <a:lnTo>
                    <a:pt x="149992" y="3131020"/>
                  </a:lnTo>
                  <a:lnTo>
                    <a:pt x="190474" y="3153466"/>
                  </a:lnTo>
                  <a:lnTo>
                    <a:pt x="234193" y="3170130"/>
                  </a:lnTo>
                  <a:lnTo>
                    <a:pt x="280637" y="3180502"/>
                  </a:lnTo>
                  <a:lnTo>
                    <a:pt x="329299" y="3184072"/>
                  </a:lnTo>
                  <a:lnTo>
                    <a:pt x="1646455" y="3184072"/>
                  </a:lnTo>
                  <a:lnTo>
                    <a:pt x="1695117" y="3180502"/>
                  </a:lnTo>
                  <a:lnTo>
                    <a:pt x="1741561" y="3170130"/>
                  </a:lnTo>
                  <a:lnTo>
                    <a:pt x="1785280" y="3153466"/>
                  </a:lnTo>
                  <a:lnTo>
                    <a:pt x="1825762" y="3131020"/>
                  </a:lnTo>
                  <a:lnTo>
                    <a:pt x="1862500" y="3103301"/>
                  </a:lnTo>
                  <a:lnTo>
                    <a:pt x="1894983" y="3070818"/>
                  </a:lnTo>
                  <a:lnTo>
                    <a:pt x="1922703" y="3034080"/>
                  </a:lnTo>
                  <a:lnTo>
                    <a:pt x="1945149" y="2993597"/>
                  </a:lnTo>
                  <a:lnTo>
                    <a:pt x="1961813" y="2949879"/>
                  </a:lnTo>
                  <a:lnTo>
                    <a:pt x="1972185" y="2903434"/>
                  </a:lnTo>
                  <a:lnTo>
                    <a:pt x="1975755" y="2854773"/>
                  </a:lnTo>
                  <a:lnTo>
                    <a:pt x="1975755" y="329299"/>
                  </a:lnTo>
                  <a:lnTo>
                    <a:pt x="1972185" y="280637"/>
                  </a:lnTo>
                  <a:lnTo>
                    <a:pt x="1961813" y="234193"/>
                  </a:lnTo>
                  <a:lnTo>
                    <a:pt x="1945149" y="190474"/>
                  </a:lnTo>
                  <a:lnTo>
                    <a:pt x="1922703" y="149992"/>
                  </a:lnTo>
                  <a:lnTo>
                    <a:pt x="1894983" y="113254"/>
                  </a:lnTo>
                  <a:lnTo>
                    <a:pt x="1862500" y="80771"/>
                  </a:lnTo>
                  <a:lnTo>
                    <a:pt x="1825762" y="53052"/>
                  </a:lnTo>
                  <a:lnTo>
                    <a:pt x="1785280" y="30605"/>
                  </a:lnTo>
                  <a:lnTo>
                    <a:pt x="1741561" y="13942"/>
                  </a:lnTo>
                  <a:lnTo>
                    <a:pt x="1695117" y="3570"/>
                  </a:lnTo>
                  <a:lnTo>
                    <a:pt x="1646455" y="0"/>
                  </a:lnTo>
                  <a:close/>
                </a:path>
              </a:pathLst>
            </a:custGeom>
            <a:solidFill>
              <a:srgbClr val="FFE699">
                <a:alpha val="34899"/>
              </a:srgbClr>
            </a:solidFill>
          </p:spPr>
          <p:txBody>
            <a:bodyPr wrap="square" lIns="0" tIns="0" rIns="0" bIns="0" rtlCol="0"/>
            <a:lstStyle/>
            <a:p>
              <a:endParaRPr sz="2700"/>
            </a:p>
          </p:txBody>
        </p:sp>
        <p:sp>
          <p:nvSpPr>
            <p:cNvPr id="5" name="object 5"/>
            <p:cNvSpPr/>
            <p:nvPr/>
          </p:nvSpPr>
          <p:spPr>
            <a:xfrm>
              <a:off x="4120243" y="2743199"/>
              <a:ext cx="1976120" cy="3184525"/>
            </a:xfrm>
            <a:custGeom>
              <a:avLst/>
              <a:gdLst/>
              <a:ahLst/>
              <a:cxnLst/>
              <a:rect l="l" t="t" r="r" b="b"/>
              <a:pathLst>
                <a:path w="1976120" h="3184525">
                  <a:moveTo>
                    <a:pt x="0" y="329299"/>
                  </a:moveTo>
                  <a:lnTo>
                    <a:pt x="3570" y="280637"/>
                  </a:lnTo>
                  <a:lnTo>
                    <a:pt x="13942" y="234193"/>
                  </a:lnTo>
                  <a:lnTo>
                    <a:pt x="30605" y="190475"/>
                  </a:lnTo>
                  <a:lnTo>
                    <a:pt x="53052" y="149992"/>
                  </a:lnTo>
                  <a:lnTo>
                    <a:pt x="80771" y="113254"/>
                  </a:lnTo>
                  <a:lnTo>
                    <a:pt x="113254" y="80771"/>
                  </a:lnTo>
                  <a:lnTo>
                    <a:pt x="149992" y="53052"/>
                  </a:lnTo>
                  <a:lnTo>
                    <a:pt x="190475" y="30605"/>
                  </a:lnTo>
                  <a:lnTo>
                    <a:pt x="234193" y="13942"/>
                  </a:lnTo>
                  <a:lnTo>
                    <a:pt x="280638" y="3570"/>
                  </a:lnTo>
                  <a:lnTo>
                    <a:pt x="329299" y="0"/>
                  </a:lnTo>
                  <a:lnTo>
                    <a:pt x="1646456" y="0"/>
                  </a:lnTo>
                  <a:lnTo>
                    <a:pt x="1695117" y="3570"/>
                  </a:lnTo>
                  <a:lnTo>
                    <a:pt x="1741562" y="13942"/>
                  </a:lnTo>
                  <a:lnTo>
                    <a:pt x="1785280" y="30605"/>
                  </a:lnTo>
                  <a:lnTo>
                    <a:pt x="1825763" y="53052"/>
                  </a:lnTo>
                  <a:lnTo>
                    <a:pt x="1862500" y="80771"/>
                  </a:lnTo>
                  <a:lnTo>
                    <a:pt x="1894984" y="113254"/>
                  </a:lnTo>
                  <a:lnTo>
                    <a:pt x="1922703" y="149992"/>
                  </a:lnTo>
                  <a:lnTo>
                    <a:pt x="1945149" y="190475"/>
                  </a:lnTo>
                  <a:lnTo>
                    <a:pt x="1961813" y="234193"/>
                  </a:lnTo>
                  <a:lnTo>
                    <a:pt x="1972185" y="280637"/>
                  </a:lnTo>
                  <a:lnTo>
                    <a:pt x="1975756" y="329299"/>
                  </a:lnTo>
                  <a:lnTo>
                    <a:pt x="1975756" y="2854774"/>
                  </a:lnTo>
                  <a:lnTo>
                    <a:pt x="1972185" y="2903435"/>
                  </a:lnTo>
                  <a:lnTo>
                    <a:pt x="1961813" y="2949880"/>
                  </a:lnTo>
                  <a:lnTo>
                    <a:pt x="1945149" y="2993598"/>
                  </a:lnTo>
                  <a:lnTo>
                    <a:pt x="1922703" y="3034080"/>
                  </a:lnTo>
                  <a:lnTo>
                    <a:pt x="1894984" y="3070818"/>
                  </a:lnTo>
                  <a:lnTo>
                    <a:pt x="1862500" y="3103301"/>
                  </a:lnTo>
                  <a:lnTo>
                    <a:pt x="1825763" y="3131020"/>
                  </a:lnTo>
                  <a:lnTo>
                    <a:pt x="1785280" y="3153467"/>
                  </a:lnTo>
                  <a:lnTo>
                    <a:pt x="1741562" y="3170130"/>
                  </a:lnTo>
                  <a:lnTo>
                    <a:pt x="1695117" y="3180502"/>
                  </a:lnTo>
                  <a:lnTo>
                    <a:pt x="1646456" y="3184073"/>
                  </a:lnTo>
                  <a:lnTo>
                    <a:pt x="329299" y="3184073"/>
                  </a:lnTo>
                  <a:lnTo>
                    <a:pt x="280638" y="3180502"/>
                  </a:lnTo>
                  <a:lnTo>
                    <a:pt x="234193" y="3170130"/>
                  </a:lnTo>
                  <a:lnTo>
                    <a:pt x="190475" y="3153467"/>
                  </a:lnTo>
                  <a:lnTo>
                    <a:pt x="149992" y="3131020"/>
                  </a:lnTo>
                  <a:lnTo>
                    <a:pt x="113254" y="3103301"/>
                  </a:lnTo>
                  <a:lnTo>
                    <a:pt x="80771" y="3070818"/>
                  </a:lnTo>
                  <a:lnTo>
                    <a:pt x="53052" y="3034080"/>
                  </a:lnTo>
                  <a:lnTo>
                    <a:pt x="30605" y="2993598"/>
                  </a:lnTo>
                  <a:lnTo>
                    <a:pt x="13942" y="2949880"/>
                  </a:lnTo>
                  <a:lnTo>
                    <a:pt x="3570" y="2903435"/>
                  </a:lnTo>
                  <a:lnTo>
                    <a:pt x="0" y="2854774"/>
                  </a:lnTo>
                  <a:lnTo>
                    <a:pt x="0" y="329299"/>
                  </a:lnTo>
                  <a:close/>
                </a:path>
              </a:pathLst>
            </a:custGeom>
            <a:ln w="12700">
              <a:solidFill>
                <a:srgbClr val="172C51"/>
              </a:solidFill>
            </a:ln>
          </p:spPr>
          <p:txBody>
            <a:bodyPr wrap="square" lIns="0" tIns="0" rIns="0" bIns="0" rtlCol="0"/>
            <a:lstStyle/>
            <a:p>
              <a:endParaRPr sz="2700"/>
            </a:p>
          </p:txBody>
        </p:sp>
      </p:grpSp>
      <p:sp>
        <p:nvSpPr>
          <p:cNvPr id="6" name="object 6" descr="$PPTXTitle"/>
          <p:cNvSpPr txBox="1">
            <a:spLocks noGrp="1"/>
          </p:cNvSpPr>
          <p:nvPr>
            <p:ph type="title"/>
          </p:nvPr>
        </p:nvSpPr>
        <p:spPr>
          <a:xfrm>
            <a:off x="685800" y="921037"/>
            <a:ext cx="12344400" cy="696344"/>
          </a:xfrm>
          <a:prstGeom prst="rect">
            <a:avLst/>
          </a:prstGeom>
        </p:spPr>
        <p:txBody>
          <a:bodyPr vert="horz" wrap="square" lIns="0" tIns="19050" rIns="0" bIns="0" rtlCol="0" anchor="ctr">
            <a:spAutoFit/>
          </a:bodyPr>
          <a:lstStyle/>
          <a:p>
            <a:pPr marL="5073015">
              <a:spcBef>
                <a:spcPts val="150"/>
              </a:spcBef>
            </a:pPr>
            <a:r>
              <a:rPr spc="-53" dirty="0"/>
              <a:t>Transformers,</a:t>
            </a:r>
            <a:r>
              <a:rPr spc="-127" dirty="0"/>
              <a:t> </a:t>
            </a:r>
            <a:r>
              <a:rPr spc="-15" dirty="0"/>
              <a:t>mid-</a:t>
            </a:r>
            <a:r>
              <a:rPr spc="-30" dirty="0"/>
              <a:t>2017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xfrm>
            <a:off x="11664267" y="6371008"/>
            <a:ext cx="322579" cy="2114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193675">
              <a:spcBef>
                <a:spcPts val="40"/>
              </a:spcBef>
            </a:pPr>
            <a:fld id="{81D60167-4931-47E6-BA6A-407CBD079E47}" type="slidenum">
              <a:rPr lang="en-GB" spc="-50" smtClean="0"/>
              <a:pPr marL="193675">
                <a:spcBef>
                  <a:spcPts val="40"/>
                </a:spcBef>
              </a:pPr>
              <a:t>98</a:t>
            </a:fld>
            <a:endParaRPr spc="-38" dirty="0"/>
          </a:p>
        </p:txBody>
      </p:sp>
      <p:sp>
        <p:nvSpPr>
          <p:cNvPr id="7" name="object 7"/>
          <p:cNvSpPr txBox="1"/>
          <p:nvPr/>
        </p:nvSpPr>
        <p:spPr>
          <a:xfrm>
            <a:off x="3183527" y="6552449"/>
            <a:ext cx="2612708" cy="463588"/>
          </a:xfrm>
          <a:prstGeom prst="rect">
            <a:avLst/>
          </a:prstGeom>
          <a:solidFill>
            <a:srgbClr val="FFFF00"/>
          </a:solidFill>
        </p:spPr>
        <p:txBody>
          <a:bodyPr vert="horz" wrap="square" lIns="0" tIns="1905" rIns="0" bIns="0" rtlCol="0">
            <a:spAutoFit/>
          </a:bodyPr>
          <a:lstStyle/>
          <a:p>
            <a:pPr>
              <a:spcBef>
                <a:spcPts val="15"/>
              </a:spcBef>
            </a:pPr>
            <a:r>
              <a:rPr sz="3000" b="1" spc="68" dirty="0">
                <a:latin typeface="Calibri"/>
                <a:cs typeface="Calibri"/>
              </a:rPr>
              <a:t>Representation</a:t>
            </a:r>
            <a:endParaRPr sz="3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170840" y="1386566"/>
            <a:ext cx="5946456" cy="8526780"/>
            <a:chOff x="4113893" y="924377"/>
            <a:chExt cx="3964304" cy="56845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94566" y="1003509"/>
              <a:ext cx="3809225" cy="5605375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095998" y="930727"/>
              <a:ext cx="1976120" cy="4996815"/>
            </a:xfrm>
            <a:custGeom>
              <a:avLst/>
              <a:gdLst/>
              <a:ahLst/>
              <a:cxnLst/>
              <a:rect l="l" t="t" r="r" b="b"/>
              <a:pathLst>
                <a:path w="1976120" h="4996815">
                  <a:moveTo>
                    <a:pt x="1646455" y="0"/>
                  </a:moveTo>
                  <a:lnTo>
                    <a:pt x="329299" y="0"/>
                  </a:lnTo>
                  <a:lnTo>
                    <a:pt x="280638" y="3570"/>
                  </a:lnTo>
                  <a:lnTo>
                    <a:pt x="234193" y="13942"/>
                  </a:lnTo>
                  <a:lnTo>
                    <a:pt x="190475" y="30606"/>
                  </a:lnTo>
                  <a:lnTo>
                    <a:pt x="149992" y="53052"/>
                  </a:lnTo>
                  <a:lnTo>
                    <a:pt x="113255" y="80771"/>
                  </a:lnTo>
                  <a:lnTo>
                    <a:pt x="80771" y="113255"/>
                  </a:lnTo>
                  <a:lnTo>
                    <a:pt x="53052" y="149992"/>
                  </a:lnTo>
                  <a:lnTo>
                    <a:pt x="30606" y="190475"/>
                  </a:lnTo>
                  <a:lnTo>
                    <a:pt x="13942" y="234193"/>
                  </a:lnTo>
                  <a:lnTo>
                    <a:pt x="3570" y="280638"/>
                  </a:lnTo>
                  <a:lnTo>
                    <a:pt x="0" y="329299"/>
                  </a:lnTo>
                  <a:lnTo>
                    <a:pt x="0" y="4667245"/>
                  </a:lnTo>
                  <a:lnTo>
                    <a:pt x="3570" y="4715907"/>
                  </a:lnTo>
                  <a:lnTo>
                    <a:pt x="13942" y="4762351"/>
                  </a:lnTo>
                  <a:lnTo>
                    <a:pt x="30606" y="4806070"/>
                  </a:lnTo>
                  <a:lnTo>
                    <a:pt x="53052" y="4846553"/>
                  </a:lnTo>
                  <a:lnTo>
                    <a:pt x="80771" y="4883290"/>
                  </a:lnTo>
                  <a:lnTo>
                    <a:pt x="113255" y="4915774"/>
                  </a:lnTo>
                  <a:lnTo>
                    <a:pt x="149992" y="4943493"/>
                  </a:lnTo>
                  <a:lnTo>
                    <a:pt x="190475" y="4965939"/>
                  </a:lnTo>
                  <a:lnTo>
                    <a:pt x="234193" y="4982603"/>
                  </a:lnTo>
                  <a:lnTo>
                    <a:pt x="280638" y="4992975"/>
                  </a:lnTo>
                  <a:lnTo>
                    <a:pt x="329299" y="4996545"/>
                  </a:lnTo>
                  <a:lnTo>
                    <a:pt x="1646455" y="4996545"/>
                  </a:lnTo>
                  <a:lnTo>
                    <a:pt x="1695117" y="4992975"/>
                  </a:lnTo>
                  <a:lnTo>
                    <a:pt x="1741562" y="4982603"/>
                  </a:lnTo>
                  <a:lnTo>
                    <a:pt x="1785280" y="4965939"/>
                  </a:lnTo>
                  <a:lnTo>
                    <a:pt x="1825763" y="4943493"/>
                  </a:lnTo>
                  <a:lnTo>
                    <a:pt x="1862500" y="4915774"/>
                  </a:lnTo>
                  <a:lnTo>
                    <a:pt x="1894984" y="4883290"/>
                  </a:lnTo>
                  <a:lnTo>
                    <a:pt x="1922703" y="4846553"/>
                  </a:lnTo>
                  <a:lnTo>
                    <a:pt x="1945149" y="4806070"/>
                  </a:lnTo>
                  <a:lnTo>
                    <a:pt x="1961813" y="4762351"/>
                  </a:lnTo>
                  <a:lnTo>
                    <a:pt x="1972185" y="4715907"/>
                  </a:lnTo>
                  <a:lnTo>
                    <a:pt x="1975755" y="4667245"/>
                  </a:lnTo>
                  <a:lnTo>
                    <a:pt x="1975755" y="329299"/>
                  </a:lnTo>
                  <a:lnTo>
                    <a:pt x="1972185" y="280638"/>
                  </a:lnTo>
                  <a:lnTo>
                    <a:pt x="1961813" y="234193"/>
                  </a:lnTo>
                  <a:lnTo>
                    <a:pt x="1945149" y="190475"/>
                  </a:lnTo>
                  <a:lnTo>
                    <a:pt x="1922703" y="149992"/>
                  </a:lnTo>
                  <a:lnTo>
                    <a:pt x="1894984" y="113255"/>
                  </a:lnTo>
                  <a:lnTo>
                    <a:pt x="1862500" y="80771"/>
                  </a:lnTo>
                  <a:lnTo>
                    <a:pt x="1825763" y="53052"/>
                  </a:lnTo>
                  <a:lnTo>
                    <a:pt x="1785280" y="30606"/>
                  </a:lnTo>
                  <a:lnTo>
                    <a:pt x="1741562" y="13942"/>
                  </a:lnTo>
                  <a:lnTo>
                    <a:pt x="1695117" y="3570"/>
                  </a:lnTo>
                  <a:lnTo>
                    <a:pt x="1646455" y="0"/>
                  </a:lnTo>
                  <a:close/>
                </a:path>
              </a:pathLst>
            </a:custGeom>
            <a:solidFill>
              <a:srgbClr val="BDD7EE">
                <a:alpha val="34899"/>
              </a:srgbClr>
            </a:solidFill>
          </p:spPr>
          <p:txBody>
            <a:bodyPr wrap="square" lIns="0" tIns="0" rIns="0" bIns="0" rtlCol="0"/>
            <a:lstStyle/>
            <a:p>
              <a:endParaRPr sz="2700"/>
            </a:p>
          </p:txBody>
        </p:sp>
        <p:sp>
          <p:nvSpPr>
            <p:cNvPr id="5" name="object 5"/>
            <p:cNvSpPr/>
            <p:nvPr/>
          </p:nvSpPr>
          <p:spPr>
            <a:xfrm>
              <a:off x="6095998" y="930727"/>
              <a:ext cx="1976120" cy="4996815"/>
            </a:xfrm>
            <a:custGeom>
              <a:avLst/>
              <a:gdLst/>
              <a:ahLst/>
              <a:cxnLst/>
              <a:rect l="l" t="t" r="r" b="b"/>
              <a:pathLst>
                <a:path w="1976120" h="4996815">
                  <a:moveTo>
                    <a:pt x="0" y="329299"/>
                  </a:moveTo>
                  <a:lnTo>
                    <a:pt x="3570" y="280638"/>
                  </a:lnTo>
                  <a:lnTo>
                    <a:pt x="13942" y="234193"/>
                  </a:lnTo>
                  <a:lnTo>
                    <a:pt x="30605" y="190475"/>
                  </a:lnTo>
                  <a:lnTo>
                    <a:pt x="53052" y="149992"/>
                  </a:lnTo>
                  <a:lnTo>
                    <a:pt x="80771" y="113254"/>
                  </a:lnTo>
                  <a:lnTo>
                    <a:pt x="113255" y="80771"/>
                  </a:lnTo>
                  <a:lnTo>
                    <a:pt x="149992" y="53052"/>
                  </a:lnTo>
                  <a:lnTo>
                    <a:pt x="190475" y="30605"/>
                  </a:lnTo>
                  <a:lnTo>
                    <a:pt x="234193" y="13942"/>
                  </a:lnTo>
                  <a:lnTo>
                    <a:pt x="280638" y="3570"/>
                  </a:lnTo>
                  <a:lnTo>
                    <a:pt x="329300" y="0"/>
                  </a:lnTo>
                  <a:lnTo>
                    <a:pt x="1646456" y="0"/>
                  </a:lnTo>
                  <a:lnTo>
                    <a:pt x="1695117" y="3570"/>
                  </a:lnTo>
                  <a:lnTo>
                    <a:pt x="1741562" y="13942"/>
                  </a:lnTo>
                  <a:lnTo>
                    <a:pt x="1785280" y="30605"/>
                  </a:lnTo>
                  <a:lnTo>
                    <a:pt x="1825763" y="53052"/>
                  </a:lnTo>
                  <a:lnTo>
                    <a:pt x="1862500" y="80771"/>
                  </a:lnTo>
                  <a:lnTo>
                    <a:pt x="1894984" y="113254"/>
                  </a:lnTo>
                  <a:lnTo>
                    <a:pt x="1922703" y="149992"/>
                  </a:lnTo>
                  <a:lnTo>
                    <a:pt x="1945149" y="190475"/>
                  </a:lnTo>
                  <a:lnTo>
                    <a:pt x="1961813" y="234193"/>
                  </a:lnTo>
                  <a:lnTo>
                    <a:pt x="1972185" y="280638"/>
                  </a:lnTo>
                  <a:lnTo>
                    <a:pt x="1975756" y="329299"/>
                  </a:lnTo>
                  <a:lnTo>
                    <a:pt x="1975756" y="4667246"/>
                  </a:lnTo>
                  <a:lnTo>
                    <a:pt x="1972185" y="4715907"/>
                  </a:lnTo>
                  <a:lnTo>
                    <a:pt x="1961813" y="4762352"/>
                  </a:lnTo>
                  <a:lnTo>
                    <a:pt x="1945149" y="4806070"/>
                  </a:lnTo>
                  <a:lnTo>
                    <a:pt x="1922703" y="4846553"/>
                  </a:lnTo>
                  <a:lnTo>
                    <a:pt x="1894984" y="4883290"/>
                  </a:lnTo>
                  <a:lnTo>
                    <a:pt x="1862500" y="4915774"/>
                  </a:lnTo>
                  <a:lnTo>
                    <a:pt x="1825763" y="4943493"/>
                  </a:lnTo>
                  <a:lnTo>
                    <a:pt x="1785280" y="4965940"/>
                  </a:lnTo>
                  <a:lnTo>
                    <a:pt x="1741562" y="4982603"/>
                  </a:lnTo>
                  <a:lnTo>
                    <a:pt x="1695117" y="4992975"/>
                  </a:lnTo>
                  <a:lnTo>
                    <a:pt x="1646456" y="4996546"/>
                  </a:lnTo>
                  <a:lnTo>
                    <a:pt x="329300" y="4996546"/>
                  </a:lnTo>
                  <a:lnTo>
                    <a:pt x="280638" y="4992975"/>
                  </a:lnTo>
                  <a:lnTo>
                    <a:pt x="234193" y="4982603"/>
                  </a:lnTo>
                  <a:lnTo>
                    <a:pt x="190475" y="4965940"/>
                  </a:lnTo>
                  <a:lnTo>
                    <a:pt x="149992" y="4943493"/>
                  </a:lnTo>
                  <a:lnTo>
                    <a:pt x="113255" y="4915774"/>
                  </a:lnTo>
                  <a:lnTo>
                    <a:pt x="80771" y="4883290"/>
                  </a:lnTo>
                  <a:lnTo>
                    <a:pt x="53052" y="4846553"/>
                  </a:lnTo>
                  <a:lnTo>
                    <a:pt x="30605" y="4806070"/>
                  </a:lnTo>
                  <a:lnTo>
                    <a:pt x="13942" y="4762352"/>
                  </a:lnTo>
                  <a:lnTo>
                    <a:pt x="3570" y="4715907"/>
                  </a:lnTo>
                  <a:lnTo>
                    <a:pt x="0" y="4667246"/>
                  </a:lnTo>
                  <a:lnTo>
                    <a:pt x="0" y="329299"/>
                  </a:lnTo>
                  <a:close/>
                </a:path>
              </a:pathLst>
            </a:custGeom>
            <a:ln w="12700">
              <a:solidFill>
                <a:srgbClr val="172C51"/>
              </a:solidFill>
            </a:ln>
          </p:spPr>
          <p:txBody>
            <a:bodyPr wrap="square" lIns="0" tIns="0" rIns="0" bIns="0" rtlCol="0"/>
            <a:lstStyle/>
            <a:p>
              <a:endParaRPr sz="2700"/>
            </a:p>
          </p:txBody>
        </p:sp>
        <p:sp>
          <p:nvSpPr>
            <p:cNvPr id="6" name="object 6"/>
            <p:cNvSpPr/>
            <p:nvPr/>
          </p:nvSpPr>
          <p:spPr>
            <a:xfrm>
              <a:off x="4120243" y="2743200"/>
              <a:ext cx="1976120" cy="3184525"/>
            </a:xfrm>
            <a:custGeom>
              <a:avLst/>
              <a:gdLst/>
              <a:ahLst/>
              <a:cxnLst/>
              <a:rect l="l" t="t" r="r" b="b"/>
              <a:pathLst>
                <a:path w="1976120" h="3184525">
                  <a:moveTo>
                    <a:pt x="1646455" y="0"/>
                  </a:moveTo>
                  <a:lnTo>
                    <a:pt x="329299" y="0"/>
                  </a:lnTo>
                  <a:lnTo>
                    <a:pt x="280637" y="3570"/>
                  </a:lnTo>
                  <a:lnTo>
                    <a:pt x="234193" y="13942"/>
                  </a:lnTo>
                  <a:lnTo>
                    <a:pt x="190474" y="30605"/>
                  </a:lnTo>
                  <a:lnTo>
                    <a:pt x="149992" y="53052"/>
                  </a:lnTo>
                  <a:lnTo>
                    <a:pt x="113254" y="80771"/>
                  </a:lnTo>
                  <a:lnTo>
                    <a:pt x="80771" y="113254"/>
                  </a:lnTo>
                  <a:lnTo>
                    <a:pt x="53052" y="149992"/>
                  </a:lnTo>
                  <a:lnTo>
                    <a:pt x="30605" y="190474"/>
                  </a:lnTo>
                  <a:lnTo>
                    <a:pt x="13942" y="234193"/>
                  </a:lnTo>
                  <a:lnTo>
                    <a:pt x="3570" y="280637"/>
                  </a:lnTo>
                  <a:lnTo>
                    <a:pt x="0" y="329299"/>
                  </a:lnTo>
                  <a:lnTo>
                    <a:pt x="0" y="2854773"/>
                  </a:lnTo>
                  <a:lnTo>
                    <a:pt x="3570" y="2903434"/>
                  </a:lnTo>
                  <a:lnTo>
                    <a:pt x="13942" y="2949879"/>
                  </a:lnTo>
                  <a:lnTo>
                    <a:pt x="30605" y="2993597"/>
                  </a:lnTo>
                  <a:lnTo>
                    <a:pt x="53052" y="3034080"/>
                  </a:lnTo>
                  <a:lnTo>
                    <a:pt x="80771" y="3070818"/>
                  </a:lnTo>
                  <a:lnTo>
                    <a:pt x="113254" y="3103301"/>
                  </a:lnTo>
                  <a:lnTo>
                    <a:pt x="149992" y="3131020"/>
                  </a:lnTo>
                  <a:lnTo>
                    <a:pt x="190474" y="3153466"/>
                  </a:lnTo>
                  <a:lnTo>
                    <a:pt x="234193" y="3170130"/>
                  </a:lnTo>
                  <a:lnTo>
                    <a:pt x="280637" y="3180502"/>
                  </a:lnTo>
                  <a:lnTo>
                    <a:pt x="329299" y="3184072"/>
                  </a:lnTo>
                  <a:lnTo>
                    <a:pt x="1646455" y="3184072"/>
                  </a:lnTo>
                  <a:lnTo>
                    <a:pt x="1695117" y="3180502"/>
                  </a:lnTo>
                  <a:lnTo>
                    <a:pt x="1741561" y="3170130"/>
                  </a:lnTo>
                  <a:lnTo>
                    <a:pt x="1785280" y="3153466"/>
                  </a:lnTo>
                  <a:lnTo>
                    <a:pt x="1825762" y="3131020"/>
                  </a:lnTo>
                  <a:lnTo>
                    <a:pt x="1862500" y="3103301"/>
                  </a:lnTo>
                  <a:lnTo>
                    <a:pt x="1894983" y="3070818"/>
                  </a:lnTo>
                  <a:lnTo>
                    <a:pt x="1922703" y="3034080"/>
                  </a:lnTo>
                  <a:lnTo>
                    <a:pt x="1945149" y="2993597"/>
                  </a:lnTo>
                  <a:lnTo>
                    <a:pt x="1961813" y="2949879"/>
                  </a:lnTo>
                  <a:lnTo>
                    <a:pt x="1972185" y="2903434"/>
                  </a:lnTo>
                  <a:lnTo>
                    <a:pt x="1975755" y="2854773"/>
                  </a:lnTo>
                  <a:lnTo>
                    <a:pt x="1975755" y="329299"/>
                  </a:lnTo>
                  <a:lnTo>
                    <a:pt x="1972185" y="280637"/>
                  </a:lnTo>
                  <a:lnTo>
                    <a:pt x="1961813" y="234193"/>
                  </a:lnTo>
                  <a:lnTo>
                    <a:pt x="1945149" y="190474"/>
                  </a:lnTo>
                  <a:lnTo>
                    <a:pt x="1922703" y="149992"/>
                  </a:lnTo>
                  <a:lnTo>
                    <a:pt x="1894983" y="113254"/>
                  </a:lnTo>
                  <a:lnTo>
                    <a:pt x="1862500" y="80771"/>
                  </a:lnTo>
                  <a:lnTo>
                    <a:pt x="1825762" y="53052"/>
                  </a:lnTo>
                  <a:lnTo>
                    <a:pt x="1785280" y="30605"/>
                  </a:lnTo>
                  <a:lnTo>
                    <a:pt x="1741561" y="13942"/>
                  </a:lnTo>
                  <a:lnTo>
                    <a:pt x="1695117" y="3570"/>
                  </a:lnTo>
                  <a:lnTo>
                    <a:pt x="1646455" y="0"/>
                  </a:lnTo>
                  <a:close/>
                </a:path>
              </a:pathLst>
            </a:custGeom>
            <a:solidFill>
              <a:srgbClr val="FFE699">
                <a:alpha val="34899"/>
              </a:srgbClr>
            </a:solidFill>
          </p:spPr>
          <p:txBody>
            <a:bodyPr wrap="square" lIns="0" tIns="0" rIns="0" bIns="0" rtlCol="0"/>
            <a:lstStyle/>
            <a:p>
              <a:endParaRPr sz="2700"/>
            </a:p>
          </p:txBody>
        </p:sp>
        <p:sp>
          <p:nvSpPr>
            <p:cNvPr id="7" name="object 7"/>
            <p:cNvSpPr/>
            <p:nvPr/>
          </p:nvSpPr>
          <p:spPr>
            <a:xfrm>
              <a:off x="4120243" y="2743200"/>
              <a:ext cx="1976120" cy="3184525"/>
            </a:xfrm>
            <a:custGeom>
              <a:avLst/>
              <a:gdLst/>
              <a:ahLst/>
              <a:cxnLst/>
              <a:rect l="l" t="t" r="r" b="b"/>
              <a:pathLst>
                <a:path w="1976120" h="3184525">
                  <a:moveTo>
                    <a:pt x="0" y="329299"/>
                  </a:moveTo>
                  <a:lnTo>
                    <a:pt x="3570" y="280637"/>
                  </a:lnTo>
                  <a:lnTo>
                    <a:pt x="13942" y="234193"/>
                  </a:lnTo>
                  <a:lnTo>
                    <a:pt x="30605" y="190475"/>
                  </a:lnTo>
                  <a:lnTo>
                    <a:pt x="53052" y="149992"/>
                  </a:lnTo>
                  <a:lnTo>
                    <a:pt x="80771" y="113254"/>
                  </a:lnTo>
                  <a:lnTo>
                    <a:pt x="113254" y="80771"/>
                  </a:lnTo>
                  <a:lnTo>
                    <a:pt x="149992" y="53052"/>
                  </a:lnTo>
                  <a:lnTo>
                    <a:pt x="190475" y="30605"/>
                  </a:lnTo>
                  <a:lnTo>
                    <a:pt x="234193" y="13942"/>
                  </a:lnTo>
                  <a:lnTo>
                    <a:pt x="280638" y="3570"/>
                  </a:lnTo>
                  <a:lnTo>
                    <a:pt x="329299" y="0"/>
                  </a:lnTo>
                  <a:lnTo>
                    <a:pt x="1646456" y="0"/>
                  </a:lnTo>
                  <a:lnTo>
                    <a:pt x="1695117" y="3570"/>
                  </a:lnTo>
                  <a:lnTo>
                    <a:pt x="1741562" y="13942"/>
                  </a:lnTo>
                  <a:lnTo>
                    <a:pt x="1785280" y="30605"/>
                  </a:lnTo>
                  <a:lnTo>
                    <a:pt x="1825763" y="53052"/>
                  </a:lnTo>
                  <a:lnTo>
                    <a:pt x="1862500" y="80771"/>
                  </a:lnTo>
                  <a:lnTo>
                    <a:pt x="1894984" y="113254"/>
                  </a:lnTo>
                  <a:lnTo>
                    <a:pt x="1922703" y="149992"/>
                  </a:lnTo>
                  <a:lnTo>
                    <a:pt x="1945149" y="190475"/>
                  </a:lnTo>
                  <a:lnTo>
                    <a:pt x="1961813" y="234193"/>
                  </a:lnTo>
                  <a:lnTo>
                    <a:pt x="1972185" y="280637"/>
                  </a:lnTo>
                  <a:lnTo>
                    <a:pt x="1975756" y="329299"/>
                  </a:lnTo>
                  <a:lnTo>
                    <a:pt x="1975756" y="2854774"/>
                  </a:lnTo>
                  <a:lnTo>
                    <a:pt x="1972185" y="2903435"/>
                  </a:lnTo>
                  <a:lnTo>
                    <a:pt x="1961813" y="2949880"/>
                  </a:lnTo>
                  <a:lnTo>
                    <a:pt x="1945149" y="2993598"/>
                  </a:lnTo>
                  <a:lnTo>
                    <a:pt x="1922703" y="3034080"/>
                  </a:lnTo>
                  <a:lnTo>
                    <a:pt x="1894984" y="3070818"/>
                  </a:lnTo>
                  <a:lnTo>
                    <a:pt x="1862500" y="3103301"/>
                  </a:lnTo>
                  <a:lnTo>
                    <a:pt x="1825763" y="3131020"/>
                  </a:lnTo>
                  <a:lnTo>
                    <a:pt x="1785280" y="3153467"/>
                  </a:lnTo>
                  <a:lnTo>
                    <a:pt x="1741562" y="3170130"/>
                  </a:lnTo>
                  <a:lnTo>
                    <a:pt x="1695117" y="3180502"/>
                  </a:lnTo>
                  <a:lnTo>
                    <a:pt x="1646456" y="3184073"/>
                  </a:lnTo>
                  <a:lnTo>
                    <a:pt x="329299" y="3184073"/>
                  </a:lnTo>
                  <a:lnTo>
                    <a:pt x="280638" y="3180502"/>
                  </a:lnTo>
                  <a:lnTo>
                    <a:pt x="234193" y="3170130"/>
                  </a:lnTo>
                  <a:lnTo>
                    <a:pt x="190475" y="3153467"/>
                  </a:lnTo>
                  <a:lnTo>
                    <a:pt x="149992" y="3131020"/>
                  </a:lnTo>
                  <a:lnTo>
                    <a:pt x="113254" y="3103301"/>
                  </a:lnTo>
                  <a:lnTo>
                    <a:pt x="80771" y="3070818"/>
                  </a:lnTo>
                  <a:lnTo>
                    <a:pt x="53052" y="3034080"/>
                  </a:lnTo>
                  <a:lnTo>
                    <a:pt x="30605" y="2993598"/>
                  </a:lnTo>
                  <a:lnTo>
                    <a:pt x="13942" y="2949880"/>
                  </a:lnTo>
                  <a:lnTo>
                    <a:pt x="3570" y="2903435"/>
                  </a:lnTo>
                  <a:lnTo>
                    <a:pt x="0" y="2854774"/>
                  </a:lnTo>
                  <a:lnTo>
                    <a:pt x="0" y="329299"/>
                  </a:lnTo>
                  <a:close/>
                </a:path>
              </a:pathLst>
            </a:custGeom>
            <a:ln w="12700">
              <a:solidFill>
                <a:srgbClr val="172C51"/>
              </a:solidFill>
            </a:ln>
          </p:spPr>
          <p:txBody>
            <a:bodyPr wrap="square" lIns="0" tIns="0" rIns="0" bIns="0" rtlCol="0"/>
            <a:lstStyle/>
            <a:p>
              <a:endParaRPr sz="2700"/>
            </a:p>
          </p:txBody>
        </p:sp>
      </p:grpSp>
      <p:sp>
        <p:nvSpPr>
          <p:cNvPr id="8" name="object 8" descr="$PPTXTitle"/>
          <p:cNvSpPr txBox="1">
            <a:spLocks noGrp="1"/>
          </p:cNvSpPr>
          <p:nvPr>
            <p:ph type="title"/>
          </p:nvPr>
        </p:nvSpPr>
        <p:spPr>
          <a:xfrm>
            <a:off x="685800" y="921037"/>
            <a:ext cx="12344400" cy="696344"/>
          </a:xfrm>
          <a:prstGeom prst="rect">
            <a:avLst/>
          </a:prstGeom>
        </p:spPr>
        <p:txBody>
          <a:bodyPr vert="horz" wrap="square" lIns="0" tIns="19050" rIns="0" bIns="0" rtlCol="0" anchor="ctr">
            <a:spAutoFit/>
          </a:bodyPr>
          <a:lstStyle/>
          <a:p>
            <a:pPr marL="5073015">
              <a:spcBef>
                <a:spcPts val="150"/>
              </a:spcBef>
            </a:pPr>
            <a:r>
              <a:rPr spc="-53" dirty="0"/>
              <a:t>Transformers,</a:t>
            </a:r>
            <a:r>
              <a:rPr spc="-127" dirty="0"/>
              <a:t> </a:t>
            </a:r>
            <a:r>
              <a:rPr spc="-15" dirty="0"/>
              <a:t>mid-</a:t>
            </a:r>
            <a:r>
              <a:rPr spc="-30" dirty="0"/>
              <a:t>2017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xfrm>
            <a:off x="11664267" y="6371008"/>
            <a:ext cx="322579" cy="2114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193675">
              <a:spcBef>
                <a:spcPts val="40"/>
              </a:spcBef>
            </a:pPr>
            <a:fld id="{81D60167-4931-47E6-BA6A-407CBD079E47}" type="slidenum">
              <a:rPr lang="en-GB" spc="-50" smtClean="0"/>
              <a:pPr marL="193675">
                <a:spcBef>
                  <a:spcPts val="40"/>
                </a:spcBef>
              </a:pPr>
              <a:t>99</a:t>
            </a:fld>
            <a:endParaRPr spc="-38" dirty="0"/>
          </a:p>
        </p:txBody>
      </p:sp>
      <p:sp>
        <p:nvSpPr>
          <p:cNvPr id="9" name="object 9"/>
          <p:cNvSpPr txBox="1"/>
          <p:nvPr/>
        </p:nvSpPr>
        <p:spPr>
          <a:xfrm>
            <a:off x="3183527" y="6552449"/>
            <a:ext cx="2612708" cy="463588"/>
          </a:xfrm>
          <a:prstGeom prst="rect">
            <a:avLst/>
          </a:prstGeom>
          <a:solidFill>
            <a:srgbClr val="FFFF00"/>
          </a:solidFill>
        </p:spPr>
        <p:txBody>
          <a:bodyPr vert="horz" wrap="square" lIns="0" tIns="1905" rIns="0" bIns="0" rtlCol="0">
            <a:spAutoFit/>
          </a:bodyPr>
          <a:lstStyle/>
          <a:p>
            <a:pPr>
              <a:spcBef>
                <a:spcPts val="15"/>
              </a:spcBef>
            </a:pPr>
            <a:r>
              <a:rPr sz="3000" b="1" spc="68" dirty="0">
                <a:latin typeface="Calibri"/>
                <a:cs typeface="Calibri"/>
              </a:rPr>
              <a:t>Representation</a:t>
            </a:r>
            <a:endParaRPr sz="30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2467320" y="6552449"/>
            <a:ext cx="1890713" cy="463588"/>
          </a:xfrm>
          <a:prstGeom prst="rect">
            <a:avLst/>
          </a:prstGeom>
          <a:solidFill>
            <a:srgbClr val="00FFFF"/>
          </a:solidFill>
        </p:spPr>
        <p:txBody>
          <a:bodyPr vert="horz" wrap="square" lIns="0" tIns="1905" rIns="0" bIns="0" rtlCol="0">
            <a:spAutoFit/>
          </a:bodyPr>
          <a:lstStyle/>
          <a:p>
            <a:pPr>
              <a:spcBef>
                <a:spcPts val="15"/>
              </a:spcBef>
            </a:pPr>
            <a:r>
              <a:rPr sz="3000" b="1" spc="53" dirty="0">
                <a:latin typeface="Calibri"/>
                <a:cs typeface="Calibri"/>
              </a:rPr>
              <a:t>Generation</a:t>
            </a:r>
            <a:endParaRPr sz="3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544</TotalTime>
  <Words>5098</Words>
  <Application>Microsoft Macintosh PowerPoint</Application>
  <PresentationFormat>Custom</PresentationFormat>
  <Paragraphs>1492</Paragraphs>
  <Slides>162</Slides>
  <Notes>5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162</vt:i4>
      </vt:variant>
    </vt:vector>
  </HeadingPairs>
  <TitlesOfParts>
    <vt:vector size="173" baseType="lpstr">
      <vt:lpstr>Arial</vt:lpstr>
      <vt:lpstr>Times New Roman MT Italics</vt:lpstr>
      <vt:lpstr>Times New Roman MT Bold</vt:lpstr>
      <vt:lpstr>Cambria Math</vt:lpstr>
      <vt:lpstr>Calibri</vt:lpstr>
      <vt:lpstr>Times New Roman</vt:lpstr>
      <vt:lpstr>Arimo</vt:lpstr>
      <vt:lpstr>Times New Roman MT</vt:lpstr>
      <vt:lpstr>Open Sans Bold</vt:lpstr>
      <vt:lpstr>Office Theme</vt:lpstr>
      <vt:lpstr>Worksheet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Transformers</vt:lpstr>
      <vt:lpstr>Machine Translation</vt:lpstr>
      <vt:lpstr>Inputs</vt:lpstr>
      <vt:lpstr>Inputs</vt:lpstr>
      <vt:lpstr>Inputs</vt:lpstr>
      <vt:lpstr>Positional Encoding</vt:lpstr>
      <vt:lpstr>Positional Encoding</vt:lpstr>
      <vt:lpstr>Rotary Positional Embedding</vt:lpstr>
      <vt:lpstr>Positional Encoding</vt:lpstr>
      <vt:lpstr>Positional Encoding</vt:lpstr>
      <vt:lpstr>PowerPoint Presentation</vt:lpstr>
      <vt:lpstr>Self Attention</vt:lpstr>
      <vt:lpstr>Self Attention</vt:lpstr>
      <vt:lpstr>Self Attention</vt:lpstr>
      <vt:lpstr>Self Attention</vt:lpstr>
      <vt:lpstr>Self Attention</vt:lpstr>
      <vt:lpstr>Self Attention</vt:lpstr>
      <vt:lpstr>Self Attention</vt:lpstr>
      <vt:lpstr>Multi-Head Attention</vt:lpstr>
      <vt:lpstr>Multi-Head Attention</vt:lpstr>
      <vt:lpstr>Add &amp; Norm</vt:lpstr>
      <vt:lpstr>Feed Forward</vt:lpstr>
      <vt:lpstr>Add &amp; Norm</vt:lpstr>
      <vt:lpstr>Encoders</vt:lpstr>
      <vt:lpstr>Encoders</vt:lpstr>
      <vt:lpstr>Machine Translation</vt:lpstr>
      <vt:lpstr>Targets</vt:lpstr>
      <vt:lpstr>Targets</vt:lpstr>
      <vt:lpstr>Masked Multi Head Attention</vt:lpstr>
      <vt:lpstr>Masked Multi Head Attention</vt:lpstr>
      <vt:lpstr>Masked Multi Head Attention</vt:lpstr>
      <vt:lpstr>Masked Multi Head Attention</vt:lpstr>
      <vt:lpstr>Masked Multi Head Attention</vt:lpstr>
      <vt:lpstr>Masked Multi Head Attention</vt:lpstr>
      <vt:lpstr>Masked Multi Head Attention</vt:lpstr>
      <vt:lpstr>Masked Multi Head Attention</vt:lpstr>
      <vt:lpstr>Masked Multi Head Attention</vt:lpstr>
      <vt:lpstr>Masked Multi Head Attention</vt:lpstr>
      <vt:lpstr>Masked Multi Head Attention</vt:lpstr>
      <vt:lpstr>Encoder Decoder Attention</vt:lpstr>
      <vt:lpstr>Encoder Decoder Attention</vt:lpstr>
      <vt:lpstr>Encoder Decoder Attention</vt:lpstr>
      <vt:lpstr>Encoder Decoder Attention</vt:lpstr>
      <vt:lpstr>Encoder Decoder Attention</vt:lpstr>
      <vt:lpstr>Decoder</vt:lpstr>
      <vt:lpstr>Decoder</vt:lpstr>
      <vt:lpstr>Linear</vt:lpstr>
      <vt:lpstr>Softmax</vt:lpstr>
      <vt:lpstr>Transformers</vt:lpstr>
      <vt:lpstr>PowerPoint Presentation</vt:lpstr>
      <vt:lpstr>Transformers, mid-2017</vt:lpstr>
      <vt:lpstr>Transformers, mid-2017</vt:lpstr>
      <vt:lpstr>Transformers, mid-2017</vt:lpstr>
      <vt:lpstr>Transformers, mid-2017</vt:lpstr>
      <vt:lpstr>Transformers, mid-2017</vt:lpstr>
      <vt:lpstr>Transformers, mid-2017</vt:lpstr>
      <vt:lpstr>Transformers, mid-2017</vt:lpstr>
      <vt:lpstr>2018 – The Inception of the LLM Era</vt:lpstr>
      <vt:lpstr>BERT - Bidirectional Encoder</vt:lpstr>
      <vt:lpstr>BERT - Bidirectional Encoder</vt:lpstr>
      <vt:lpstr>BERT - Bidirectional Encoder</vt:lpstr>
      <vt:lpstr>BERT - Bidirectional Encoder</vt:lpstr>
      <vt:lpstr>BERT - Bidirectional Encoder</vt:lpstr>
      <vt:lpstr>BERT - Bidirectional Encoder</vt:lpstr>
      <vt:lpstr>BERT - Bidirectional Encoder</vt:lpstr>
      <vt:lpstr>BERT - Bidirectional Encoder</vt:lpstr>
      <vt:lpstr>BERT - Bidirectional Encoder</vt:lpstr>
      <vt:lpstr>BERT - Bidirectional Encoder</vt:lpstr>
      <vt:lpstr>BERT - Bidirectional Encoder</vt:lpstr>
      <vt:lpstr>BERT - Bidirectional Encoder</vt:lpstr>
      <vt:lpstr>2018 – The Inception of the LLM Era</vt:lpstr>
      <vt:lpstr>GPT –</vt:lpstr>
      <vt:lpstr>GPT – Pretrained Transformer</vt:lpstr>
      <vt:lpstr>GPT – Pretrained Transformer</vt:lpstr>
      <vt:lpstr>GPT –</vt:lpstr>
      <vt:lpstr>GPT –</vt:lpstr>
      <vt:lpstr>GPT –</vt:lpstr>
      <vt:lpstr>The LLM Era – Paradigm Shift in Machine Learning</vt:lpstr>
      <vt:lpstr>The LLM Era – Paradigm Shift in Machine Learning</vt:lpstr>
      <vt:lpstr>The LLM Era – Paradigm Shift in Machine Learning</vt:lpstr>
      <vt:lpstr>The LLM Era – Paradigm Shift in Machine Learning</vt:lpstr>
      <vt:lpstr>The LLM Era – Paradigm Shift in Machine Learning</vt:lpstr>
      <vt:lpstr>The LLM Era – Paradigm Shift in Machine Learning</vt:lpstr>
      <vt:lpstr>The LLM Era – Paradigm Shift in Machine Learning</vt:lpstr>
      <vt:lpstr>The LLM Era – Paradigm Shift in Machine Learning</vt:lpstr>
      <vt:lpstr>The LLM Era – Paradigm Shift in Machine Learning</vt:lpstr>
      <vt:lpstr>The LLM Era – Paradigm Shift in Machine Learning</vt:lpstr>
      <vt:lpstr>The LLM Era – Paradigm Shift in Machine Learning</vt:lpstr>
      <vt:lpstr>The LLM Era – Paradigm Shift in Machine Learning</vt:lpstr>
      <vt:lpstr>The LLM Era – Paradigm Shift in Machine Learning</vt:lpstr>
      <vt:lpstr>The LLM Era – Paradigm Shift in Machine Learning</vt:lpstr>
      <vt:lpstr>The LLM Era – Paradigm Shift in Machine Learning</vt:lpstr>
      <vt:lpstr>The LLM Era – Paradigm Shift in Machine Learning</vt:lpstr>
      <vt:lpstr>The LLM Era – Paradigm Shift in Machine Learning</vt:lpstr>
      <vt:lpstr>Looking Back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PIF Academy_2_5_ 2025.pptx</dc:title>
  <cp:lastModifiedBy>Salman Khan</cp:lastModifiedBy>
  <cp:revision>8</cp:revision>
  <dcterms:created xsi:type="dcterms:W3CDTF">2006-08-16T00:00:00Z</dcterms:created>
  <dcterms:modified xsi:type="dcterms:W3CDTF">2026-01-01T05:46:22Z</dcterms:modified>
  <dc:identifier>DAG8zBVrhvE</dc:identifier>
</cp:coreProperties>
</file>